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E8A9A841-4815-4147-A866-498626E5D78B}"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3" name="PlaceHolder 1"/>
          <p:cNvSpPr>
            <a:spLocks noGrp="1"/>
          </p:cNvSpPr>
          <p:nvPr>
            <p:ph type="sldImg"/>
          </p:nvPr>
        </p:nvSpPr>
        <p:spPr>
          <a:xfrm>
            <a:off x="685800" y="1143000"/>
            <a:ext cx="5486040" cy="3085920"/>
          </a:xfrm>
          <a:prstGeom prst="rect">
            <a:avLst/>
          </a:prstGeom>
          <a:ln w="0">
            <a:noFill/>
          </a:ln>
        </p:spPr>
      </p:sp>
      <p:sp>
        <p:nvSpPr>
          <p:cNvPr id="32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6" name="PlaceHolder 1"/>
          <p:cNvSpPr>
            <a:spLocks noGrp="1"/>
          </p:cNvSpPr>
          <p:nvPr>
            <p:ph type="sldImg"/>
          </p:nvPr>
        </p:nvSpPr>
        <p:spPr>
          <a:xfrm>
            <a:off x="685800" y="1143000"/>
            <a:ext cx="5486040" cy="3085920"/>
          </a:xfrm>
          <a:prstGeom prst="rect">
            <a:avLst/>
          </a:prstGeom>
          <a:ln w="0">
            <a:noFill/>
          </a:ln>
        </p:spPr>
      </p:sp>
      <p:sp>
        <p:nvSpPr>
          <p:cNvPr id="32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9" name="PlaceHolder 1"/>
          <p:cNvSpPr>
            <a:spLocks noGrp="1"/>
          </p:cNvSpPr>
          <p:nvPr>
            <p:ph type="sldImg"/>
          </p:nvPr>
        </p:nvSpPr>
        <p:spPr>
          <a:xfrm>
            <a:off x="685800" y="1143000"/>
            <a:ext cx="5486040" cy="3085920"/>
          </a:xfrm>
          <a:prstGeom prst="rect">
            <a:avLst/>
          </a:prstGeom>
          <a:ln w="0">
            <a:noFill/>
          </a:ln>
        </p:spPr>
      </p:sp>
      <p:sp>
        <p:nvSpPr>
          <p:cNvPr id="33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2" name="PlaceHolder 1"/>
          <p:cNvSpPr>
            <a:spLocks noGrp="1"/>
          </p:cNvSpPr>
          <p:nvPr>
            <p:ph type="sldImg"/>
          </p:nvPr>
        </p:nvSpPr>
        <p:spPr>
          <a:xfrm>
            <a:off x="685800" y="1143000"/>
            <a:ext cx="5486040" cy="3085920"/>
          </a:xfrm>
          <a:prstGeom prst="rect">
            <a:avLst/>
          </a:prstGeom>
          <a:ln w="0">
            <a:noFill/>
          </a:ln>
        </p:spPr>
      </p:sp>
      <p:sp>
        <p:nvSpPr>
          <p:cNvPr id="33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5" name="PlaceHolder 1"/>
          <p:cNvSpPr>
            <a:spLocks noGrp="1"/>
          </p:cNvSpPr>
          <p:nvPr>
            <p:ph type="sldImg"/>
          </p:nvPr>
        </p:nvSpPr>
        <p:spPr>
          <a:xfrm>
            <a:off x="685800" y="1143000"/>
            <a:ext cx="5486040" cy="3085920"/>
          </a:xfrm>
          <a:prstGeom prst="rect">
            <a:avLst/>
          </a:prstGeom>
          <a:ln w="0">
            <a:noFill/>
          </a:ln>
        </p:spPr>
      </p:sp>
      <p:sp>
        <p:nvSpPr>
          <p:cNvPr id="33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8" name="PlaceHolder 1"/>
          <p:cNvSpPr>
            <a:spLocks noGrp="1"/>
          </p:cNvSpPr>
          <p:nvPr>
            <p:ph type="sldImg"/>
          </p:nvPr>
        </p:nvSpPr>
        <p:spPr>
          <a:xfrm>
            <a:off x="685800" y="1143000"/>
            <a:ext cx="5486040" cy="3085920"/>
          </a:xfrm>
          <a:prstGeom prst="rect">
            <a:avLst/>
          </a:prstGeom>
          <a:ln w="0">
            <a:noFill/>
          </a:ln>
        </p:spPr>
      </p:sp>
      <p:sp>
        <p:nvSpPr>
          <p:cNvPr id="339"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0"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4604F0-DD63-4939-B3FD-EF8C0A6D41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3AA5AB-ADC4-4B61-B93D-2FBDAEECE3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36404E-4397-4F2C-A0B1-01C63B5521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840681-2F75-4534-B0B4-D7B0E4355C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FCFCF4-27B5-4EE1-BFB9-3B3CDB02ED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F105EA-382F-4D58-96A4-1888A2ABC6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501422C-CA90-43A2-AB7A-C6B807FB2B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2AA3BD-2AF7-45F3-9BD1-EA6C61E2F0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6CA1CC-7F24-49E5-AA2A-83B4FFDB8D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D63EA8-E76A-489F-8085-B3F5D15775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2C6A46-2FC5-47D3-8617-57B208B468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B822195C-0994-4C45-929D-7177FC649009}"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2E134911-3CB2-49DA-97B2-D752ED47A93A}"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5101200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焊接气体培训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焊接气体培训简介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焊接气体的种类</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焊接气体的选择与应用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焊接气体设备的维护与保养</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气体焊接常见问题与解决方法</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焊接气体培训总结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焊接气体培训简介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什么是焊接气体培训？</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焊接气体培训是指为焊接从业人员提供相关知识和技能培训的活动，旨在提高焊接质量和效率。这种培训能够帮助焊工掌握正确的焊接技术，从而提高工作效率，降低事故风险。</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焊接气体培训的重要性</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提高焊接质量</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提高工作效率</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降低事故风险</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焊接气体培训的内容</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焊接原理</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焊接设备使用和维护</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焊接技术</a:t>
            </a:r>
            <a:endParaRPr lang="en-US" sz="3000" b="0" strike="noStrike" spc="-1">
              <a:solidFill>
                <a:srgbClr val="000000"/>
              </a:solidFill>
              <a:latin typeface="Arial"/>
            </a:endParaRPr>
          </a:p>
        </p:txBody>
      </p:sp>
      <p:sp>
        <p:nvSpPr>
          <p:cNvPr id="10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实操演练</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实际焊接操作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纠正操作中的错误</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线上学习</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灵活学习时间</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在线互动交流</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焊接气体培训的形式</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课堂培训</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传授理论知识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模拟实际操作</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综上所述，焊接气体培训对于焊工来说至关重要，通过系统的培训可以有效提高他们的技能水平和工作质量，同时降低因操作不当而引起的事故风险。因此，加强焊接气体培训的推广和实施具有重要意义。</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焊接气体的种类</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惰性气体</a:t>
            </a:r>
            <a:endParaRPr lang="en-US" sz="3600" b="0" strike="noStrike" spc="-1">
              <a:solidFill>
                <a:schemeClr val="dk1"/>
              </a:solidFill>
              <a:latin typeface="Arial"/>
            </a:endParaRPr>
          </a:p>
        </p:txBody>
      </p:sp>
      <p:sp>
        <p:nvSpPr>
          <p:cNvPr id="12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惰性气体是一种不易发生反应的气体，常用于保护气体焊接。它们不会与其他物质发生化学反应，因此能有效地保护熔融金属免受空气氧化。常见的惰性气体包括氩气和氦气。惰性气体焊接常用于对焊接接头质量要求较高的场合。</a:t>
            </a:r>
            <a:endParaRPr lang="en-US" sz="2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活性气体</a:t>
            </a:r>
            <a:endParaRPr lang="en-US" sz="3600" b="0" strike="noStrike" spc="-1">
              <a:solidFill>
                <a:schemeClr val="dk1"/>
              </a:solidFill>
              <a:latin typeface="Arial"/>
            </a:endParaRPr>
          </a:p>
        </p:txBody>
      </p:sp>
      <p:sp>
        <p:nvSpPr>
          <p:cNvPr id="12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氧气能与熔融金属发生氧化反应</a:t>
            </a:r>
            <a:endParaRPr lang="en-US" sz="2000" b="0" strike="noStrike" spc="-1">
              <a:solidFill>
                <a:srgbClr val="000000"/>
              </a:solidFill>
              <a:latin typeface="Arial"/>
            </a:endParaRPr>
          </a:p>
        </p:txBody>
      </p:sp>
      <p:sp>
        <p:nvSpPr>
          <p:cNvPr id="12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氧气</a:t>
            </a:r>
            <a:endParaRPr lang="en-US" sz="3000" b="0" strike="noStrike" spc="-1">
              <a:solidFill>
                <a:srgbClr val="000000"/>
              </a:solidFill>
              <a:latin typeface="Arial"/>
            </a:endParaRPr>
          </a:p>
        </p:txBody>
      </p:sp>
      <p:sp>
        <p:nvSpPr>
          <p:cNvPr id="12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氢气可用于金属表面清洁</a:t>
            </a:r>
            <a:endParaRPr lang="en-US" sz="2000" b="0" strike="noStrike" spc="-1">
              <a:solidFill>
                <a:srgbClr val="000000"/>
              </a:solidFill>
              <a:latin typeface="Arial"/>
            </a:endParaRPr>
          </a:p>
        </p:txBody>
      </p:sp>
      <p:sp>
        <p:nvSpPr>
          <p:cNvPr id="12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氢气</a:t>
            </a:r>
            <a:endParaRPr lang="en-US" sz="3000" b="0" strike="noStrike" spc="-1">
              <a:solidFill>
                <a:srgbClr val="000000"/>
              </a:solidFill>
              <a:latin typeface="Arial"/>
            </a:endParaRPr>
          </a:p>
        </p:txBody>
      </p:sp>
      <p:sp>
        <p:nvSpPr>
          <p:cNvPr id="12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氮气用于减少金属的氧化</a:t>
            </a:r>
            <a:endParaRPr lang="en-US" sz="2000" b="0" strike="noStrike" spc="-1">
              <a:solidFill>
                <a:srgbClr val="000000"/>
              </a:solidFill>
              <a:latin typeface="Arial"/>
            </a:endParaRPr>
          </a:p>
        </p:txBody>
      </p:sp>
      <p:sp>
        <p:nvSpPr>
          <p:cNvPr id="13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氮气</a:t>
            </a:r>
            <a:endParaRPr lang="en-US" sz="3000" b="0" strike="noStrike" spc="-1">
              <a:solidFill>
                <a:srgbClr val="000000"/>
              </a:solidFill>
              <a:latin typeface="Arial"/>
            </a:endParaRPr>
          </a:p>
        </p:txBody>
      </p:sp>
      <p:sp>
        <p:nvSpPr>
          <p:cNvPr id="13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混合气体</a:t>
            </a:r>
            <a:endParaRPr lang="en-US" sz="3600" b="0" strike="noStrike" spc="-1">
              <a:solidFill>
                <a:schemeClr val="dk1"/>
              </a:solidFill>
              <a:latin typeface="Arial"/>
            </a:endParaRPr>
          </a:p>
        </p:txBody>
      </p:sp>
      <p:sp>
        <p:nvSpPr>
          <p:cNvPr id="13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可用于焊接不同类型的金属</a:t>
            </a:r>
            <a:endParaRPr lang="en-US" sz="1500" b="0" strike="noStrike" spc="-1">
              <a:solidFill>
                <a:srgbClr val="000000"/>
              </a:solidFill>
              <a:latin typeface="Arial"/>
            </a:endParaRPr>
          </a:p>
        </p:txBody>
      </p:sp>
      <p:sp>
        <p:nvSpPr>
          <p:cNvPr id="13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氩气和二氧化碳混合气体</a:t>
            </a:r>
            <a:endParaRPr lang="en-US" sz="2200" b="0" strike="noStrike" spc="-1">
              <a:solidFill>
                <a:srgbClr val="000000"/>
              </a:solidFill>
              <a:latin typeface="Arial"/>
            </a:endParaRPr>
          </a:p>
        </p:txBody>
      </p:sp>
      <p:sp>
        <p:nvSpPr>
          <p:cNvPr id="13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常用于不同焊接工艺</a:t>
            </a:r>
            <a:endParaRPr lang="en-US" sz="1500" b="0" strike="noStrike" spc="-1">
              <a:solidFill>
                <a:srgbClr val="000000"/>
              </a:solidFill>
              <a:latin typeface="Arial"/>
            </a:endParaRPr>
          </a:p>
        </p:txBody>
      </p:sp>
      <p:sp>
        <p:nvSpPr>
          <p:cNvPr id="13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氩气和氦气混合气体</a:t>
            </a:r>
            <a:endParaRPr lang="en-US" sz="2200" b="0" strike="noStrike" spc="-1">
              <a:solidFill>
                <a:srgbClr val="000000"/>
              </a:solidFill>
              <a:latin typeface="Arial"/>
            </a:endParaRPr>
          </a:p>
        </p:txBody>
      </p:sp>
      <p:sp>
        <p:nvSpPr>
          <p:cNvPr id="13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适用于特定的焊接需求</a:t>
            </a:r>
            <a:endParaRPr lang="en-US" sz="1500" b="0" strike="noStrike" spc="-1">
              <a:solidFill>
                <a:srgbClr val="000000"/>
              </a:solidFill>
              <a:latin typeface="Arial"/>
            </a:endParaRPr>
          </a:p>
        </p:txBody>
      </p:sp>
      <p:sp>
        <p:nvSpPr>
          <p:cNvPr id="13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氩气和氧气混合气体</a:t>
            </a:r>
            <a:endParaRPr lang="en-US" sz="2200" b="0" strike="noStrike" spc="-1">
              <a:solidFill>
                <a:srgbClr val="000000"/>
              </a:solidFill>
              <a:latin typeface="Arial"/>
            </a:endParaRPr>
          </a:p>
        </p:txBody>
      </p:sp>
      <p:sp>
        <p:nvSpPr>
          <p:cNvPr id="14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二氧化碳</a:t>
            </a:r>
            <a:endParaRPr lang="en-US" sz="2200" b="0" strike="noStrike" spc="-1">
              <a:solidFill>
                <a:srgbClr val="000000"/>
              </a:solidFill>
              <a:latin typeface="Arial"/>
            </a:endParaRPr>
          </a:p>
        </p:txBody>
      </p:sp>
      <p:sp>
        <p:nvSpPr>
          <p:cNvPr id="14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二氧化碳在氧化性焊接中起着重要作用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二氧化碳可以提高焊接速度</a:t>
            </a:r>
            <a:endParaRPr lang="en-US" sz="1500" b="0" strike="noStrike" spc="-1">
              <a:solidFill>
                <a:srgbClr val="000000"/>
              </a:solidFill>
              <a:latin typeface="Arial"/>
            </a:endParaRPr>
          </a:p>
        </p:txBody>
      </p:sp>
      <p:sp>
        <p:nvSpPr>
          <p:cNvPr id="14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二氧化硫</a:t>
            </a:r>
            <a:endParaRPr lang="en-US" sz="2200" b="0" strike="noStrike" spc="-1">
              <a:solidFill>
                <a:srgbClr val="000000"/>
              </a:solidFill>
              <a:latin typeface="Arial"/>
            </a:endParaRPr>
          </a:p>
        </p:txBody>
      </p:sp>
      <p:sp>
        <p:nvSpPr>
          <p:cNvPr id="14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二氧化硫是一种有毒气体</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在焊接中要避免二氧化硫的产生</a:t>
            </a:r>
            <a:endParaRPr lang="en-US" sz="1500" b="0" strike="noStrike" spc="-1">
              <a:solidFill>
                <a:srgbClr val="000000"/>
              </a:solidFill>
              <a:latin typeface="Arial"/>
            </a:endParaRPr>
          </a:p>
        </p:txBody>
      </p:sp>
      <p:sp>
        <p:nvSpPr>
          <p:cNvPr id="14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氧化剂</a:t>
            </a:r>
            <a:endParaRPr lang="en-US" sz="3600" b="0" strike="noStrike" spc="-1">
              <a:solidFill>
                <a:schemeClr val="dk1"/>
              </a:solidFill>
              <a:latin typeface="Arial"/>
            </a:endParaRPr>
          </a:p>
        </p:txBody>
      </p:sp>
      <p:sp>
        <p:nvSpPr>
          <p:cNvPr id="15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氧气</a:t>
            </a:r>
            <a:endParaRPr lang="en-US" sz="2200" b="0" strike="noStrike" spc="-1">
              <a:solidFill>
                <a:srgbClr val="000000"/>
              </a:solidFill>
              <a:latin typeface="Arial"/>
            </a:endParaRPr>
          </a:p>
        </p:txBody>
      </p:sp>
      <p:sp>
        <p:nvSpPr>
          <p:cNvPr id="15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氧气是一种常见的氧化剂</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氧气能够促进金属氧化反应</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焊接气体概述</a:t>
            </a:r>
            <a:endParaRPr lang="en-US" sz="3500" b="0" strike="noStrike" spc="-1">
              <a:solidFill>
                <a:srgbClr val="000000"/>
              </a:solidFill>
              <a:latin typeface="Arial"/>
            </a:endParaRPr>
          </a:p>
        </p:txBody>
      </p:sp>
      <p:sp>
        <p:nvSpPr>
          <p:cNvPr id="15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焊接气体是焊接过程中不可或缺的一部分，不同种类的焊接气体在焊接中发挥着重要作用。惰性气体保护焊接时，活性气体可以与金属发生化学反应，混合气体则根据需要调节成分。氧化剂在氧化性焊接中起促进作用。在选择焊接气体时，需根据具体焊接材料和要求做出合适选择，确保焊接质量。</a:t>
            </a:r>
            <a:endParaRPr lang="en-US" sz="2500" b="0" strike="noStrike" spc="-1">
              <a:solidFill>
                <a:srgbClr val="000000"/>
              </a:solidFill>
              <a:latin typeface="Arial"/>
            </a:endParaRPr>
          </a:p>
        </p:txBody>
      </p:sp>
      <p:sp>
        <p:nvSpPr>
          <p:cNvPr id="15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焊接气体的选择与应用</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根据材料选择气体</a:t>
            </a:r>
            <a:endParaRPr lang="en-US" sz="3500" b="0" strike="noStrike" spc="-1">
              <a:solidFill>
                <a:srgbClr val="000000"/>
              </a:solidFill>
              <a:latin typeface="Arial"/>
            </a:endParaRPr>
          </a:p>
        </p:txBody>
      </p:sp>
      <p:sp>
        <p:nvSpPr>
          <p:cNvPr id="16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在进行焊接作业时，不同类型的焊接材料需要选择不同的焊接气体以确保最佳的焊接效果和质量。正确的气体选择对于焊接工艺的成功至关重要。</a:t>
            </a:r>
            <a:endParaRPr lang="en-US" sz="2500" b="0" strike="noStrike" spc="-1">
              <a:solidFill>
                <a:srgbClr val="000000"/>
              </a:solidFill>
              <a:latin typeface="Arial"/>
            </a:endParaRPr>
          </a:p>
        </p:txBody>
      </p:sp>
      <p:sp>
        <p:nvSpPr>
          <p:cNvPr id="1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气体压力与流量控制</a:t>
            </a:r>
            <a:endParaRPr lang="en-US" sz="3600" b="0" strike="noStrike" spc="-1">
              <a:solidFill>
                <a:schemeClr val="dk1"/>
              </a:solidFill>
              <a:latin typeface="Arial"/>
            </a:endParaRPr>
          </a:p>
        </p:txBody>
      </p:sp>
      <p:sp>
        <p:nvSpPr>
          <p:cNvPr id="16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焊接质量影响</a:t>
            </a:r>
            <a:endParaRPr lang="en-US" sz="1500" b="0" strike="noStrike" spc="-1">
              <a:solidFill>
                <a:srgbClr val="000000"/>
              </a:solidFill>
              <a:latin typeface="Arial"/>
            </a:endParaRPr>
          </a:p>
        </p:txBody>
      </p:sp>
      <p:sp>
        <p:nvSpPr>
          <p:cNvPr id="16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控制要点</a:t>
            </a:r>
            <a:endParaRPr lang="en-US" sz="2200" b="0" strike="noStrike" spc="-1">
              <a:solidFill>
                <a:srgbClr val="000000"/>
              </a:solidFill>
              <a:latin typeface="Arial"/>
            </a:endParaRPr>
          </a:p>
        </p:txBody>
      </p:sp>
      <p:sp>
        <p:nvSpPr>
          <p:cNvPr id="16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严格按照规定</a:t>
            </a:r>
            <a:endParaRPr lang="en-US" sz="1500" b="0" strike="noStrike" spc="-1">
              <a:solidFill>
                <a:srgbClr val="000000"/>
              </a:solidFill>
              <a:latin typeface="Arial"/>
            </a:endParaRPr>
          </a:p>
        </p:txBody>
      </p:sp>
      <p:sp>
        <p:nvSpPr>
          <p:cNvPr id="17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调节要求</a:t>
            </a:r>
            <a:endParaRPr lang="en-US" sz="2200" b="0" strike="noStrike" spc="-1">
              <a:solidFill>
                <a:srgbClr val="000000"/>
              </a:solidFill>
              <a:latin typeface="Arial"/>
            </a:endParaRPr>
          </a:p>
        </p:txBody>
      </p:sp>
      <p:sp>
        <p:nvSpPr>
          <p:cNvPr id="17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良好的调节</a:t>
            </a:r>
            <a:endParaRPr lang="en-US" sz="1500" b="0" strike="noStrike" spc="-1">
              <a:solidFill>
                <a:srgbClr val="000000"/>
              </a:solidFill>
              <a:latin typeface="Arial"/>
            </a:endParaRPr>
          </a:p>
        </p:txBody>
      </p:sp>
      <p:sp>
        <p:nvSpPr>
          <p:cNvPr id="17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影响因素</a:t>
            </a:r>
            <a:endParaRPr lang="en-US" sz="2200" b="0" strike="noStrike" spc="-1">
              <a:solidFill>
                <a:srgbClr val="000000"/>
              </a:solidFill>
              <a:latin typeface="Arial"/>
            </a:endParaRPr>
          </a:p>
        </p:txBody>
      </p:sp>
      <p:sp>
        <p:nvSpPr>
          <p:cNvPr id="17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确保焊接安全</a:t>
            </a:r>
            <a:endParaRPr lang="en-US" sz="1500" b="0" strike="noStrike" spc="-1">
              <a:solidFill>
                <a:srgbClr val="000000"/>
              </a:solidFill>
              <a:latin typeface="Arial"/>
            </a:endParaRPr>
          </a:p>
        </p:txBody>
      </p:sp>
      <p:sp>
        <p:nvSpPr>
          <p:cNvPr id="17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安全性要求</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气体泄漏检测</a:t>
            </a:r>
            <a:endParaRPr lang="en-US" sz="3600" b="0" strike="noStrike" spc="-1">
              <a:solidFill>
                <a:schemeClr val="dk1"/>
              </a:solidFill>
              <a:latin typeface="Arial"/>
            </a:endParaRPr>
          </a:p>
        </p:txBody>
      </p:sp>
      <p:sp>
        <p:nvSpPr>
          <p:cNvPr id="17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焊接设备和管道</a:t>
            </a:r>
            <a:endParaRPr lang="en-US" sz="1500" b="0" strike="noStrike" spc="-1">
              <a:solidFill>
                <a:srgbClr val="000000"/>
              </a:solidFill>
              <a:latin typeface="Arial"/>
            </a:endParaRPr>
          </a:p>
        </p:txBody>
      </p:sp>
      <p:sp>
        <p:nvSpPr>
          <p:cNvPr id="17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定期检查</a:t>
            </a:r>
            <a:endParaRPr lang="en-US" sz="2200" b="0" strike="noStrike" spc="-1">
              <a:solidFill>
                <a:srgbClr val="000000"/>
              </a:solidFill>
              <a:latin typeface="Arial"/>
            </a:endParaRPr>
          </a:p>
        </p:txBody>
      </p:sp>
      <p:sp>
        <p:nvSpPr>
          <p:cNvPr id="17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安全第一</a:t>
            </a:r>
            <a:endParaRPr lang="en-US" sz="1500" b="0" strike="noStrike" spc="-1">
              <a:solidFill>
                <a:srgbClr val="000000"/>
              </a:solidFill>
              <a:latin typeface="Arial"/>
            </a:endParaRPr>
          </a:p>
        </p:txBody>
      </p:sp>
      <p:sp>
        <p:nvSpPr>
          <p:cNvPr id="17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维护要点</a:t>
            </a:r>
            <a:endParaRPr lang="en-US" sz="2200" b="0" strike="noStrike" spc="-1">
              <a:solidFill>
                <a:srgbClr val="000000"/>
              </a:solidFill>
              <a:latin typeface="Arial"/>
            </a:endParaRPr>
          </a:p>
        </p:txBody>
      </p:sp>
      <p:sp>
        <p:nvSpPr>
          <p:cNvPr id="18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应用专业设备</a:t>
            </a:r>
            <a:endParaRPr lang="en-US" sz="1500" b="0" strike="noStrike" spc="-1">
              <a:solidFill>
                <a:srgbClr val="000000"/>
              </a:solidFill>
              <a:latin typeface="Arial"/>
            </a:endParaRPr>
          </a:p>
        </p:txBody>
      </p:sp>
      <p:sp>
        <p:nvSpPr>
          <p:cNvPr id="18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检测方法</a:t>
            </a:r>
            <a:endParaRPr lang="en-US" sz="2200" b="0" strike="noStrike" spc="-1">
              <a:solidFill>
                <a:srgbClr val="000000"/>
              </a:solidFill>
              <a:latin typeface="Arial"/>
            </a:endParaRPr>
          </a:p>
        </p:txBody>
      </p:sp>
      <p:sp>
        <p:nvSpPr>
          <p:cNvPr id="18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避免事故发生</a:t>
            </a:r>
            <a:endParaRPr lang="en-US" sz="1500" b="0" strike="noStrike" spc="-1">
              <a:solidFill>
                <a:srgbClr val="000000"/>
              </a:solidFill>
              <a:latin typeface="Arial"/>
            </a:endParaRPr>
          </a:p>
        </p:txBody>
      </p:sp>
      <p:sp>
        <p:nvSpPr>
          <p:cNvPr id="18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安全措施</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气体压力与流量控制</a:t>
            </a:r>
            <a:endParaRPr lang="en-US" sz="3600" b="0" strike="noStrike" spc="-1">
              <a:solidFill>
                <a:schemeClr val="dk1"/>
              </a:solidFill>
              <a:latin typeface="Arial"/>
            </a:endParaRPr>
          </a:p>
        </p:txBody>
      </p:sp>
      <p:sp>
        <p:nvSpPr>
          <p:cNvPr id="1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调整压力和流量</a:t>
            </a:r>
            <a:endParaRPr lang="en-US" sz="1500" b="0" strike="noStrike" spc="-1">
              <a:solidFill>
                <a:srgbClr val="000000"/>
              </a:solidFill>
              <a:latin typeface="Arial"/>
            </a:endParaRPr>
          </a:p>
        </p:txBody>
      </p:sp>
      <p:sp>
        <p:nvSpPr>
          <p:cNvPr id="1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调节参数</a:t>
            </a:r>
            <a:endParaRPr lang="en-US" sz="2200" b="0" strike="noStrike" spc="-1">
              <a:solidFill>
                <a:srgbClr val="000000"/>
              </a:solidFill>
              <a:latin typeface="Arial"/>
            </a:endParaRPr>
          </a:p>
        </p:txBody>
      </p:sp>
      <p:sp>
        <p:nvSpPr>
          <p:cNvPr id="1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严格按要求进行</a:t>
            </a:r>
            <a:endParaRPr lang="en-US" sz="1500" b="0" strike="noStrike" spc="-1">
              <a:solidFill>
                <a:srgbClr val="000000"/>
              </a:solidFill>
              <a:latin typeface="Arial"/>
            </a:endParaRPr>
          </a:p>
        </p:txBody>
      </p:sp>
      <p:sp>
        <p:nvSpPr>
          <p:cNvPr id="1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操作要点</a:t>
            </a:r>
            <a:endParaRPr lang="en-US" sz="2200" b="0" strike="noStrike" spc="-1">
              <a:solidFill>
                <a:srgbClr val="000000"/>
              </a:solidFill>
              <a:latin typeface="Arial"/>
            </a:endParaRPr>
          </a:p>
        </p:txBody>
      </p:sp>
      <p:sp>
        <p:nvSpPr>
          <p:cNvPr id="1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掌握正确方法</a:t>
            </a:r>
            <a:endParaRPr lang="en-US" sz="1500" b="0" strike="noStrike" spc="-1">
              <a:solidFill>
                <a:srgbClr val="000000"/>
              </a:solidFill>
              <a:latin typeface="Arial"/>
            </a:endParaRPr>
          </a:p>
        </p:txBody>
      </p:sp>
      <p:sp>
        <p:nvSpPr>
          <p:cNvPr id="1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使用技巧</a:t>
            </a:r>
            <a:endParaRPr lang="en-US" sz="2200" b="0" strike="noStrike" spc="-1">
              <a:solidFill>
                <a:srgbClr val="000000"/>
              </a:solidFill>
              <a:latin typeface="Arial"/>
            </a:endParaRPr>
          </a:p>
        </p:txBody>
      </p:sp>
      <p:sp>
        <p:nvSpPr>
          <p:cNvPr id="1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验证焊接效果</a:t>
            </a:r>
            <a:endParaRPr lang="en-US" sz="1500" b="0" strike="noStrike" spc="-1">
              <a:solidFill>
                <a:srgbClr val="000000"/>
              </a:solidFill>
              <a:latin typeface="Arial"/>
            </a:endParaRPr>
          </a:p>
        </p:txBody>
      </p:sp>
      <p:sp>
        <p:nvSpPr>
          <p:cNvPr id="1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效果检验</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https://d.book118.com/875101200014011130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123</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焊接气体培训</vt:lpstr>
      <vt:lpstr>目录</vt:lpstr>
      <vt:lpstr>第一章 焊接气体培训简介</vt:lpstr>
      <vt:lpstr> </vt:lpstr>
      <vt:lpstr>焊接气体培训的重要性</vt:lpstr>
      <vt:lpstr>焊接气体培训的内容</vt:lpstr>
      <vt:lpstr>焊接气体培训的形式</vt:lpstr>
      <vt:lpstr>总结</vt:lpstr>
      <vt:lpstr>第2章 焊接气体的种类</vt:lpstr>
      <vt:lpstr>惰性气体</vt:lpstr>
      <vt:lpstr>活性气体</vt:lpstr>
      <vt:lpstr>混合气体</vt:lpstr>
      <vt:lpstr>氧化剂</vt:lpstr>
      <vt:lpstr> </vt:lpstr>
      <vt:lpstr>第3章 焊接气体的选择与应用</vt:lpstr>
      <vt:lpstr> </vt:lpstr>
      <vt:lpstr>气体压力与流量控制</vt:lpstr>
      <vt:lpstr>气体泄漏检测</vt:lpstr>
      <vt:lpstr>气体压力与流量控制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2024-09-29T15:01:59.171</cp:lastPrinted>
  <dcterms:created xsi:type="dcterms:W3CDTF">2024-09-29T07:01:59Z</dcterms:created>
  <dcterms:modified xsi:type="dcterms:W3CDTF">2024-09-29T07:02:01Z</dcterms:modified>
</cp:coreProperties>
</file>