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3" r:id="rId30"/>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08DE02A-3154-4E93-BAFC-2395D78B72C7}"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4" name="PlaceHolder 1"/>
          <p:cNvSpPr>
            <a:spLocks noGrp="1"/>
          </p:cNvSpPr>
          <p:nvPr>
            <p:ph type="sldImg"/>
          </p:nvPr>
        </p:nvSpPr>
        <p:spPr>
          <a:xfrm>
            <a:off x="685800" y="1143000"/>
            <a:ext cx="5486040" cy="3085920"/>
          </a:xfrm>
          <a:prstGeom prst="rect">
            <a:avLst/>
          </a:prstGeom>
          <a:ln w="0">
            <a:noFill/>
          </a:ln>
        </p:spPr>
      </p:sp>
      <p:sp>
        <p:nvSpPr>
          <p:cNvPr id="42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7" name="PlaceHolder 1"/>
          <p:cNvSpPr>
            <a:spLocks noGrp="1"/>
          </p:cNvSpPr>
          <p:nvPr>
            <p:ph type="sldImg"/>
          </p:nvPr>
        </p:nvSpPr>
        <p:spPr>
          <a:xfrm>
            <a:off x="685800" y="1143000"/>
            <a:ext cx="5486040" cy="3085920"/>
          </a:xfrm>
          <a:prstGeom prst="rect">
            <a:avLst/>
          </a:prstGeom>
          <a:ln w="0">
            <a:noFill/>
          </a:ln>
        </p:spPr>
      </p:sp>
      <p:sp>
        <p:nvSpPr>
          <p:cNvPr id="42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0" name="PlaceHolder 1"/>
          <p:cNvSpPr>
            <a:spLocks noGrp="1"/>
          </p:cNvSpPr>
          <p:nvPr>
            <p:ph type="sldImg"/>
          </p:nvPr>
        </p:nvSpPr>
        <p:spPr>
          <a:xfrm>
            <a:off x="685800" y="1143000"/>
            <a:ext cx="5486040" cy="3085920"/>
          </a:xfrm>
          <a:prstGeom prst="rect">
            <a:avLst/>
          </a:prstGeom>
          <a:ln w="0">
            <a:noFill/>
          </a:ln>
        </p:spPr>
      </p:sp>
      <p:sp>
        <p:nvSpPr>
          <p:cNvPr id="43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3" name="PlaceHolder 1"/>
          <p:cNvSpPr>
            <a:spLocks noGrp="1"/>
          </p:cNvSpPr>
          <p:nvPr>
            <p:ph type="sldImg"/>
          </p:nvPr>
        </p:nvSpPr>
        <p:spPr>
          <a:xfrm>
            <a:off x="685800" y="1143000"/>
            <a:ext cx="5486040" cy="3085920"/>
          </a:xfrm>
          <a:prstGeom prst="rect">
            <a:avLst/>
          </a:prstGeom>
          <a:ln w="0">
            <a:noFill/>
          </a:ln>
        </p:spPr>
      </p:sp>
      <p:sp>
        <p:nvSpPr>
          <p:cNvPr id="43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6" name="PlaceHolder 1"/>
          <p:cNvSpPr>
            <a:spLocks noGrp="1"/>
          </p:cNvSpPr>
          <p:nvPr>
            <p:ph type="sldImg"/>
          </p:nvPr>
        </p:nvSpPr>
        <p:spPr>
          <a:xfrm>
            <a:off x="685800" y="1143000"/>
            <a:ext cx="5486040" cy="3085920"/>
          </a:xfrm>
          <a:prstGeom prst="rect">
            <a:avLst/>
          </a:prstGeom>
          <a:ln w="0">
            <a:noFill/>
          </a:ln>
        </p:spPr>
      </p:sp>
      <p:sp>
        <p:nvSpPr>
          <p:cNvPr id="43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9" name="PlaceHolder 1"/>
          <p:cNvSpPr>
            <a:spLocks noGrp="1"/>
          </p:cNvSpPr>
          <p:nvPr>
            <p:ph type="sldImg"/>
          </p:nvPr>
        </p:nvSpPr>
        <p:spPr>
          <a:xfrm>
            <a:off x="685800" y="1143000"/>
            <a:ext cx="5486040" cy="3085920"/>
          </a:xfrm>
          <a:prstGeom prst="rect">
            <a:avLst/>
          </a:prstGeom>
          <a:ln w="0">
            <a:noFill/>
          </a:ln>
        </p:spPr>
      </p:sp>
      <p:sp>
        <p:nvSpPr>
          <p:cNvPr id="44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2" name="PlaceHolder 1"/>
          <p:cNvSpPr>
            <a:spLocks noGrp="1"/>
          </p:cNvSpPr>
          <p:nvPr>
            <p:ph type="sldImg"/>
          </p:nvPr>
        </p:nvSpPr>
        <p:spPr>
          <a:xfrm>
            <a:off x="685800" y="1143000"/>
            <a:ext cx="5486040" cy="3085920"/>
          </a:xfrm>
          <a:prstGeom prst="rect">
            <a:avLst/>
          </a:prstGeom>
          <a:ln w="0">
            <a:noFill/>
          </a:ln>
        </p:spPr>
      </p:sp>
      <p:sp>
        <p:nvSpPr>
          <p:cNvPr id="443"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4"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5" name="PlaceHolder 1"/>
          <p:cNvSpPr>
            <a:spLocks noGrp="1"/>
          </p:cNvSpPr>
          <p:nvPr>
            <p:ph type="sldImg"/>
          </p:nvPr>
        </p:nvSpPr>
        <p:spPr>
          <a:xfrm>
            <a:off x="685800" y="1143000"/>
            <a:ext cx="5486040" cy="3085920"/>
          </a:xfrm>
          <a:prstGeom prst="rect">
            <a:avLst/>
          </a:prstGeom>
          <a:ln w="0">
            <a:noFill/>
          </a:ln>
        </p:spPr>
      </p:sp>
      <p:sp>
        <p:nvSpPr>
          <p:cNvPr id="446"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7"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8" name="PlaceHolder 1"/>
          <p:cNvSpPr>
            <a:spLocks noGrp="1"/>
          </p:cNvSpPr>
          <p:nvPr>
            <p:ph type="sldImg"/>
          </p:nvPr>
        </p:nvSpPr>
        <p:spPr>
          <a:xfrm>
            <a:off x="685800" y="1143000"/>
            <a:ext cx="5486040" cy="3085920"/>
          </a:xfrm>
          <a:prstGeom prst="rect">
            <a:avLst/>
          </a:prstGeom>
          <a:ln w="0">
            <a:noFill/>
          </a:ln>
        </p:spPr>
      </p:sp>
      <p:sp>
        <p:nvSpPr>
          <p:cNvPr id="449" name="PlaceHolder 2"/>
          <p:cNvSpPr>
            <a:spLocks noGrp="1"/>
          </p:cNvSpPr>
          <p:nvPr>
            <p:ph type="body" idx="46"/>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50" name="PlaceHolder 3"/>
          <p:cNvSpPr>
            <a:spLocks noGrp="1"/>
          </p:cNvSpPr>
          <p:nvPr>
            <p:ph type="sldNum" idx="45"/>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6D8B61-48D6-49B8-9498-187E7FD981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A70681-0AA9-4744-988E-436EF58BB1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E06BE2-6005-40FB-B6F5-6EB751CFAA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B027EA-9439-41D8-A31E-3130BAC784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DFBFBF-B65F-43E0-90BF-80368948E4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78F4FD-4C5F-4B45-9F2D-E4EA6937DC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19C15F-5060-44E2-A64A-1993C9DE28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ED18C7-20CA-424A-8D45-BD5F5C8672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48A14E-1FC6-44FA-AA4E-A41F652943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6AA119-A7DB-48AD-A323-3F3EDF049F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18AB7C-1C8A-4A42-9D06-C2D4DD608A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3051B73-31D2-4A41-A3E1-ECAF9110CBC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D765C40-18F4-4BF2-92F4-A5ED64AE92D5}"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image" Target="../media/image1.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5113133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行业管理团队建设培训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行业管理团队建设培训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团队建设方法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团队建设效果评估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实战案例分析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未来团队建设趋势</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团队建设成本效益分析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团队建设的发展策略</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8</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行业管理团队建设培训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行业管理团队建设培训的重要性</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行业管理团队建设培训能帮助团队建设团队文化，培养团队合作意识，增强团队凝聚力，提高团队绩效。通过培训，团队成员可以更好地理解组织的目标和使命，实现共同的目标，提升团队整体竞争力。</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建设团队文化</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强调团队合作的重要性</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建设团队精神</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促进团队成员之间的合作</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培养团队合作意识</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加强团队成员之间的彼此信任和凝聚力</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增强团队凝聚力</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领导者角色</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领导者决定团队的命运</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领导者的重要性</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激励团队成员积极参与、发挥潜力</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如何激励团队成员</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包括激励能力、决策能力等</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领导者应具备的素质</a:t>
            </a:r>
            <a:endParaRPr lang="en-US" sz="3000" b="0" strike="noStrike" spc="-1">
              <a:solidFill>
                <a:srgbClr val="000000"/>
              </a:solidFill>
              <a:latin typeface="Arial"/>
            </a:endParaRPr>
          </a:p>
        </p:txBody>
      </p:sp>
      <p:sp>
        <p:nvSpPr>
          <p:cNvPr id="10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建设有效沟通机制</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定期会议</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沟通平台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信息共享</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促进团队成员之间的协作</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任务分工</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资源共享</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目标一致</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团队沟通与协作</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沟通的重要性</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信息传递</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意见交流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问题解决</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行业管理团队建设培训的主要内容</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行业管理团队建设培训的主要内容包括团队建设、领导力培训、沟通技巧培训、冲突解决等。通过这些培训，团队成员可以提升专业素养、团队协作能力、领导技能，推动团队整体发展。</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团队建设方法</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团队建设活动</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团队建设活动是通过一系列策划和组织的活动来增进团队成员之间的合作与沟通，提高团队凝聚力和执行力。这些活动的种类多种多样，包括户外拓展、团队游戏、主题讨论等，通过这些活动可以有效促进团队关系的建立与发展。</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团队建设案例分析</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成功的团队建设经验分享</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案例一</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团队建设失败的原因分析</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案例二</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团队建设的最佳实践</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案例三</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利用科技手段促进团队协作</a:t>
            </a:r>
            <a:endParaRPr lang="en-US" sz="2200" b="0" strike="noStrike" spc="-1">
              <a:solidFill>
                <a:srgbClr val="000000"/>
              </a:solidFill>
              <a:latin typeface="Arial"/>
            </a:endParaRPr>
          </a:p>
        </p:txBody>
      </p:sp>
      <p:sp>
        <p:nvSpPr>
          <p:cNvPr id="13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使用团队管理软件进行任务分配和跟踪</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实时视频会议促进远程团队沟通</a:t>
            </a:r>
            <a:endParaRPr lang="en-US" sz="1500" b="0" strike="noStrike" spc="-1">
              <a:solidFill>
                <a:srgbClr val="000000"/>
              </a:solidFill>
              <a:latin typeface="Arial"/>
            </a:endParaRPr>
          </a:p>
        </p:txBody>
      </p:sp>
      <p:sp>
        <p:nvSpPr>
          <p:cNvPr id="13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制定个性化的团队建设计划</a:t>
            </a:r>
            <a:endParaRPr lang="en-US" sz="2200" b="0" strike="noStrike" spc="-1">
              <a:solidFill>
                <a:srgbClr val="000000"/>
              </a:solidFill>
              <a:latin typeface="Arial"/>
            </a:endParaRPr>
          </a:p>
        </p:txBody>
      </p:sp>
      <p:sp>
        <p:nvSpPr>
          <p:cNvPr id="13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根据团队成员特点定制培训计划</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激励机制和奖励措施个性化定制</a:t>
            </a:r>
            <a:endParaRPr lang="en-US" sz="1500" b="0" strike="noStrike" spc="-1">
              <a:solidFill>
                <a:srgbClr val="000000"/>
              </a:solidFill>
              <a:latin typeface="Arial"/>
            </a:endParaRPr>
          </a:p>
        </p:txBody>
      </p:sp>
      <p:sp>
        <p:nvSpPr>
          <p:cNvPr id="14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创新团队建设方式</a:t>
            </a:r>
            <a:endParaRPr lang="en-US" sz="3600" b="0" strike="noStrike" spc="-1">
              <a:solidFill>
                <a:schemeClr val="dk1"/>
              </a:solidFill>
              <a:latin typeface="Arial"/>
            </a:endParaRPr>
          </a:p>
        </p:txBody>
      </p:sp>
      <p:sp>
        <p:nvSpPr>
          <p:cNvPr id="14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基于互联网的团队建设方法</a:t>
            </a:r>
            <a:endParaRPr lang="en-US" sz="2200" b="0" strike="noStrike" spc="-1">
              <a:solidFill>
                <a:srgbClr val="000000"/>
              </a:solidFill>
              <a:latin typeface="Arial"/>
            </a:endParaRPr>
          </a:p>
        </p:txBody>
      </p:sp>
      <p:sp>
        <p:nvSpPr>
          <p:cNvPr id="14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利用在线协作工具进行远程团队合作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搭建虚拟团队社区促进信息共享</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跨文化团队建设</a:t>
            </a:r>
            <a:endParaRPr lang="en-US" sz="3600" b="0" strike="noStrike" spc="-1">
              <a:solidFill>
                <a:schemeClr val="dk1"/>
              </a:solidFill>
              <a:latin typeface="Arial"/>
            </a:endParaRPr>
          </a:p>
        </p:txBody>
      </p:sp>
      <p:sp>
        <p:nvSpPr>
          <p:cNvPr id="14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语言、文化差异导致沟通困难</a:t>
            </a:r>
            <a:endParaRPr lang="en-US" sz="2000" b="0" strike="noStrike" spc="-1">
              <a:solidFill>
                <a:srgbClr val="000000"/>
              </a:solidFill>
              <a:latin typeface="Arial"/>
            </a:endParaRPr>
          </a:p>
        </p:txBody>
      </p:sp>
      <p:sp>
        <p:nvSpPr>
          <p:cNvPr id="14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跨文化团队的挑战</a:t>
            </a:r>
            <a:endParaRPr lang="en-US" sz="3000" b="0" strike="noStrike" spc="-1">
              <a:solidFill>
                <a:srgbClr val="000000"/>
              </a:solidFill>
              <a:latin typeface="Arial"/>
            </a:endParaRPr>
          </a:p>
        </p:txBody>
      </p:sp>
      <p:sp>
        <p:nvSpPr>
          <p:cNvPr id="15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跨文化团队合作成功经验</a:t>
            </a:r>
            <a:endParaRPr lang="en-US" sz="2000" b="0" strike="noStrike" spc="-1">
              <a:solidFill>
                <a:srgbClr val="000000"/>
              </a:solidFill>
              <a:latin typeface="Arial"/>
            </a:endParaRPr>
          </a:p>
        </p:txBody>
      </p:sp>
      <p:sp>
        <p:nvSpPr>
          <p:cNvPr id="15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案例分析</a:t>
            </a:r>
            <a:endParaRPr lang="en-US" sz="3000" b="0" strike="noStrike" spc="-1">
              <a:solidFill>
                <a:srgbClr val="000000"/>
              </a:solidFill>
              <a:latin typeface="Arial"/>
            </a:endParaRPr>
          </a:p>
        </p:txBody>
      </p:sp>
      <p:sp>
        <p:nvSpPr>
          <p:cNvPr id="15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培训团队成员跨文化沟通技巧</a:t>
            </a:r>
            <a:endParaRPr lang="en-US" sz="2000" b="0" strike="noStrike" spc="-1">
              <a:solidFill>
                <a:srgbClr val="000000"/>
              </a:solidFill>
              <a:latin typeface="Arial"/>
            </a:endParaRPr>
          </a:p>
        </p:txBody>
      </p:sp>
      <p:sp>
        <p:nvSpPr>
          <p:cNvPr id="15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如何进行跨文化团队建设</a:t>
            </a:r>
            <a:endParaRPr lang="en-US" sz="3000" b="0" strike="noStrike" spc="-1">
              <a:solidFill>
                <a:srgbClr val="000000"/>
              </a:solidFill>
              <a:latin typeface="Arial"/>
            </a:endParaRPr>
          </a:p>
        </p:txBody>
      </p:sp>
      <p:sp>
        <p:nvSpPr>
          <p:cNvPr id="156"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团队建设是企业发展的关键环节，通过不断创新和适应不同文化背景，团队才能取得长期成功。建立良好的团队关系和协作机制，是企业走向成功的重要保障。</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团队建设效果评估</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如何量化团队建设的效果</a:t>
            </a:r>
            <a:endParaRPr lang="en-US" sz="2200" b="0" strike="noStrike" spc="-1">
              <a:solidFill>
                <a:srgbClr val="000000"/>
              </a:solidFill>
              <a:latin typeface="Arial"/>
            </a:endParaRPr>
          </a:p>
        </p:txBody>
      </p:sp>
      <p:sp>
        <p:nvSpPr>
          <p:cNvPr id="16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评估结果对团队发展的影响</a:t>
            </a:r>
            <a:endParaRPr lang="en-US" sz="2200" b="0" strike="noStrike" spc="-1">
              <a:solidFill>
                <a:srgbClr val="000000"/>
              </a:solidFill>
              <a:latin typeface="Arial"/>
            </a:endParaRPr>
          </a:p>
        </p:txBody>
      </p:sp>
      <p:sp>
        <p:nvSpPr>
          <p:cNvPr id="16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评估指标</a:t>
            </a:r>
            <a:endParaRPr lang="en-US" sz="3600" b="0" strike="noStrike" spc="-1">
              <a:solidFill>
                <a:schemeClr val="dk1"/>
              </a:solidFill>
              <a:latin typeface="Arial"/>
            </a:endParaRPr>
          </a:p>
        </p:txBody>
      </p:sp>
      <p:sp>
        <p:nvSpPr>
          <p:cNvPr id="17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团队建设效果的评估标准</a:t>
            </a:r>
            <a:endParaRPr lang="en-US" sz="2200" b="0" strike="noStrike" spc="-1">
              <a:solidFill>
                <a:srgbClr val="000000"/>
              </a:solidFill>
              <a:latin typeface="Arial"/>
            </a:endParaRPr>
          </a:p>
        </p:txBody>
      </p:sp>
      <p:sp>
        <p:nvSpPr>
          <p:cNvPr id="17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持续改进</a:t>
            </a:r>
            <a:endParaRPr lang="en-US" sz="3600" b="0" strike="noStrike" spc="-1">
              <a:solidFill>
                <a:schemeClr val="dk1"/>
              </a:solidFill>
              <a:latin typeface="Arial"/>
            </a:endParaRPr>
          </a:p>
        </p:txBody>
      </p:sp>
      <p:sp>
        <p:nvSpPr>
          <p:cNvPr id="17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确保团队建设效果持续优化</a:t>
            </a:r>
            <a:endParaRPr lang="en-US" sz="1500" b="0" strike="noStrike" spc="-1">
              <a:solidFill>
                <a:srgbClr val="000000"/>
              </a:solidFill>
              <a:latin typeface="Arial"/>
            </a:endParaRPr>
          </a:p>
        </p:txBody>
      </p:sp>
      <p:sp>
        <p:nvSpPr>
          <p:cNvPr id="17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建立持续改进机制</a:t>
            </a:r>
            <a:endParaRPr lang="en-US" sz="2200" b="0" strike="noStrike" spc="-1">
              <a:solidFill>
                <a:srgbClr val="000000"/>
              </a:solidFill>
              <a:latin typeface="Arial"/>
            </a:endParaRPr>
          </a:p>
        </p:txBody>
      </p:sp>
      <p:sp>
        <p:nvSpPr>
          <p:cNvPr id="17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定期审查团队建设进展情况</a:t>
            </a:r>
            <a:endParaRPr lang="en-US" sz="1500" b="0" strike="noStrike" spc="-1">
              <a:solidFill>
                <a:srgbClr val="000000"/>
              </a:solidFill>
              <a:latin typeface="Arial"/>
            </a:endParaRPr>
          </a:p>
        </p:txBody>
      </p:sp>
      <p:sp>
        <p:nvSpPr>
          <p:cNvPr id="17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定期检查团队建设效果</a:t>
            </a:r>
            <a:endParaRPr lang="en-US" sz="2200" b="0" strike="noStrike" spc="-1">
              <a:solidFill>
                <a:srgbClr val="000000"/>
              </a:solidFill>
              <a:latin typeface="Arial"/>
            </a:endParaRPr>
          </a:p>
        </p:txBody>
      </p:sp>
      <p:sp>
        <p:nvSpPr>
          <p:cNvPr id="18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根据评估结果调整团队建设策略</a:t>
            </a:r>
            <a:endParaRPr lang="en-US" sz="1500" b="0" strike="noStrike" spc="-1">
              <a:solidFill>
                <a:srgbClr val="000000"/>
              </a:solidFill>
              <a:latin typeface="Arial"/>
            </a:endParaRPr>
          </a:p>
        </p:txBody>
      </p:sp>
      <p:sp>
        <p:nvSpPr>
          <p:cNvPr id="18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根据评估结果优化团队建设方案</a:t>
            </a:r>
            <a:endParaRPr lang="en-US" sz="2200" b="0" strike="noStrike" spc="-1">
              <a:solidFill>
                <a:srgbClr val="000000"/>
              </a:solidFill>
              <a:latin typeface="Arial"/>
            </a:endParaRPr>
          </a:p>
        </p:txBody>
      </p:sp>
      <p:sp>
        <p:nvSpPr>
          <p:cNvPr id="18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成果分享与总结</a:t>
            </a:r>
            <a:endParaRPr lang="en-US" sz="3600" b="0" strike="noStrike" spc="-1">
              <a:solidFill>
                <a:schemeClr val="dk1"/>
              </a:solidFill>
              <a:latin typeface="Arial"/>
            </a:endParaRPr>
          </a:p>
        </p:txBody>
      </p:sp>
      <p:sp>
        <p:nvSpPr>
          <p:cNvPr id="18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在团队建设成功案例分享环节，团队成员可以交流分享各自的成功经验和收获，这有助于激励其他成员，促进团队合作。通过结果总结与展望，团队可以更好地认识自身优势与不足，为未来团队建设的规划提供指导。未来团队建设的发展趋势，需要紧密结合市场需求和团队内部情况，不断调整发展方向，持续提升团队整体能力。</a:t>
            </a:r>
            <a:endParaRPr lang="en-US" sz="2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8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说明团队建设对组织发展和绩效提升的重要作用</a:t>
            </a:r>
            <a:endParaRPr lang="en-US" sz="2000" b="0" strike="noStrike" spc="-1">
              <a:solidFill>
                <a:srgbClr val="000000"/>
              </a:solidFill>
              <a:latin typeface="Arial"/>
            </a:endParaRPr>
          </a:p>
        </p:txBody>
      </p:sp>
      <p:sp>
        <p:nvSpPr>
          <p:cNvPr id="18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团队建设的重要性和必要性</a:t>
            </a:r>
            <a:endParaRPr lang="en-US" sz="3000" b="0" strike="noStrike" spc="-1">
              <a:solidFill>
                <a:srgbClr val="000000"/>
              </a:solidFill>
              <a:latin typeface="Arial"/>
            </a:endParaRPr>
          </a:p>
        </p:txBody>
      </p:sp>
      <p:sp>
        <p:nvSpPr>
          <p:cNvPr id="18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展望未来团队建设的发展趋势和方向</a:t>
            </a:r>
            <a:endParaRPr lang="en-US" sz="2000" b="0" strike="noStrike" spc="-1">
              <a:solidFill>
                <a:srgbClr val="000000"/>
              </a:solidFill>
              <a:latin typeface="Arial"/>
            </a:endParaRPr>
          </a:p>
        </p:txBody>
      </p:sp>
      <p:sp>
        <p:nvSpPr>
          <p:cNvPr id="19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未来团队建设的发展方向</a:t>
            </a:r>
            <a:endParaRPr lang="en-US" sz="3000" b="0" strike="noStrike" spc="-1">
              <a:solidFill>
                <a:srgbClr val="000000"/>
              </a:solidFill>
              <a:latin typeface="Arial"/>
            </a:endParaRPr>
          </a:p>
        </p:txBody>
      </p:sp>
      <p:sp>
        <p:nvSpPr>
          <p:cNvPr id="19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总结影响团队建设效果的关键因素</a:t>
            </a:r>
            <a:endParaRPr lang="en-US" sz="2000" b="0" strike="noStrike" spc="-1">
              <a:solidFill>
                <a:srgbClr val="000000"/>
              </a:solidFill>
              <a:latin typeface="Arial"/>
            </a:endParaRPr>
          </a:p>
        </p:txBody>
      </p:sp>
      <p:sp>
        <p:nvSpPr>
          <p:cNvPr id="19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关键成功因素总结</a:t>
            </a:r>
            <a:endParaRPr lang="en-US" sz="3000" b="0" strike="noStrike" spc="-1">
              <a:solidFill>
                <a:srgbClr val="000000"/>
              </a:solidFill>
              <a:latin typeface="Arial"/>
            </a:endParaRPr>
          </a:p>
        </p:txBody>
      </p:sp>
      <p:sp>
        <p:nvSpPr>
          <p:cNvPr id="19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19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实战案例分析</a:t>
            </a:r>
            <a:endParaRPr lang="en-US" sz="3600" b="0" strike="noStrike" spc="-1">
              <a:solidFill>
                <a:schemeClr val="dk1"/>
              </a:solidFill>
              <a:latin typeface="Arial"/>
            </a:endParaRPr>
          </a:p>
        </p:txBody>
      </p:sp>
      <p:sp>
        <p:nvSpPr>
          <p:cNvPr id="19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案例分析一：跨国公司团队建设经验</a:t>
            </a:r>
            <a:endParaRPr lang="en-US" sz="3600" b="0" strike="noStrike" spc="-1">
              <a:solidFill>
                <a:schemeClr val="dk1"/>
              </a:solidFill>
              <a:latin typeface="Arial"/>
            </a:endParaRPr>
          </a:p>
        </p:txBody>
      </p:sp>
      <p:sp>
        <p:nvSpPr>
          <p:cNvPr id="20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概述公司和团队的基本信息</a:t>
            </a:r>
            <a:endParaRPr lang="en-US" sz="2000" b="0" strike="noStrike" spc="-1">
              <a:solidFill>
                <a:srgbClr val="000000"/>
              </a:solidFill>
              <a:latin typeface="Arial"/>
            </a:endParaRPr>
          </a:p>
        </p:txBody>
      </p:sp>
      <p:sp>
        <p:nvSpPr>
          <p:cNvPr id="20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公司简介及团队背景</a:t>
            </a:r>
            <a:endParaRPr lang="en-US" sz="3000" b="0" strike="noStrike" spc="-1">
              <a:solidFill>
                <a:srgbClr val="000000"/>
              </a:solidFill>
              <a:latin typeface="Arial"/>
            </a:endParaRPr>
          </a:p>
        </p:txBody>
      </p:sp>
      <p:sp>
        <p:nvSpPr>
          <p:cNvPr id="20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0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评估团队建设效果并规划未来发展方向</a:t>
            </a:r>
            <a:endParaRPr lang="en-US" sz="2000" b="0" strike="noStrike" spc="-1">
              <a:solidFill>
                <a:srgbClr val="000000"/>
              </a:solidFill>
              <a:latin typeface="Arial"/>
            </a:endParaRPr>
          </a:p>
        </p:txBody>
      </p:sp>
      <p:sp>
        <p:nvSpPr>
          <p:cNvPr id="20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效果评估和未来规划</a:t>
            </a:r>
            <a:endParaRPr lang="en-US" sz="3000" b="0" strike="noStrike" spc="-1">
              <a:solidFill>
                <a:srgbClr val="000000"/>
              </a:solidFill>
              <a:latin typeface="Arial"/>
            </a:endParaRPr>
          </a:p>
        </p:txBody>
      </p:sp>
      <p:sp>
        <p:nvSpPr>
          <p:cNvPr id="20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明确团队建设目标和实施细节</a:t>
            </a:r>
            <a:endParaRPr lang="en-US" sz="2000" b="0" strike="noStrike" spc="-1">
              <a:solidFill>
                <a:srgbClr val="000000"/>
              </a:solidFill>
              <a:latin typeface="Arial"/>
            </a:endParaRPr>
          </a:p>
        </p:txBody>
      </p:sp>
      <p:sp>
        <p:nvSpPr>
          <p:cNvPr id="20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团队建设目标和实施过程</a:t>
            </a:r>
            <a:endParaRPr lang="en-US" sz="3000" b="0" strike="noStrike" spc="-1">
              <a:solidFill>
                <a:srgbClr val="000000"/>
              </a:solidFill>
              <a:latin typeface="Arial"/>
            </a:endParaRPr>
          </a:p>
        </p:txBody>
      </p:sp>
      <p:sp>
        <p:nvSpPr>
          <p:cNvPr id="208"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团队建设方案设计和执行</a:t>
            </a:r>
            <a:endParaRPr lang="en-US" sz="2200" b="0" strike="noStrike" spc="-1">
              <a:solidFill>
                <a:srgbClr val="000000"/>
              </a:solidFill>
              <a:latin typeface="Arial"/>
            </a:endParaRPr>
          </a:p>
        </p:txBody>
      </p:sp>
      <p:sp>
        <p:nvSpPr>
          <p:cNvPr id="21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制定团队建设方案并执行</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分享成功经验和教训</a:t>
            </a:r>
            <a:endParaRPr lang="en-US" sz="1500" b="0" strike="noStrike" spc="-1">
              <a:solidFill>
                <a:srgbClr val="000000"/>
              </a:solidFill>
              <a:latin typeface="Arial"/>
            </a:endParaRPr>
          </a:p>
        </p:txBody>
      </p:sp>
      <p:sp>
        <p:nvSpPr>
          <p:cNvPr id="21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团队建设对企业发展的影响</a:t>
            </a:r>
            <a:endParaRPr lang="en-US" sz="2200" b="0" strike="noStrike" spc="-1">
              <a:solidFill>
                <a:srgbClr val="000000"/>
              </a:solidFill>
              <a:latin typeface="Arial"/>
            </a:endParaRPr>
          </a:p>
        </p:txBody>
      </p:sp>
      <p:sp>
        <p:nvSpPr>
          <p:cNvPr id="21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分析团队建设对企业发展的影响</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总结成效和启示</a:t>
            </a:r>
            <a:endParaRPr lang="en-US" sz="1500" b="0" strike="noStrike" spc="-1">
              <a:solidFill>
                <a:srgbClr val="000000"/>
              </a:solidFill>
              <a:latin typeface="Arial"/>
            </a:endParaRPr>
          </a:p>
        </p:txBody>
      </p:sp>
      <p:sp>
        <p:nvSpPr>
          <p:cNvPr id="21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1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1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案例分析二：中小型企业团队建设实践</a:t>
            </a:r>
            <a:endParaRPr lang="en-US" sz="3600" b="0" strike="noStrike" spc="-1">
              <a:solidFill>
                <a:schemeClr val="dk1"/>
              </a:solidFill>
              <a:latin typeface="Arial"/>
            </a:endParaRPr>
          </a:p>
        </p:txBody>
      </p:sp>
      <p:sp>
        <p:nvSpPr>
          <p:cNvPr id="21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行业背景及企业情况介绍</a:t>
            </a:r>
            <a:endParaRPr lang="en-US" sz="2200" b="0" strike="noStrike" spc="-1">
              <a:solidFill>
                <a:srgbClr val="000000"/>
              </a:solidFill>
              <a:latin typeface="Arial"/>
            </a:endParaRPr>
          </a:p>
        </p:txBody>
      </p:sp>
      <p:sp>
        <p:nvSpPr>
          <p:cNvPr id="22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详细介绍企业所在行业背景</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描述企业的具体情况</a:t>
            </a:r>
            <a:endParaRPr lang="en-US" sz="15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2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案例分析三：团队合作冲突处理</a:t>
            </a:r>
            <a:endParaRPr lang="en-US" sz="3600" b="0" strike="noStrike" spc="-1">
              <a:solidFill>
                <a:schemeClr val="dk1"/>
              </a:solidFill>
              <a:latin typeface="Arial"/>
            </a:endParaRPr>
          </a:p>
        </p:txBody>
      </p:sp>
      <p:sp>
        <p:nvSpPr>
          <p:cNvPr id="22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团队合作中难免出现冲突，本案例分析将深入探讨团队冲突的表现、原因分析，以及解决冲突的方法和策略，并对案例进行总结和得出启示。</a:t>
            </a:r>
            <a:endParaRPr lang="en-US" sz="2500" b="0" strike="noStrike" spc="-1">
              <a:solidFill>
                <a:srgbClr val="000000"/>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2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案例分析四：团队建设智慧应用</a:t>
            </a:r>
            <a:endParaRPr lang="en-US" sz="3600" b="0" strike="noStrike" spc="-1">
              <a:solidFill>
                <a:schemeClr val="dk1"/>
              </a:solidFill>
              <a:latin typeface="Arial"/>
            </a:endParaRPr>
          </a:p>
        </p:txBody>
      </p:sp>
      <p:sp>
        <p:nvSpPr>
          <p:cNvPr id="22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探讨科技如何促进团队合作</a:t>
            </a:r>
            <a:endParaRPr lang="en-US" sz="1500" b="0" strike="noStrike" spc="-1">
              <a:solidFill>
                <a:srgbClr val="000000"/>
              </a:solidFill>
              <a:latin typeface="Arial"/>
            </a:endParaRPr>
          </a:p>
        </p:txBody>
      </p:sp>
      <p:sp>
        <p:nvSpPr>
          <p:cNvPr id="22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科技应用在团队建设中的作用</a:t>
            </a:r>
            <a:endParaRPr lang="en-US" sz="2200" b="0" strike="noStrike" spc="-1">
              <a:solidFill>
                <a:srgbClr val="000000"/>
              </a:solidFill>
              <a:latin typeface="Arial"/>
            </a:endParaRPr>
          </a:p>
        </p:txBody>
      </p:sp>
      <p:sp>
        <p:nvSpPr>
          <p:cNvPr id="22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分析大数据对团队建设的价值</a:t>
            </a:r>
            <a:endParaRPr lang="en-US" sz="1500" b="0" strike="noStrike" spc="-1">
              <a:solidFill>
                <a:srgbClr val="000000"/>
              </a:solidFill>
              <a:latin typeface="Arial"/>
            </a:endParaRPr>
          </a:p>
        </p:txBody>
      </p:sp>
      <p:sp>
        <p:nvSpPr>
          <p:cNvPr id="22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利用大数据分析团队建设效果</a:t>
            </a:r>
            <a:endParaRPr lang="en-US" sz="2200" b="0" strike="noStrike" spc="-1">
              <a:solidFill>
                <a:srgbClr val="000000"/>
              </a:solidFill>
              <a:latin typeface="Arial"/>
            </a:endParaRPr>
          </a:p>
        </p:txBody>
      </p:sp>
      <p:sp>
        <p:nvSpPr>
          <p:cNvPr id="22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分享团队建设中的最佳实践</a:t>
            </a:r>
            <a:endParaRPr lang="en-US" sz="1500" b="0" strike="noStrike" spc="-1">
              <a:solidFill>
                <a:srgbClr val="000000"/>
              </a:solidFill>
              <a:latin typeface="Arial"/>
            </a:endParaRPr>
          </a:p>
        </p:txBody>
      </p:sp>
      <p:sp>
        <p:nvSpPr>
          <p:cNvPr id="23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最佳实践分享</a:t>
            </a:r>
            <a:endParaRPr lang="en-US" sz="2200" b="0" strike="noStrike" spc="-1">
              <a:solidFill>
                <a:srgbClr val="000000"/>
              </a:solidFill>
              <a:latin typeface="Arial"/>
            </a:endParaRPr>
          </a:p>
        </p:txBody>
      </p:sp>
      <p:sp>
        <p:nvSpPr>
          <p:cNvPr id="23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3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3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案例总结与启示</a:t>
            </a:r>
            <a:endParaRPr lang="en-US" sz="3600" b="0" strike="noStrike" spc="-1">
              <a:solidFill>
                <a:schemeClr val="dk1"/>
              </a:solidFill>
              <a:latin typeface="Arial"/>
            </a:endParaRPr>
          </a:p>
        </p:txBody>
      </p:sp>
      <p:sp>
        <p:nvSpPr>
          <p:cNvPr id="23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总结案例中的成功因素</a:t>
            </a:r>
            <a:endParaRPr lang="en-US" sz="2000" b="0" strike="noStrike" spc="-1">
              <a:solidFill>
                <a:srgbClr val="000000"/>
              </a:solidFill>
              <a:latin typeface="Arial"/>
            </a:endParaRPr>
          </a:p>
        </p:txBody>
      </p:sp>
      <p:sp>
        <p:nvSpPr>
          <p:cNvPr id="23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成功因素分析</a:t>
            </a:r>
            <a:endParaRPr lang="en-US" sz="3000" b="0" strike="noStrike" spc="-1">
              <a:solidFill>
                <a:srgbClr val="000000"/>
              </a:solidFill>
              <a:latin typeface="Arial"/>
            </a:endParaRPr>
          </a:p>
        </p:txBody>
      </p:sp>
      <p:sp>
        <p:nvSpPr>
          <p:cNvPr id="23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3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分享团队建设中的宝贵经验</a:t>
            </a:r>
            <a:endParaRPr lang="en-US" sz="2000" b="0" strike="noStrike" spc="-1">
              <a:solidFill>
                <a:srgbClr val="000000"/>
              </a:solidFill>
              <a:latin typeface="Arial"/>
            </a:endParaRPr>
          </a:p>
        </p:txBody>
      </p:sp>
      <p:sp>
        <p:nvSpPr>
          <p:cNvPr id="23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经验分享</a:t>
            </a:r>
            <a:endParaRPr lang="en-US" sz="3000" b="0" strike="noStrike" spc="-1">
              <a:solidFill>
                <a:srgbClr val="000000"/>
              </a:solidFill>
              <a:latin typeface="Arial"/>
            </a:endParaRPr>
          </a:p>
        </p:txBody>
      </p:sp>
      <p:sp>
        <p:nvSpPr>
          <p:cNvPr id="23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4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回顾团队建设中的困难和挑战</a:t>
            </a:r>
            <a:endParaRPr lang="en-US" sz="2000" b="0" strike="noStrike" spc="-1">
              <a:solidFill>
                <a:srgbClr val="000000"/>
              </a:solidFill>
              <a:latin typeface="Arial"/>
            </a:endParaRPr>
          </a:p>
        </p:txBody>
      </p:sp>
      <p:sp>
        <p:nvSpPr>
          <p:cNvPr id="24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困难与挑战</a:t>
            </a:r>
            <a:endParaRPr lang="en-US" sz="3000" b="0" strike="noStrike" spc="-1">
              <a:solidFill>
                <a:srgbClr val="000000"/>
              </a:solidFill>
              <a:latin typeface="Arial"/>
            </a:endParaRPr>
          </a:p>
        </p:txBody>
      </p:sp>
      <p:sp>
        <p:nvSpPr>
          <p:cNvPr id="24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https://d.book118.com/875113133014011130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174</Paragraphs>
  <Slides>26</Slides>
  <Notes>9</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26</vt:i4>
      </vt:variant>
    </vt:vector>
  </HeadingPairs>
  <TitlesOfParts>
    <vt:vector baseType="lpstr" size="34">
      <vt:lpstr>Arial</vt:lpstr>
      <vt:lpstr>Calibri</vt:lpstr>
      <vt:lpstr>微软雅黑</vt:lpstr>
      <vt:lpstr>Times New Roman</vt:lpstr>
      <vt:lpstr>Wingdings</vt:lpstr>
      <vt:lpstr>Symbol</vt:lpstr>
      <vt:lpstr>DejaVu Sans</vt:lpstr>
      <vt:lpstr>Office Theme</vt:lpstr>
      <vt:lpstr>行业管理团队建设培训</vt:lpstr>
      <vt:lpstr>目录</vt:lpstr>
      <vt:lpstr>第1章 行业管理团队建设培训</vt:lpstr>
      <vt:lpstr> </vt:lpstr>
      <vt:lpstr>建设团队文化</vt:lpstr>
      <vt:lpstr>领导者角色</vt:lpstr>
      <vt:lpstr>团队沟通与协作</vt:lpstr>
      <vt:lpstr>行业管理团队建设培训的主要内容</vt:lpstr>
      <vt:lpstr>第2章 团队建设方法</vt:lpstr>
      <vt:lpstr> </vt:lpstr>
      <vt:lpstr>团队建设案例分析</vt:lpstr>
      <vt:lpstr>创新团队建设方式</vt:lpstr>
      <vt:lpstr>跨文化团队建设</vt:lpstr>
      <vt:lpstr>结语</vt:lpstr>
      <vt:lpstr>第3章 团队建设效果评估</vt:lpstr>
      <vt:lpstr>评估指标</vt:lpstr>
      <vt:lpstr>持续改进</vt:lpstr>
      <vt:lpstr>成果分享与总结</vt:lpstr>
      <vt:lpstr>总结</vt:lpstr>
      <vt:lpstr>第四章 实战案例分析</vt:lpstr>
      <vt:lpstr>案例分析一：跨国公司团队建设经验</vt:lpstr>
      <vt:lpstr>案例分析二：中小型企业团队建设实践</vt:lpstr>
      <vt:lpstr>案例分析三：团队合作冲突处理</vt:lpstr>
      <vt:lpstr>案例分析四：团队建设智慧应用</vt:lpstr>
      <vt:lpstr>案例总结与启示</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2024-09-29T15:06:53.751</cp:lastPrinted>
  <dcterms:created xsi:type="dcterms:W3CDTF">2024-09-29T07:06:53Z</dcterms:created>
  <dcterms:modified xsi:type="dcterms:W3CDTF">2024-09-29T07:06:55Z</dcterms:modified>
</cp:coreProperties>
</file>