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8" r:id="rId25"/>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tags" Target="tags/tag1.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heme" Target="theme/theme1.xml" /><Relationship Id="rId3" Type="http://schemas.openxmlformats.org/officeDocument/2006/relationships/slideMaster" Target="slideMasters/slideMaster3.xml" /><Relationship Id="rId30"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B95B88D7-E600-42D8-AC33-587CE6738892}"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63" name="PlaceHolder 1"/>
          <p:cNvSpPr>
            <a:spLocks noGrp="1"/>
          </p:cNvSpPr>
          <p:nvPr>
            <p:ph type="sldImg"/>
          </p:nvPr>
        </p:nvSpPr>
        <p:spPr>
          <a:xfrm>
            <a:off x="685800" y="1143000"/>
            <a:ext cx="5486040" cy="3085920"/>
          </a:xfrm>
          <a:prstGeom prst="rect">
            <a:avLst/>
          </a:prstGeom>
          <a:ln w="0">
            <a:noFill/>
          </a:ln>
        </p:spPr>
      </p:sp>
      <p:sp>
        <p:nvSpPr>
          <p:cNvPr id="564"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65"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66" name="PlaceHolder 1"/>
          <p:cNvSpPr>
            <a:spLocks noGrp="1"/>
          </p:cNvSpPr>
          <p:nvPr>
            <p:ph type="sldImg"/>
          </p:nvPr>
        </p:nvSpPr>
        <p:spPr>
          <a:xfrm>
            <a:off x="685800" y="1143000"/>
            <a:ext cx="5486040" cy="3085920"/>
          </a:xfrm>
          <a:prstGeom prst="rect">
            <a:avLst/>
          </a:prstGeom>
          <a:ln w="0">
            <a:noFill/>
          </a:ln>
        </p:spPr>
      </p:sp>
      <p:sp>
        <p:nvSpPr>
          <p:cNvPr id="567"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68"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69" name="PlaceHolder 1"/>
          <p:cNvSpPr>
            <a:spLocks noGrp="1"/>
          </p:cNvSpPr>
          <p:nvPr>
            <p:ph type="sldImg"/>
          </p:nvPr>
        </p:nvSpPr>
        <p:spPr>
          <a:xfrm>
            <a:off x="685800" y="1143000"/>
            <a:ext cx="5486040" cy="3085920"/>
          </a:xfrm>
          <a:prstGeom prst="rect">
            <a:avLst/>
          </a:prstGeom>
          <a:ln w="0">
            <a:noFill/>
          </a:ln>
        </p:spPr>
      </p:sp>
      <p:sp>
        <p:nvSpPr>
          <p:cNvPr id="570"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71"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72" name="PlaceHolder 1"/>
          <p:cNvSpPr>
            <a:spLocks noGrp="1"/>
          </p:cNvSpPr>
          <p:nvPr>
            <p:ph type="sldImg"/>
          </p:nvPr>
        </p:nvSpPr>
        <p:spPr>
          <a:xfrm>
            <a:off x="685800" y="1143000"/>
            <a:ext cx="5486040" cy="3085920"/>
          </a:xfrm>
          <a:prstGeom prst="rect">
            <a:avLst/>
          </a:prstGeom>
          <a:ln w="0">
            <a:noFill/>
          </a:ln>
        </p:spPr>
      </p:sp>
      <p:sp>
        <p:nvSpPr>
          <p:cNvPr id="573"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74"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75" name="PlaceHolder 1"/>
          <p:cNvSpPr>
            <a:spLocks noGrp="1"/>
          </p:cNvSpPr>
          <p:nvPr>
            <p:ph type="sldImg"/>
          </p:nvPr>
        </p:nvSpPr>
        <p:spPr>
          <a:xfrm>
            <a:off x="685800" y="1143000"/>
            <a:ext cx="5486040" cy="3085920"/>
          </a:xfrm>
          <a:prstGeom prst="rect">
            <a:avLst/>
          </a:prstGeom>
          <a:ln w="0">
            <a:noFill/>
          </a:ln>
        </p:spPr>
      </p:sp>
      <p:sp>
        <p:nvSpPr>
          <p:cNvPr id="576"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77"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78" name="PlaceHolder 1"/>
          <p:cNvSpPr>
            <a:spLocks noGrp="1"/>
          </p:cNvSpPr>
          <p:nvPr>
            <p:ph type="sldImg"/>
          </p:nvPr>
        </p:nvSpPr>
        <p:spPr>
          <a:xfrm>
            <a:off x="685800" y="1143000"/>
            <a:ext cx="5486040" cy="3085920"/>
          </a:xfrm>
          <a:prstGeom prst="rect">
            <a:avLst/>
          </a:prstGeom>
          <a:ln w="0">
            <a:noFill/>
          </a:ln>
        </p:spPr>
      </p:sp>
      <p:sp>
        <p:nvSpPr>
          <p:cNvPr id="579"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80"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64CBB46-2197-4E44-8174-9C452EDFFE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AAE005-5DED-4A36-BBDE-996B2DD226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351B734-55BA-4E2A-B957-309FD3F1E3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3ACD2C4-88EF-4E38-A78A-FD64774ACA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B37CC69-10A1-4F47-BE34-D1C4C8F4372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63FB123-9228-44CC-BDDC-58D828AD596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9B0EDC0-A5C1-4282-B29D-62865EE17A9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A6071F3-9C00-4C4A-9821-400C1D94CCC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C9204EA-B754-4C9E-8E5A-060DB456D4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C21F66-1FDA-4152-815C-050CC67DA8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DB7896-10F3-4C84-80B1-4B6AD5A4A6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CD79F423-636B-4A94-91FB-66F3C6B1CAA0}"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29F67EE3-7B4F-40B7-BDC1-1D15A2EFE58E}"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2.png" /><Relationship Id="rId4" Type="http://schemas.openxmlformats.org/officeDocument/2006/relationships/image" Target="../media/image5.png" /><Relationship Id="rId5" Type="http://schemas.openxmlformats.org/officeDocument/2006/relationships/image" Target="../media/image1.png" /><Relationship Id="rId6" Type="http://schemas.openxmlformats.org/officeDocument/2006/relationships/image" Target="../media/image4.png" /><Relationship Id="rId7" Type="http://schemas.openxmlformats.org/officeDocument/2006/relationships/image" Target="../media/image7.png" /><Relationship Id="rId8"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 Id="rId6" Type="http://schemas.openxmlformats.org/officeDocument/2006/relationships/image" Target="../media/image4.png" /><Relationship Id="rId7" Type="http://schemas.openxmlformats.org/officeDocument/2006/relationships/image" Target="../media/image5.png" /><Relationship Id="rId8" Type="http://schemas.openxmlformats.org/officeDocument/2006/relationships/image" Target="../media/image6.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2.png" /><Relationship Id="rId4" Type="http://schemas.openxmlformats.org/officeDocument/2006/relationships/image" Target="../media/image5.png" /><Relationship Id="rId5" Type="http://schemas.openxmlformats.org/officeDocument/2006/relationships/image" Target="../media/image1.png" /><Relationship Id="rId6" Type="http://schemas.openxmlformats.org/officeDocument/2006/relationships/image" Target="../media/image4.png" /><Relationship Id="rId7" Type="http://schemas.openxmlformats.org/officeDocument/2006/relationships/image" Target="../media/image7.png" /><Relationship Id="rId8"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 Id="rId6" Type="http://schemas.openxmlformats.org/officeDocument/2006/relationships/image" Target="../media/image4.png" /><Relationship Id="rId7" Type="http://schemas.openxmlformats.org/officeDocument/2006/relationships/image" Target="../media/image5.png" /><Relationship Id="rId8" Type="http://schemas.openxmlformats.org/officeDocument/2006/relationships/image" Target="../media/image6.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2.png" /><Relationship Id="rId4" Type="http://schemas.openxmlformats.org/officeDocument/2006/relationships/image" Target="../media/image5.png" /><Relationship Id="rId5" Type="http://schemas.openxmlformats.org/officeDocument/2006/relationships/image" Target="../media/image1.png" /><Relationship Id="rId6" Type="http://schemas.openxmlformats.org/officeDocument/2006/relationships/image" Target="../media/image4.png" /><Relationship Id="rId7" Type="http://schemas.openxmlformats.org/officeDocument/2006/relationships/image" Target="../media/image7.png" /><Relationship Id="rId8"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751131420140111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72" name="组合 26"/>
          <p:cNvGrpSpPr/>
          <p:nvPr/>
        </p:nvGrpSpPr>
        <p:grpSpPr>
          <a:xfrm>
            <a:off x="360" y="0"/>
            <a:ext cx="12191040" cy="6858000"/>
            <a:chOff x="360" y="0"/>
            <a:chExt cx="12191040" cy="6858000"/>
          </a:xfrm>
        </p:grpSpPr>
        <p:pic>
          <p:nvPicPr>
            <p:cNvPr id="73"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74"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75" name="PlaceHolder 1"/>
          <p:cNvSpPr>
            <a:spLocks noGrp="1"/>
          </p:cNvSpPr>
          <p:nvPr>
            <p:ph type="title"/>
          </p:nvPr>
        </p:nvSpPr>
        <p:spPr>
          <a:xfrm>
            <a:off x="984240" y="0"/>
            <a:ext cx="9798840" cy="28900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消防工程行业安全生产规章制度培训</a:t>
            </a:r>
            <a:endParaRPr lang="en-US" sz="6000" b="0" strike="noStrike" spc="-1">
              <a:solidFill>
                <a:schemeClr val="dk1"/>
              </a:solidFill>
              <a:latin typeface="Arial"/>
            </a:endParaRPr>
          </a:p>
        </p:txBody>
      </p:sp>
      <p:sp>
        <p:nvSpPr>
          <p:cNvPr id="76" name="PlaceHolder 2"/>
          <p:cNvSpPr>
            <a:spLocks noGrp="1"/>
          </p:cNvSpPr>
          <p:nvPr>
            <p:ph type="subTitle" idx="4"/>
          </p:nvPr>
        </p:nvSpPr>
        <p:spPr>
          <a:xfrm>
            <a:off x="1198800" y="3535560"/>
            <a:ext cx="472680" cy="227520"/>
          </a:xfrm>
          <a:prstGeom prst="rect">
            <a:avLst/>
          </a:prstGeom>
          <a:noFill/>
          <a:ln w="0">
            <a:noFill/>
          </a:ln>
        </p:spPr>
        <p:txBody>
          <a:bodyPr lIns="90000" tIns="46800" rIns="90000" bIns="46800" anchor="t">
            <a:normAutofit fontScale="37485"/>
          </a:bodyPr>
          <a:lstStyle/>
          <a:p>
            <a:pPr indent="0" algn="ctr" defTabSz="914400">
              <a:lnSpc>
                <a:spcPct val="110000"/>
              </a:lnSpc>
              <a:spcAft>
                <a:spcPts val="1001"/>
              </a:spcAft>
              <a:buNone/>
              <a:tabLst>
                <a:tab pos="0"/>
              </a:tabLst>
            </a:pPr>
            <a:r>
              <a:rPr lang="en-US" sz="2400" b="0" strike="noStrike" spc="199">
                <a:solidFill>
                  <a:schemeClr val="dk1"/>
                </a:solidFill>
                <a:latin typeface="Arial"/>
                <a:ea typeface="微软雅黑"/>
              </a:rPr>
              <a:t> </a:t>
            </a:r>
            <a:endParaRPr lang="en-US" sz="2400" b="0" strike="noStrike" spc="-1">
              <a:solidFill>
                <a:srgbClr val="000000"/>
              </a:solidFill>
              <a:latin typeface="Arial"/>
            </a:endParaRPr>
          </a:p>
        </p:txBody>
      </p:sp>
      <p:sp>
        <p:nvSpPr>
          <p:cNvPr id="77" name="文本框 3"/>
          <p:cNvSpPr/>
          <p:nvPr/>
        </p:nvSpPr>
        <p:spPr>
          <a:xfrm>
            <a:off x="2902680" y="4439880"/>
            <a:ext cx="5962320" cy="4136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en-US" sz="1800" b="0" strike="noStrike" spc="-1">
                <a:solidFill>
                  <a:schemeClr val="dk1"/>
                </a:solidFill>
                <a:latin typeface="Arial"/>
                <a:ea typeface="微软雅黑"/>
              </a:rPr>
              <a:t>  </a:t>
            </a:r>
            <a:r>
              <a:rPr lang="zh-CN" sz="1800" b="0" strike="noStrike" spc="-1">
                <a:solidFill>
                  <a:schemeClr val="dk1"/>
                </a:solidFill>
                <a:latin typeface="Arial"/>
                <a:ea typeface="微软雅黑"/>
              </a:rPr>
              <a:t>汇报人：魏老师                                              </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pic>
        <p:nvPicPr>
          <p:cNvPr id="78" name="图片 22"/>
          <p:cNvPicPr/>
          <p:nvPr/>
        </p:nvPicPr>
        <p:blipFill>
          <a:blip r:embed="rId3"/>
          <a:srcRect l="19237" t="10197"/>
          <a:stretch>
            <a:fillRect/>
          </a:stretch>
        </p:blipFill>
        <p:spPr>
          <a:xfrm>
            <a:off x="0" y="0"/>
            <a:ext cx="514440" cy="929880"/>
          </a:xfrm>
          <a:prstGeom prst="rect">
            <a:avLst/>
          </a:prstGeom>
          <a:ln w="0">
            <a:noFill/>
          </a:ln>
        </p:spPr>
      </p:pic>
      <p:pic>
        <p:nvPicPr>
          <p:cNvPr id="79" name="图片 23"/>
          <p:cNvPicPr/>
          <p:nvPr/>
        </p:nvPicPr>
        <p:blipFill>
          <a:blip r:embed="rId4"/>
          <a:srcRect l="55284"/>
          <a:stretch>
            <a:fillRect/>
          </a:stretch>
        </p:blipFill>
        <p:spPr>
          <a:xfrm>
            <a:off x="0" y="625680"/>
            <a:ext cx="426600" cy="1140840"/>
          </a:xfrm>
          <a:prstGeom prst="rect">
            <a:avLst/>
          </a:prstGeom>
          <a:ln w="0">
            <a:noFill/>
          </a:ln>
        </p:spPr>
      </p:pic>
      <p:pic>
        <p:nvPicPr>
          <p:cNvPr id="80" name="图片 7"/>
          <p:cNvPicPr/>
          <p:nvPr/>
        </p:nvPicPr>
        <p:blipFill>
          <a:blip r:embed="rId5"/>
          <a:srcRect t="23379" r="-3045"/>
          <a:stretch>
            <a:fillRect/>
          </a:stretch>
        </p:blipFill>
        <p:spPr>
          <a:xfrm>
            <a:off x="8933040" y="0"/>
            <a:ext cx="1378440" cy="1427400"/>
          </a:xfrm>
          <a:prstGeom prst="rect">
            <a:avLst/>
          </a:prstGeom>
          <a:ln w="0">
            <a:noFill/>
          </a:ln>
        </p:spPr>
      </p:pic>
      <p:pic>
        <p:nvPicPr>
          <p:cNvPr id="81" name="图片 6"/>
          <p:cNvPicPr/>
          <p:nvPr/>
        </p:nvPicPr>
        <p:blipFill>
          <a:blip r:embed="rId6"/>
          <a:srcRect t="10754"/>
          <a:stretch>
            <a:fillRect/>
          </a:stretch>
        </p:blipFill>
        <p:spPr>
          <a:xfrm>
            <a:off x="8476200" y="0"/>
            <a:ext cx="589680" cy="1017000"/>
          </a:xfrm>
          <a:prstGeom prst="rect">
            <a:avLst/>
          </a:prstGeom>
          <a:ln w="0">
            <a:noFill/>
          </a:ln>
        </p:spPr>
      </p:pic>
      <p:pic>
        <p:nvPicPr>
          <p:cNvPr id="82"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ipe(left)">
                                      <p:cBhvr additive="repl">
                                        <p:cTn id="7" dur="500"/>
                                        <p:tgtEl>
                                          <p:spTgt spid="78"/>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wipe(left)">
                                      <p:cBhvr additive="repl">
                                        <p:cTn id="10" dur="500"/>
                                        <p:tgtEl>
                                          <p:spTgt spid="79"/>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wipe(left)">
                                      <p:cBhvr additive="repl">
                                        <p:cTn id="13" dur="500"/>
                                        <p:tgtEl>
                                          <p:spTgt spid="80"/>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wipe(left)">
                                      <p:cBhvr additive="repl">
                                        <p:cTn id="16" dur="500"/>
                                        <p:tgtEl>
                                          <p:spTgt spid="81"/>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ipe(left)">
                                      <p:cBhvr additive="repl">
                                        <p:cTn id="1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3" name="图片 99"/>
          <p:cNvPicPr/>
          <p:nvPr/>
        </p:nvPicPr>
        <p:blipFill>
          <a:blip r:embed="rId3"/>
          <a:srcRect l="19237" t="-13998" b="0"/>
          <a:stretch>
            <a:fillRect/>
          </a:stretch>
        </p:blipFill>
        <p:spPr>
          <a:xfrm>
            <a:off x="0" y="234000"/>
            <a:ext cx="866880" cy="1988280"/>
          </a:xfrm>
          <a:prstGeom prst="rect">
            <a:avLst/>
          </a:prstGeom>
          <a:ln w="0">
            <a:noFill/>
          </a:ln>
        </p:spPr>
      </p:pic>
      <p:sp>
        <p:nvSpPr>
          <p:cNvPr id="84"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目录</a:t>
            </a:r>
            <a:endParaRPr lang="en-US" sz="3600" b="0" strike="noStrike" spc="-1">
              <a:solidFill>
                <a:schemeClr val="dk1"/>
              </a:solidFill>
              <a:latin typeface="Arial"/>
            </a:endParaRPr>
          </a:p>
        </p:txBody>
      </p:sp>
      <p:sp>
        <p:nvSpPr>
          <p:cNvPr id="85"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1</a:t>
            </a:r>
            <a:r>
              <a:rPr lang="zh-CN" sz="2400" b="0" strike="noStrike" spc="-1">
                <a:solidFill>
                  <a:schemeClr val="dk1"/>
                </a:solidFill>
                <a:latin typeface="微软雅黑"/>
                <a:ea typeface="微软雅黑"/>
              </a:rPr>
              <a:t>章  消防工程行业安全生产规章制度培训</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2</a:t>
            </a:r>
            <a:r>
              <a:rPr lang="zh-CN" sz="2400" b="0" strike="noStrike" spc="-1">
                <a:solidFill>
                  <a:schemeClr val="dk1"/>
                </a:solidFill>
                <a:latin typeface="微软雅黑"/>
                <a:ea typeface="微软雅黑"/>
              </a:rPr>
              <a:t>章  消防安全法律法规</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3</a:t>
            </a:r>
            <a:r>
              <a:rPr lang="zh-CN" sz="2400" b="0" strike="noStrike" spc="-1">
                <a:solidFill>
                  <a:schemeClr val="dk1"/>
                </a:solidFill>
                <a:latin typeface="微软雅黑"/>
                <a:ea typeface="微软雅黑"/>
              </a:rPr>
              <a:t>章  火灾预防知识</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4</a:t>
            </a:r>
            <a:r>
              <a:rPr lang="zh-CN" sz="2400" b="0" strike="noStrike" spc="-1">
                <a:solidFill>
                  <a:schemeClr val="dk1"/>
                </a:solidFill>
                <a:latin typeface="微软雅黑"/>
                <a:ea typeface="微软雅黑"/>
              </a:rPr>
              <a:t>章  火灾应急处理程序</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5</a:t>
            </a:r>
            <a:r>
              <a:rPr lang="zh-CN" sz="2400" b="0" strike="noStrike" spc="-1">
                <a:solidFill>
                  <a:schemeClr val="dk1"/>
                </a:solidFill>
                <a:latin typeface="微软雅黑"/>
                <a:ea typeface="微软雅黑"/>
              </a:rPr>
              <a:t>章  灭火器材使用</a:t>
            </a:r>
            <a:endParaRPr lang="en-US" sz="2400" b="0" strike="noStrike" spc="-1">
              <a:solidFill>
                <a:srgbClr val="000000"/>
              </a:solidFill>
              <a:latin typeface="Arial"/>
            </a:endParaRPr>
          </a:p>
          <a:p>
            <a:pPr defTabSz="914400">
              <a:lnSpc>
                <a:spcPct val="100000"/>
              </a:lnSpc>
            </a:pPr>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6</a:t>
            </a:r>
            <a:r>
              <a:rPr lang="zh-CN" sz="2400" b="0" strike="noStrike" spc="-1">
                <a:solidFill>
                  <a:schemeClr val="dk1"/>
                </a:solidFill>
                <a:latin typeface="微软雅黑"/>
                <a:ea typeface="微软雅黑"/>
              </a:rPr>
              <a:t>章  总结</a:t>
            </a:r>
            <a:endParaRPr lang="en-US" sz="2400" b="0" strike="noStrike" spc="-1">
              <a:solidFill>
                <a:srgbClr val="000000"/>
              </a:solidFill>
              <a:latin typeface="Arial"/>
            </a:endParaRPr>
          </a:p>
        </p:txBody>
      </p:sp>
      <p:pic>
        <p:nvPicPr>
          <p:cNvPr id="86" name="图片 100"/>
          <p:cNvPicPr/>
          <p:nvPr/>
        </p:nvPicPr>
        <p:blipFill>
          <a:blip r:embed="rId4"/>
          <a:srcRect l="55284"/>
          <a:stretch>
            <a:fillRect/>
          </a:stretch>
        </p:blipFill>
        <p:spPr>
          <a:xfrm>
            <a:off x="0" y="1634400"/>
            <a:ext cx="439920" cy="1176120"/>
          </a:xfrm>
          <a:prstGeom prst="rect">
            <a:avLst/>
          </a:prstGeom>
          <a:ln w="0">
            <a:noFill/>
          </a:ln>
        </p:spPr>
      </p:pic>
      <p:pic>
        <p:nvPicPr>
          <p:cNvPr id="87" name="图片 97"/>
          <p:cNvPicPr/>
          <p:nvPr/>
        </p:nvPicPr>
        <p:blipFill>
          <a:blip r:embed="rId5"/>
          <a:srcRect t="23379" r="-3045"/>
          <a:stretch>
            <a:fillRect/>
          </a:stretch>
        </p:blipFill>
        <p:spPr>
          <a:xfrm>
            <a:off x="8933040" y="0"/>
            <a:ext cx="1378440" cy="1427400"/>
          </a:xfrm>
          <a:prstGeom prst="rect">
            <a:avLst/>
          </a:prstGeom>
          <a:ln w="0">
            <a:noFill/>
          </a:ln>
        </p:spPr>
      </p:pic>
      <p:pic>
        <p:nvPicPr>
          <p:cNvPr id="88" name="图片 98"/>
          <p:cNvPicPr/>
          <p:nvPr/>
        </p:nvPicPr>
        <p:blipFill>
          <a:blip r:embed="rId6"/>
          <a:srcRect t="10754"/>
          <a:stretch>
            <a:fillRect/>
          </a:stretch>
        </p:blipFill>
        <p:spPr>
          <a:xfrm>
            <a:off x="8476200" y="0"/>
            <a:ext cx="589680" cy="1017000"/>
          </a:xfrm>
          <a:prstGeom prst="rect">
            <a:avLst/>
          </a:prstGeom>
          <a:ln w="0">
            <a:noFill/>
          </a:ln>
        </p:spPr>
      </p:pic>
      <p:pic>
        <p:nvPicPr>
          <p:cNvPr id="89" name="图片 101"/>
          <p:cNvPicPr/>
          <p:nvPr/>
        </p:nvPicPr>
        <p:blipFill>
          <a:blip r:embed="rId7"/>
          <a:srcRect l="-17859" t="39048" r="3094" b="4844"/>
          <a:stretch>
            <a:fillRect/>
          </a:stretch>
        </p:blipFill>
        <p:spPr>
          <a:xfrm>
            <a:off x="10496520" y="0"/>
            <a:ext cx="1695240" cy="1244520"/>
          </a:xfrm>
          <a:prstGeom prst="rect">
            <a:avLst/>
          </a:prstGeom>
          <a:ln w="0">
            <a:noFill/>
          </a:ln>
        </p:spPr>
      </p:pic>
      <p:grpSp>
        <p:nvGrpSpPr>
          <p:cNvPr id="90" name="组合 109"/>
          <p:cNvGrpSpPr/>
          <p:nvPr/>
        </p:nvGrpSpPr>
        <p:grpSpPr>
          <a:xfrm>
            <a:off x="0" y="6624000"/>
            <a:ext cx="12191760" cy="0"/>
            <a:chOff x="0" y="6624000"/>
            <a:chExt cx="12191760" cy="0"/>
          </a:xfrm>
        </p:grpSpPr>
        <p:cxnSp>
          <p:nvCxnSpPr>
            <p:cNvPr id="91" name="直接连接符 103"/>
            <p:cNvCxnSpPr/>
            <p:nvPr/>
          </p:nvCxnSpPr>
          <p:spPr>
            <a:xfrm>
              <a:off x="0" y="6624000"/>
              <a:ext cx="12192120" cy="360"/>
            </a:xfrm>
            <a:prstGeom prst="straightConnector1">
              <a:avLst/>
            </a:prstGeom>
            <a:ln w="38100">
              <a:solidFill>
                <a:srgbClr val="4874CB"/>
              </a:solidFill>
            </a:ln>
          </p:spPr>
        </p:cxnSp>
        <p:cxnSp>
          <p:nvCxnSpPr>
            <p:cNvPr id="92" name="直接连接符 106"/>
            <p:cNvCxnSpPr/>
            <p:nvPr/>
          </p:nvCxnSpPr>
          <p:spPr>
            <a:xfrm>
              <a:off x="9756000" y="6624000"/>
              <a:ext cx="2139480" cy="360"/>
            </a:xfrm>
            <a:prstGeom prst="straightConnector1">
              <a:avLst/>
            </a:prstGeom>
            <a:ln w="76200">
              <a:solidFill>
                <a:srgbClr val="4874CB"/>
              </a:solidFill>
            </a:ln>
          </p:spPr>
        </p:cxn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additive="repl">
                                        <p:cTn id="7" dur="500"/>
                                        <p:tgtEl>
                                          <p:spTgt spid="87"/>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wipe(left)">
                                      <p:cBhvr additive="repl">
                                        <p:cTn id="10" dur="500"/>
                                        <p:tgtEl>
                                          <p:spTgt spid="88"/>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wipe(left)">
                                      <p:cBhvr additive="repl">
                                        <p:cTn id="13" dur="500"/>
                                        <p:tgtEl>
                                          <p:spTgt spid="83"/>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wipe(left)">
                                      <p:cBhvr additive="repl">
                                        <p:cTn id="16" dur="500"/>
                                        <p:tgtEl>
                                          <p:spTgt spid="86"/>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wipe(left)">
                                      <p:cBhvr additive="repl">
                                        <p:cTn id="1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3" name="图片 12"/>
          <p:cNvPicPr/>
          <p:nvPr/>
        </p:nvPicPr>
        <p:blipFill>
          <a:blip r:embed="rId3"/>
          <a:stretch>
            <a:fillRect/>
          </a:stretch>
        </p:blipFill>
        <p:spPr>
          <a:xfrm rot="6156000">
            <a:off x="11461320" y="-1101240"/>
            <a:ext cx="1066320" cy="1733040"/>
          </a:xfrm>
          <a:prstGeom prst="rect">
            <a:avLst/>
          </a:prstGeom>
          <a:ln w="0">
            <a:noFill/>
          </a:ln>
        </p:spPr>
      </p:pic>
      <p:pic>
        <p:nvPicPr>
          <p:cNvPr id="94" name="图片 22"/>
          <p:cNvPicPr/>
          <p:nvPr/>
        </p:nvPicPr>
        <p:blipFill>
          <a:blip r:embed="rId4"/>
          <a:stretch>
            <a:fillRect/>
          </a:stretch>
        </p:blipFill>
        <p:spPr>
          <a:xfrm rot="3960600">
            <a:off x="11266560" y="-218880"/>
            <a:ext cx="961560" cy="2219040"/>
          </a:xfrm>
          <a:prstGeom prst="rect">
            <a:avLst/>
          </a:prstGeom>
          <a:ln w="0">
            <a:noFill/>
          </a:ln>
        </p:spPr>
      </p:pic>
      <p:pic>
        <p:nvPicPr>
          <p:cNvPr id="95" name="图片 4"/>
          <p:cNvPicPr/>
          <p:nvPr/>
        </p:nvPicPr>
        <p:blipFill>
          <a:blip r:embed="rId5"/>
          <a:srcRect t="5443" r="7326"/>
          <a:stretch>
            <a:fillRect/>
          </a:stretch>
        </p:blipFill>
        <p:spPr>
          <a:xfrm rot="10800000">
            <a:off x="360" y="780120"/>
            <a:ext cx="4939560" cy="6077880"/>
          </a:xfrm>
          <a:prstGeom prst="rect">
            <a:avLst/>
          </a:prstGeom>
          <a:ln w="0">
            <a:noFill/>
          </a:ln>
        </p:spPr>
      </p:pic>
      <p:pic>
        <p:nvPicPr>
          <p:cNvPr id="96" name="图片 14"/>
          <p:cNvPicPr/>
          <p:nvPr/>
        </p:nvPicPr>
        <p:blipFill>
          <a:blip r:embed="rId6"/>
          <a:stretch>
            <a:fillRect/>
          </a:stretch>
        </p:blipFill>
        <p:spPr>
          <a:xfrm>
            <a:off x="11670480" y="474840"/>
            <a:ext cx="1584000" cy="2206080"/>
          </a:xfrm>
          <a:prstGeom prst="rect">
            <a:avLst/>
          </a:prstGeom>
          <a:ln w="0">
            <a:noFill/>
          </a:ln>
        </p:spPr>
      </p:pic>
      <p:pic>
        <p:nvPicPr>
          <p:cNvPr id="97" name="图片 18"/>
          <p:cNvPicPr/>
          <p:nvPr/>
        </p:nvPicPr>
        <p:blipFill>
          <a:blip r:embed="rId7"/>
          <a:stretch>
            <a:fillRect/>
          </a:stretch>
        </p:blipFill>
        <p:spPr>
          <a:xfrm rot="19285800">
            <a:off x="11289600" y="968760"/>
            <a:ext cx="914400" cy="552960"/>
          </a:xfrm>
          <a:prstGeom prst="rect">
            <a:avLst/>
          </a:prstGeom>
          <a:ln w="0">
            <a:noFill/>
          </a:ln>
        </p:spPr>
      </p:pic>
      <p:pic>
        <p:nvPicPr>
          <p:cNvPr id="98" name="图片 20"/>
          <p:cNvPicPr/>
          <p:nvPr/>
        </p:nvPicPr>
        <p:blipFill>
          <a:blip r:embed="rId8"/>
          <a:stretch>
            <a:fillRect/>
          </a:stretch>
        </p:blipFill>
        <p:spPr>
          <a:xfrm>
            <a:off x="-135360" y="-385920"/>
            <a:ext cx="1076040" cy="1285560"/>
          </a:xfrm>
          <a:prstGeom prst="rect">
            <a:avLst/>
          </a:prstGeom>
          <a:ln w="0">
            <a:noFill/>
          </a:ln>
        </p:spPr>
      </p:pic>
      <p:sp>
        <p:nvSpPr>
          <p:cNvPr id="9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100"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1</a:t>
            </a:r>
            <a:r>
              <a:rPr lang="zh-CN" sz="3600" b="1" strike="noStrike" spc="299">
                <a:solidFill>
                  <a:schemeClr val="dk1"/>
                </a:solidFill>
                <a:latin typeface="Arial"/>
                <a:ea typeface="微软雅黑"/>
              </a:rPr>
              <a:t>章 消防工程行业安全生产规章制度培训</a:t>
            </a:r>
            <a:endParaRPr lang="en-US" sz="3600" b="0" strike="noStrike" spc="-1">
              <a:solidFill>
                <a:schemeClr val="dk1"/>
              </a:solidFill>
              <a:latin typeface="Arial"/>
            </a:endParaRPr>
          </a:p>
        </p:txBody>
      </p:sp>
      <p:sp>
        <p:nvSpPr>
          <p:cNvPr id="10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03"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消防工程行业安全生产规章制度培训</a:t>
            </a:r>
            <a:endParaRPr lang="en-US" sz="2800" b="0" strike="noStrike" spc="-1">
              <a:solidFill>
                <a:srgbClr val="000000"/>
              </a:solidFill>
              <a:latin typeface="Arial"/>
            </a:endParaRPr>
          </a:p>
        </p:txBody>
      </p:sp>
      <p:sp>
        <p:nvSpPr>
          <p:cNvPr id="104"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消防工程行业安全生产规章制度的培训是为了提高员工的安全意识和操作技能，确保生产过程中不发生火灾事故。在消防工程行业，安全生产意识是至关重要的，通过规章制度的培训，员工能够更好地遵守安全规定，防止火灾事故的发生。</a:t>
            </a:r>
            <a:endParaRPr lang="en-US" sz="1800" b="0" strike="noStrike" spc="-1">
              <a:solidFill>
                <a:srgbClr val="000000"/>
              </a:solidFill>
              <a:latin typeface="Arial"/>
            </a:endParaRPr>
          </a:p>
        </p:txBody>
      </p:sp>
      <p:sp>
        <p:nvSpPr>
          <p:cNvPr id="10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106" name="图片 4"/>
          <p:cNvPicPr/>
          <p:nvPr/>
        </p:nvPicPr>
        <p:blipFill>
          <a:blip r:embed="rId2"/>
          <a:stretch>
            <a:fillRect/>
          </a:stretch>
        </p:blipFill>
        <p:spPr>
          <a:xfrm>
            <a:off x="510840" y="700560"/>
            <a:ext cx="5381640" cy="5381640"/>
          </a:xfrm>
          <a:prstGeom prst="rect">
            <a:avLst/>
          </a:prstGeom>
          <a:ln w="0">
            <a:noFill/>
          </a:ln>
        </p:spPr>
      </p:pic>
      <p:pic>
        <p:nvPicPr>
          <p:cNvPr id="107" name="图片 22"/>
          <p:cNvPicPr/>
          <p:nvPr/>
        </p:nvPicPr>
        <p:blipFill>
          <a:blip r:embed="rId3"/>
          <a:srcRect l="19237" t="10197"/>
          <a:stretch>
            <a:fillRect/>
          </a:stretch>
        </p:blipFill>
        <p:spPr>
          <a:xfrm>
            <a:off x="0" y="0"/>
            <a:ext cx="514440" cy="929880"/>
          </a:xfrm>
          <a:prstGeom prst="rect">
            <a:avLst/>
          </a:prstGeom>
          <a:ln w="0">
            <a:noFill/>
          </a:ln>
        </p:spPr>
      </p:pic>
      <p:pic>
        <p:nvPicPr>
          <p:cNvPr id="108" name="图片 23"/>
          <p:cNvPicPr/>
          <p:nvPr/>
        </p:nvPicPr>
        <p:blipFill>
          <a:blip r:embed="rId4"/>
          <a:srcRect l="55284"/>
          <a:stretch>
            <a:fillRect/>
          </a:stretch>
        </p:blipFill>
        <p:spPr>
          <a:xfrm>
            <a:off x="0" y="625680"/>
            <a:ext cx="426600" cy="1140840"/>
          </a:xfrm>
          <a:prstGeom prst="rect">
            <a:avLst/>
          </a:prstGeom>
          <a:ln w="0">
            <a:noFill/>
          </a:ln>
        </p:spPr>
      </p:pic>
      <p:pic>
        <p:nvPicPr>
          <p:cNvPr id="109" name="图片 7"/>
          <p:cNvPicPr/>
          <p:nvPr/>
        </p:nvPicPr>
        <p:blipFill>
          <a:blip r:embed="rId5"/>
          <a:srcRect t="23379" r="-3045"/>
          <a:stretch>
            <a:fillRect/>
          </a:stretch>
        </p:blipFill>
        <p:spPr>
          <a:xfrm>
            <a:off x="8933040" y="0"/>
            <a:ext cx="1378440" cy="1427400"/>
          </a:xfrm>
          <a:prstGeom prst="rect">
            <a:avLst/>
          </a:prstGeom>
          <a:ln w="0">
            <a:noFill/>
          </a:ln>
        </p:spPr>
      </p:pic>
      <p:pic>
        <p:nvPicPr>
          <p:cNvPr id="110" name="图片 2"/>
          <p:cNvPicPr/>
          <p:nvPr/>
        </p:nvPicPr>
        <p:blipFill>
          <a:blip r:embed="rId6"/>
          <a:srcRect t="10754"/>
          <a:stretch>
            <a:fillRect/>
          </a:stretch>
        </p:blipFill>
        <p:spPr>
          <a:xfrm>
            <a:off x="8476200" y="0"/>
            <a:ext cx="589680" cy="1017000"/>
          </a:xfrm>
          <a:prstGeom prst="rect">
            <a:avLst/>
          </a:prstGeom>
          <a:ln w="0">
            <a:noFill/>
          </a:ln>
        </p:spPr>
      </p:pic>
      <p:pic>
        <p:nvPicPr>
          <p:cNvPr id="111"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wipe(left)">
                                      <p:cBhvr additive="repl">
                                        <p:cTn id="7" dur="500"/>
                                        <p:tgtEl>
                                          <p:spTgt spid="107"/>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wipe(left)">
                                      <p:cBhvr additive="repl">
                                        <p:cTn id="10" dur="500"/>
                                        <p:tgtEl>
                                          <p:spTgt spid="108"/>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109"/>
                                        </p:tgtEl>
                                        <p:attrNameLst>
                                          <p:attrName>style.visibility</p:attrName>
                                        </p:attrNameLst>
                                      </p:cBhvr>
                                      <p:to>
                                        <p:strVal val="visible"/>
                                      </p:to>
                                    </p:set>
                                    <p:animEffect transition="in" filter="wipe(left)">
                                      <p:cBhvr additive="repl">
                                        <p:cTn id="13" dur="500"/>
                                        <p:tgtEl>
                                          <p:spTgt spid="109"/>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110"/>
                                        </p:tgtEl>
                                        <p:attrNameLst>
                                          <p:attrName>style.visibility</p:attrName>
                                        </p:attrNameLst>
                                      </p:cBhvr>
                                      <p:to>
                                        <p:strVal val="visible"/>
                                      </p:to>
                                    </p:set>
                                    <p:animEffect transition="in" filter="wipe(left)">
                                      <p:cBhvr additive="repl">
                                        <p:cTn id="16" dur="500"/>
                                        <p:tgtEl>
                                          <p:spTgt spid="110"/>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wipe(left)">
                                      <p:cBhvr additive="repl">
                                        <p:cTn id="1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12" name="组合 26"/>
          <p:cNvGrpSpPr/>
          <p:nvPr/>
        </p:nvGrpSpPr>
        <p:grpSpPr>
          <a:xfrm>
            <a:off x="360" y="0"/>
            <a:ext cx="12191040" cy="6858000"/>
            <a:chOff x="360" y="0"/>
            <a:chExt cx="12191040" cy="6858000"/>
          </a:xfrm>
        </p:grpSpPr>
        <p:pic>
          <p:nvPicPr>
            <p:cNvPr id="113"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114"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115"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培训目的</a:t>
            </a:r>
            <a:endParaRPr lang="en-US" sz="3600" b="0" strike="noStrike" spc="-1">
              <a:solidFill>
                <a:schemeClr val="dk1"/>
              </a:solidFill>
              <a:latin typeface="Arial"/>
            </a:endParaRPr>
          </a:p>
        </p:txBody>
      </p:sp>
      <p:sp>
        <p:nvSpPr>
          <p:cNvPr id="116"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掌握相关法规</a:t>
            </a:r>
            <a:endParaRPr lang="en-US" sz="1600" b="0" strike="noStrike" spc="-1">
              <a:solidFill>
                <a:srgbClr val="000000"/>
              </a:solidFill>
              <a:latin typeface="Arial"/>
            </a:endParaRPr>
          </a:p>
        </p:txBody>
      </p:sp>
      <p:sp>
        <p:nvSpPr>
          <p:cNvPr id="117"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了解消防安全法律法规</a:t>
            </a:r>
            <a:endParaRPr lang="en-US" sz="2000" b="0" strike="noStrike" spc="-1">
              <a:solidFill>
                <a:srgbClr val="000000"/>
              </a:solidFill>
              <a:latin typeface="Arial"/>
            </a:endParaRPr>
          </a:p>
        </p:txBody>
      </p:sp>
      <p:sp>
        <p:nvSpPr>
          <p:cNvPr id="118"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了解火灾预防方法</a:t>
            </a:r>
            <a:endParaRPr lang="en-US" sz="1600" b="0" strike="noStrike" spc="-1">
              <a:solidFill>
                <a:srgbClr val="000000"/>
              </a:solidFill>
              <a:latin typeface="Arial"/>
            </a:endParaRPr>
          </a:p>
        </p:txBody>
      </p:sp>
      <p:sp>
        <p:nvSpPr>
          <p:cNvPr id="119"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掌握火灾预防知识</a:t>
            </a:r>
            <a:endParaRPr lang="en-US" sz="2000" b="0" strike="noStrike" spc="-1">
              <a:solidFill>
                <a:srgbClr val="000000"/>
              </a:solidFill>
              <a:latin typeface="Arial"/>
            </a:endParaRPr>
          </a:p>
        </p:txBody>
      </p:sp>
      <p:sp>
        <p:nvSpPr>
          <p:cNvPr id="120"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掌握应急处理步骤</a:t>
            </a:r>
            <a:endParaRPr lang="en-US" sz="1600" b="0" strike="noStrike" spc="-1">
              <a:solidFill>
                <a:srgbClr val="000000"/>
              </a:solidFill>
              <a:latin typeface="Arial"/>
            </a:endParaRPr>
          </a:p>
        </p:txBody>
      </p:sp>
      <p:sp>
        <p:nvSpPr>
          <p:cNvPr id="121"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熟悉火灾应急处理程序</a:t>
            </a:r>
            <a:endParaRPr lang="en-US" sz="2000" b="0" strike="noStrike" spc="-1">
              <a:solidFill>
                <a:srgbClr val="000000"/>
              </a:solidFill>
              <a:latin typeface="Arial"/>
            </a:endParaRPr>
          </a:p>
        </p:txBody>
      </p:sp>
      <p:sp>
        <p:nvSpPr>
          <p:cNvPr id="122"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23"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4"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培训对象</a:t>
            </a:r>
            <a:endParaRPr lang="en-US" sz="3600" b="0" strike="noStrike" spc="-1">
              <a:solidFill>
                <a:schemeClr val="dk1"/>
              </a:solidFill>
              <a:latin typeface="Arial"/>
            </a:endParaRPr>
          </a:p>
        </p:txBody>
      </p:sp>
      <p:sp>
        <p:nvSpPr>
          <p:cNvPr id="125"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dk1"/>
                </a:solidFill>
                <a:latin typeface="Arial"/>
                <a:ea typeface="微软雅黑"/>
              </a:rPr>
              <a:t> </a:t>
            </a:r>
            <a:endParaRPr lang="en-US" sz="1600" b="0" strike="noStrike" spc="-1">
              <a:solidFill>
                <a:srgbClr val="000000"/>
              </a:solidFill>
              <a:latin typeface="Arial"/>
            </a:endParaRPr>
          </a:p>
        </p:txBody>
      </p:sp>
      <p:sp>
        <p:nvSpPr>
          <p:cNvPr id="126"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所有从事消防工程行业的员工</a:t>
            </a:r>
            <a:endParaRPr lang="en-US" sz="2000" b="0" strike="noStrike" spc="-1">
              <a:solidFill>
                <a:srgbClr val="000000"/>
              </a:solidFill>
              <a:latin typeface="Arial"/>
            </a:endParaRPr>
          </a:p>
        </p:txBody>
      </p:sp>
      <p:sp>
        <p:nvSpPr>
          <p:cNvPr id="127"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128"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
        <p:nvSpPr>
          <p:cNvPr id="129"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30"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企业管理人员</a:t>
            </a:r>
            <a:endParaRPr lang="en-US" sz="2000" b="0" strike="noStrike" spc="-1">
              <a:solidFill>
                <a:srgbClr val="000000"/>
              </a:solidFill>
              <a:latin typeface="Arial"/>
            </a:endParaRPr>
          </a:p>
        </p:txBody>
      </p:sp>
      <p:sp>
        <p:nvSpPr>
          <p:cNvPr id="13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132"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33"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监理、施工、设计等部门人员</a:t>
            </a:r>
            <a:endParaRPr lang="en-US" sz="2000" b="0" strike="noStrike" spc="-1">
              <a:solidFill>
                <a:srgbClr val="000000"/>
              </a:solidFill>
              <a:latin typeface="Arial"/>
            </a:endParaRPr>
          </a:p>
        </p:txBody>
      </p:sp>
      <p:pic>
        <p:nvPicPr>
          <p:cNvPr id="134" name="图片 4"/>
          <p:cNvPicPr/>
          <p:nvPr/>
        </p:nvPicPr>
        <p:blipFill>
          <a:blip r:embed="rId2"/>
          <a:stretch>
            <a:fillRect/>
          </a:stretch>
        </p:blipFill>
        <p:spPr>
          <a:xfrm>
            <a:off x="6135480" y="1175400"/>
            <a:ext cx="5381640" cy="5381640"/>
          </a:xfrm>
          <a:prstGeom prst="rect">
            <a:avLst/>
          </a:prstGeom>
          <a:ln w="0">
            <a:noFill/>
          </a:ln>
        </p:spPr>
      </p:pic>
      <p:pic>
        <p:nvPicPr>
          <p:cNvPr id="135" name="图片 22"/>
          <p:cNvPicPr/>
          <p:nvPr/>
        </p:nvPicPr>
        <p:blipFill>
          <a:blip r:embed="rId3"/>
          <a:srcRect l="19237" t="10197"/>
          <a:stretch>
            <a:fillRect/>
          </a:stretch>
        </p:blipFill>
        <p:spPr>
          <a:xfrm>
            <a:off x="0" y="0"/>
            <a:ext cx="514440" cy="929880"/>
          </a:xfrm>
          <a:prstGeom prst="rect">
            <a:avLst/>
          </a:prstGeom>
          <a:ln w="0">
            <a:noFill/>
          </a:ln>
        </p:spPr>
      </p:pic>
      <p:pic>
        <p:nvPicPr>
          <p:cNvPr id="136" name="图片 23"/>
          <p:cNvPicPr/>
          <p:nvPr/>
        </p:nvPicPr>
        <p:blipFill>
          <a:blip r:embed="rId4"/>
          <a:srcRect l="55284"/>
          <a:stretch>
            <a:fillRect/>
          </a:stretch>
        </p:blipFill>
        <p:spPr>
          <a:xfrm>
            <a:off x="0" y="625680"/>
            <a:ext cx="426600" cy="1140840"/>
          </a:xfrm>
          <a:prstGeom prst="rect">
            <a:avLst/>
          </a:prstGeom>
          <a:ln w="0">
            <a:noFill/>
          </a:ln>
        </p:spPr>
      </p:pic>
      <p:pic>
        <p:nvPicPr>
          <p:cNvPr id="137" name="图片 7"/>
          <p:cNvPicPr/>
          <p:nvPr/>
        </p:nvPicPr>
        <p:blipFill>
          <a:blip r:embed="rId5"/>
          <a:srcRect t="23379" r="-3045"/>
          <a:stretch>
            <a:fillRect/>
          </a:stretch>
        </p:blipFill>
        <p:spPr>
          <a:xfrm>
            <a:off x="8933040" y="0"/>
            <a:ext cx="1378440" cy="1427400"/>
          </a:xfrm>
          <a:prstGeom prst="rect">
            <a:avLst/>
          </a:prstGeom>
          <a:ln w="0">
            <a:noFill/>
          </a:ln>
        </p:spPr>
      </p:pic>
      <p:pic>
        <p:nvPicPr>
          <p:cNvPr id="138" name="图片 6"/>
          <p:cNvPicPr/>
          <p:nvPr/>
        </p:nvPicPr>
        <p:blipFill>
          <a:blip r:embed="rId6"/>
          <a:srcRect t="10754"/>
          <a:stretch>
            <a:fillRect/>
          </a:stretch>
        </p:blipFill>
        <p:spPr>
          <a:xfrm>
            <a:off x="8476200" y="0"/>
            <a:ext cx="589680" cy="1017000"/>
          </a:xfrm>
          <a:prstGeom prst="rect">
            <a:avLst/>
          </a:prstGeom>
          <a:ln w="0">
            <a:noFill/>
          </a:ln>
        </p:spPr>
      </p:pic>
      <p:pic>
        <p:nvPicPr>
          <p:cNvPr id="139"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wipe(left)">
                                      <p:cBhvr additive="repl">
                                        <p:cTn id="7" dur="500"/>
                                        <p:tgtEl>
                                          <p:spTgt spid="135"/>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136"/>
                                        </p:tgtEl>
                                        <p:attrNameLst>
                                          <p:attrName>style.visibility</p:attrName>
                                        </p:attrNameLst>
                                      </p:cBhvr>
                                      <p:to>
                                        <p:strVal val="visible"/>
                                      </p:to>
                                    </p:set>
                                    <p:animEffect transition="in" filter="wipe(left)">
                                      <p:cBhvr additive="repl">
                                        <p:cTn id="10" dur="500"/>
                                        <p:tgtEl>
                                          <p:spTgt spid="136"/>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137"/>
                                        </p:tgtEl>
                                        <p:attrNameLst>
                                          <p:attrName>style.visibility</p:attrName>
                                        </p:attrNameLst>
                                      </p:cBhvr>
                                      <p:to>
                                        <p:strVal val="visible"/>
                                      </p:to>
                                    </p:set>
                                    <p:animEffect transition="in" filter="wipe(left)">
                                      <p:cBhvr additive="repl">
                                        <p:cTn id="13" dur="500"/>
                                        <p:tgtEl>
                                          <p:spTgt spid="137"/>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138"/>
                                        </p:tgtEl>
                                        <p:attrNameLst>
                                          <p:attrName>style.visibility</p:attrName>
                                        </p:attrNameLst>
                                      </p:cBhvr>
                                      <p:to>
                                        <p:strVal val="visible"/>
                                      </p:to>
                                    </p:set>
                                    <p:animEffect transition="in" filter="wipe(left)">
                                      <p:cBhvr additive="repl">
                                        <p:cTn id="16" dur="500"/>
                                        <p:tgtEl>
                                          <p:spTgt spid="138"/>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139"/>
                                        </p:tgtEl>
                                        <p:attrNameLst>
                                          <p:attrName>style.visibility</p:attrName>
                                        </p:attrNameLst>
                                      </p:cBhvr>
                                      <p:to>
                                        <p:strVal val="visible"/>
                                      </p:to>
                                    </p:set>
                                    <p:animEffect transition="in" filter="wipe(left)">
                                      <p:cBhvr additive="repl">
                                        <p:cTn id="19"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40" name="组合 26"/>
          <p:cNvGrpSpPr/>
          <p:nvPr/>
        </p:nvGrpSpPr>
        <p:grpSpPr>
          <a:xfrm>
            <a:off x="360" y="0"/>
            <a:ext cx="12191040" cy="6858000"/>
            <a:chOff x="360" y="0"/>
            <a:chExt cx="12191040" cy="6858000"/>
          </a:xfrm>
        </p:grpSpPr>
        <p:pic>
          <p:nvPicPr>
            <p:cNvPr id="141"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142"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14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44"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火灾预防技能</a:t>
            </a:r>
            <a:endParaRPr lang="en-US" sz="1800" b="0" strike="noStrike" spc="-1">
              <a:solidFill>
                <a:srgbClr val="000000"/>
              </a:solidFill>
              <a:latin typeface="Arial"/>
            </a:endParaRPr>
          </a:p>
        </p:txBody>
      </p:sp>
      <p:sp>
        <p:nvSpPr>
          <p:cNvPr id="145" name="content.2.content"/>
          <p:cNvSpPr/>
          <p:nvPr/>
        </p:nvSpPr>
        <p:spPr>
          <a:xfrm>
            <a:off x="3666960" y="292464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火灾原因分析</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安全用电常识</a:t>
            </a:r>
            <a:endParaRPr lang="en-US" sz="1400" b="0" strike="noStrike" spc="-1">
              <a:solidFill>
                <a:srgbClr val="000000"/>
              </a:solidFill>
              <a:latin typeface="Arial"/>
            </a:endParaRPr>
          </a:p>
        </p:txBody>
      </p:sp>
      <p:sp>
        <p:nvSpPr>
          <p:cNvPr id="14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47"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火灾应急处理</a:t>
            </a:r>
            <a:endParaRPr lang="en-US" sz="1800" b="0" strike="noStrike" spc="-1">
              <a:solidFill>
                <a:srgbClr val="000000"/>
              </a:solidFill>
              <a:latin typeface="Arial"/>
            </a:endParaRPr>
          </a:p>
        </p:txBody>
      </p:sp>
      <p:sp>
        <p:nvSpPr>
          <p:cNvPr id="148" name="content.3.content"/>
          <p:cNvSpPr/>
          <p:nvPr/>
        </p:nvSpPr>
        <p:spPr>
          <a:xfrm>
            <a:off x="6424200" y="292536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火灾报警程序</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逃生自救方法</a:t>
            </a:r>
            <a:endParaRPr lang="en-US" sz="1400" b="0" strike="noStrike" spc="-1">
              <a:solidFill>
                <a:srgbClr val="000000"/>
              </a:solidFill>
              <a:latin typeface="Arial"/>
            </a:endParaRPr>
          </a:p>
        </p:txBody>
      </p:sp>
      <p:sp>
        <p:nvSpPr>
          <p:cNvPr id="14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50"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消防器材操作</a:t>
            </a:r>
            <a:endParaRPr lang="en-US" sz="1800" b="0" strike="noStrike" spc="-1">
              <a:solidFill>
                <a:srgbClr val="000000"/>
              </a:solidFill>
              <a:latin typeface="Arial"/>
            </a:endParaRPr>
          </a:p>
        </p:txBody>
      </p:sp>
      <p:sp>
        <p:nvSpPr>
          <p:cNvPr id="151" name="content.4.content"/>
          <p:cNvSpPr/>
          <p:nvPr/>
        </p:nvSpPr>
        <p:spPr>
          <a:xfrm>
            <a:off x="9201240" y="2925360"/>
            <a:ext cx="207684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灭火器使用方法</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消防栓操作流程</a:t>
            </a:r>
            <a:endParaRPr lang="en-US" sz="1400" b="0" strike="noStrike" spc="-1">
              <a:solidFill>
                <a:srgbClr val="000000"/>
              </a:solidFill>
              <a:latin typeface="Arial"/>
            </a:endParaRPr>
          </a:p>
        </p:txBody>
      </p:sp>
      <p:sp>
        <p:nvSpPr>
          <p:cNvPr id="152"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消防安全培训内容</a:t>
            </a:r>
            <a:endParaRPr lang="en-US" sz="3600" b="0" strike="noStrike" spc="-1">
              <a:solidFill>
                <a:schemeClr val="dk1"/>
              </a:solidFill>
              <a:latin typeface="Arial"/>
            </a:endParaRPr>
          </a:p>
        </p:txBody>
      </p:sp>
      <p:sp>
        <p:nvSpPr>
          <p:cNvPr id="15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54"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消防法律知识</a:t>
            </a:r>
            <a:endParaRPr lang="en-US" sz="1800" b="0" strike="noStrike" spc="-1">
              <a:solidFill>
                <a:srgbClr val="000000"/>
              </a:solidFill>
              <a:latin typeface="Arial"/>
            </a:endParaRPr>
          </a:p>
        </p:txBody>
      </p:sp>
      <p:sp>
        <p:nvSpPr>
          <p:cNvPr id="155" name="content.1.content"/>
          <p:cNvSpPr/>
          <p:nvPr/>
        </p:nvSpPr>
        <p:spPr>
          <a:xfrm>
            <a:off x="872640" y="292464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消防法规概述</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火灾防范措施</a:t>
            </a:r>
            <a:endParaRPr lang="en-US" sz="14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56" name="组合 26"/>
          <p:cNvGrpSpPr/>
          <p:nvPr/>
        </p:nvGrpSpPr>
        <p:grpSpPr>
          <a:xfrm>
            <a:off x="360" y="0"/>
            <a:ext cx="12191040" cy="6858000"/>
            <a:chOff x="360" y="0"/>
            <a:chExt cx="12191040" cy="6858000"/>
          </a:xfrm>
        </p:grpSpPr>
        <p:pic>
          <p:nvPicPr>
            <p:cNvPr id="157" name="图片 4"/>
            <p:cNvPicPr/>
            <p:nvPr/>
          </p:nvPicPr>
          <p:blipFill>
            <a:blip r:embed="rId3"/>
            <a:srcRect t="5443" r="7326"/>
            <a:stretch>
              <a:fillRect/>
            </a:stretch>
          </p:blipFill>
          <p:spPr>
            <a:xfrm rot="10800000" flipH="1">
              <a:off x="9435960" y="3467520"/>
              <a:ext cx="2755440" cy="3390480"/>
            </a:xfrm>
            <a:prstGeom prst="rect">
              <a:avLst/>
            </a:prstGeom>
            <a:ln w="0">
              <a:noFill/>
            </a:ln>
          </p:spPr>
        </p:pic>
        <p:pic>
          <p:nvPicPr>
            <p:cNvPr id="158" name="图片 1"/>
            <p:cNvPicPr/>
            <p:nvPr/>
          </p:nvPicPr>
          <p:blipFill>
            <a:blip r:embed="rId3"/>
            <a:srcRect t="5443" r="7326"/>
            <a:stretch>
              <a:fillRect/>
            </a:stretch>
          </p:blipFill>
          <p:spPr>
            <a:xfrm flipH="1">
              <a:off x="360" y="0"/>
              <a:ext cx="2755440" cy="3390480"/>
            </a:xfrm>
            <a:prstGeom prst="rect">
              <a:avLst/>
            </a:prstGeom>
            <a:ln w="0">
              <a:noFill/>
            </a:ln>
          </p:spPr>
        </p:pic>
      </p:grpSp>
      <p:sp>
        <p:nvSpPr>
          <p:cNvPr id="159" name="content"/>
          <p:cNvSpPr/>
          <p:nvPr/>
        </p:nvSpPr>
        <p:spPr>
          <a:xfrm>
            <a:off x="379404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dk1"/>
                </a:solidFill>
                <a:latin typeface="微软雅黑"/>
                <a:ea typeface="微软雅黑"/>
              </a:rPr>
              <a:t>消防工程行业安全生产规章制度培训的效果需要被及时评估和监控，可以通过定期考核、模拟演练等方式来评估员工的消防安全知识掌握情况。只有不断强化培训，加强效果评估，才能提高整个行业的安全生产水平。</a:t>
            </a:r>
            <a:endParaRPr lang="en-US" sz="2000" b="0" strike="noStrike" spc="-1">
              <a:solidFill>
                <a:srgbClr val="000000"/>
              </a:solidFill>
              <a:latin typeface="Arial"/>
            </a:endParaRPr>
          </a:p>
        </p:txBody>
      </p:sp>
      <p:pic>
        <p:nvPicPr>
          <p:cNvPr id="160" name="图片 22"/>
          <p:cNvPicPr/>
          <p:nvPr/>
        </p:nvPicPr>
        <p:blipFill>
          <a:blip r:embed="rId4"/>
          <a:srcRect l="19237" t="10197"/>
          <a:stretch>
            <a:fillRect/>
          </a:stretch>
        </p:blipFill>
        <p:spPr>
          <a:xfrm>
            <a:off x="0" y="0"/>
            <a:ext cx="514440" cy="929880"/>
          </a:xfrm>
          <a:prstGeom prst="rect">
            <a:avLst/>
          </a:prstGeom>
          <a:ln w="0">
            <a:noFill/>
          </a:ln>
        </p:spPr>
      </p:pic>
      <p:pic>
        <p:nvPicPr>
          <p:cNvPr id="161" name="图片 23"/>
          <p:cNvPicPr/>
          <p:nvPr/>
        </p:nvPicPr>
        <p:blipFill>
          <a:blip r:embed="rId5"/>
          <a:srcRect l="55284"/>
          <a:stretch>
            <a:fillRect/>
          </a:stretch>
        </p:blipFill>
        <p:spPr>
          <a:xfrm>
            <a:off x="0" y="625680"/>
            <a:ext cx="426600" cy="1140840"/>
          </a:xfrm>
          <a:prstGeom prst="rect">
            <a:avLst/>
          </a:prstGeom>
          <a:ln w="0">
            <a:noFill/>
          </a:ln>
        </p:spPr>
      </p:pic>
      <p:pic>
        <p:nvPicPr>
          <p:cNvPr id="162" name="图片 7"/>
          <p:cNvPicPr/>
          <p:nvPr/>
        </p:nvPicPr>
        <p:blipFill>
          <a:blip r:embed="rId6"/>
          <a:srcRect t="23379" r="-3045"/>
          <a:stretch>
            <a:fillRect/>
          </a:stretch>
        </p:blipFill>
        <p:spPr>
          <a:xfrm>
            <a:off x="8933040" y="0"/>
            <a:ext cx="1378440" cy="1427400"/>
          </a:xfrm>
          <a:prstGeom prst="rect">
            <a:avLst/>
          </a:prstGeom>
          <a:ln w="0">
            <a:noFill/>
          </a:ln>
        </p:spPr>
      </p:pic>
      <p:pic>
        <p:nvPicPr>
          <p:cNvPr id="163" name="图片 6"/>
          <p:cNvPicPr/>
          <p:nvPr/>
        </p:nvPicPr>
        <p:blipFill>
          <a:blip r:embed="rId7"/>
          <a:srcRect t="10754"/>
          <a:stretch>
            <a:fillRect/>
          </a:stretch>
        </p:blipFill>
        <p:spPr>
          <a:xfrm>
            <a:off x="8476200" y="0"/>
            <a:ext cx="589680" cy="1017000"/>
          </a:xfrm>
          <a:prstGeom prst="rect">
            <a:avLst/>
          </a:prstGeom>
          <a:ln w="0">
            <a:noFill/>
          </a:ln>
        </p:spPr>
      </p:pic>
      <p:pic>
        <p:nvPicPr>
          <p:cNvPr id="164" name="图片 25"/>
          <p:cNvPicPr/>
          <p:nvPr/>
        </p:nvPicPr>
        <p:blipFill>
          <a:blip r:embed="rId8"/>
          <a:srcRect l="-17859" t="39048" r="3094" b="4844"/>
          <a:stretch>
            <a:fillRect/>
          </a:stretch>
        </p:blipFill>
        <p:spPr>
          <a:xfrm>
            <a:off x="10496520" y="0"/>
            <a:ext cx="1695240" cy="1244520"/>
          </a:xfrm>
          <a:prstGeom prst="rect">
            <a:avLst/>
          </a:prstGeom>
          <a:ln w="0">
            <a:noFill/>
          </a:ln>
        </p:spPr>
      </p:pic>
      <p:sp>
        <p:nvSpPr>
          <p:cNvPr id="165"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培训效果评估</a:t>
            </a:r>
            <a:endParaRPr lang="en-US" sz="3600" b="0" strike="noStrike" spc="-1">
              <a:solidFill>
                <a:schemeClr val="dk1"/>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wipe(left)">
                                      <p:cBhvr additive="repl">
                                        <p:cTn id="7" dur="500"/>
                                        <p:tgtEl>
                                          <p:spTgt spid="160"/>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161"/>
                                        </p:tgtEl>
                                        <p:attrNameLst>
                                          <p:attrName>style.visibility</p:attrName>
                                        </p:attrNameLst>
                                      </p:cBhvr>
                                      <p:to>
                                        <p:strVal val="visible"/>
                                      </p:to>
                                    </p:set>
                                    <p:animEffect transition="in" filter="wipe(left)">
                                      <p:cBhvr additive="repl">
                                        <p:cTn id="10" dur="500"/>
                                        <p:tgtEl>
                                          <p:spTgt spid="161"/>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162"/>
                                        </p:tgtEl>
                                        <p:attrNameLst>
                                          <p:attrName>style.visibility</p:attrName>
                                        </p:attrNameLst>
                                      </p:cBhvr>
                                      <p:to>
                                        <p:strVal val="visible"/>
                                      </p:to>
                                    </p:set>
                                    <p:animEffect transition="in" filter="wipe(left)">
                                      <p:cBhvr additive="repl">
                                        <p:cTn id="13" dur="500"/>
                                        <p:tgtEl>
                                          <p:spTgt spid="162"/>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163"/>
                                        </p:tgtEl>
                                        <p:attrNameLst>
                                          <p:attrName>style.visibility</p:attrName>
                                        </p:attrNameLst>
                                      </p:cBhvr>
                                      <p:to>
                                        <p:strVal val="visible"/>
                                      </p:to>
                                    </p:set>
                                    <p:animEffect transition="in" filter="wipe(left)">
                                      <p:cBhvr additive="repl">
                                        <p:cTn id="16" dur="500"/>
                                        <p:tgtEl>
                                          <p:spTgt spid="163"/>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164"/>
                                        </p:tgtEl>
                                        <p:attrNameLst>
                                          <p:attrName>style.visibility</p:attrName>
                                        </p:attrNameLst>
                                      </p:cBhvr>
                                      <p:to>
                                        <p:strVal val="visible"/>
                                      </p:to>
                                    </p:set>
                                    <p:animEffect transition="in" filter="wipe(left)">
                                      <p:cBhvr additive="repl">
                                        <p:cTn id="19"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66" name="图片 12"/>
          <p:cNvPicPr/>
          <p:nvPr/>
        </p:nvPicPr>
        <p:blipFill>
          <a:blip r:embed="rId3"/>
          <a:stretch>
            <a:fillRect/>
          </a:stretch>
        </p:blipFill>
        <p:spPr>
          <a:xfrm rot="6156000">
            <a:off x="11461320" y="-1101240"/>
            <a:ext cx="1066320" cy="1733040"/>
          </a:xfrm>
          <a:prstGeom prst="rect">
            <a:avLst/>
          </a:prstGeom>
          <a:ln w="0">
            <a:noFill/>
          </a:ln>
        </p:spPr>
      </p:pic>
      <p:pic>
        <p:nvPicPr>
          <p:cNvPr id="167" name="图片 22"/>
          <p:cNvPicPr/>
          <p:nvPr/>
        </p:nvPicPr>
        <p:blipFill>
          <a:blip r:embed="rId4"/>
          <a:stretch>
            <a:fillRect/>
          </a:stretch>
        </p:blipFill>
        <p:spPr>
          <a:xfrm rot="3960600">
            <a:off x="11266560" y="-218880"/>
            <a:ext cx="961560" cy="2219040"/>
          </a:xfrm>
          <a:prstGeom prst="rect">
            <a:avLst/>
          </a:prstGeom>
          <a:ln w="0">
            <a:noFill/>
          </a:ln>
        </p:spPr>
      </p:pic>
      <p:pic>
        <p:nvPicPr>
          <p:cNvPr id="168" name="图片 4"/>
          <p:cNvPicPr/>
          <p:nvPr/>
        </p:nvPicPr>
        <p:blipFill>
          <a:blip r:embed="rId5"/>
          <a:srcRect t="5443" r="7326"/>
          <a:stretch>
            <a:fillRect/>
          </a:stretch>
        </p:blipFill>
        <p:spPr>
          <a:xfrm rot="10800000">
            <a:off x="360" y="780120"/>
            <a:ext cx="4939560" cy="6077880"/>
          </a:xfrm>
          <a:prstGeom prst="rect">
            <a:avLst/>
          </a:prstGeom>
          <a:ln w="0">
            <a:noFill/>
          </a:ln>
        </p:spPr>
      </p:pic>
      <p:pic>
        <p:nvPicPr>
          <p:cNvPr id="169" name="图片 14"/>
          <p:cNvPicPr/>
          <p:nvPr/>
        </p:nvPicPr>
        <p:blipFill>
          <a:blip r:embed="rId6"/>
          <a:stretch>
            <a:fillRect/>
          </a:stretch>
        </p:blipFill>
        <p:spPr>
          <a:xfrm>
            <a:off x="11670480" y="474840"/>
            <a:ext cx="1584000" cy="2206080"/>
          </a:xfrm>
          <a:prstGeom prst="rect">
            <a:avLst/>
          </a:prstGeom>
          <a:ln w="0">
            <a:noFill/>
          </a:ln>
        </p:spPr>
      </p:pic>
      <p:pic>
        <p:nvPicPr>
          <p:cNvPr id="170" name="图片 18"/>
          <p:cNvPicPr/>
          <p:nvPr/>
        </p:nvPicPr>
        <p:blipFill>
          <a:blip r:embed="rId7"/>
          <a:stretch>
            <a:fillRect/>
          </a:stretch>
        </p:blipFill>
        <p:spPr>
          <a:xfrm rot="19285800">
            <a:off x="11289600" y="968760"/>
            <a:ext cx="914400" cy="552960"/>
          </a:xfrm>
          <a:prstGeom prst="rect">
            <a:avLst/>
          </a:prstGeom>
          <a:ln w="0">
            <a:noFill/>
          </a:ln>
        </p:spPr>
      </p:pic>
      <p:pic>
        <p:nvPicPr>
          <p:cNvPr id="171" name="图片 20"/>
          <p:cNvPicPr/>
          <p:nvPr/>
        </p:nvPicPr>
        <p:blipFill>
          <a:blip r:embed="rId8"/>
          <a:stretch>
            <a:fillRect/>
          </a:stretch>
        </p:blipFill>
        <p:spPr>
          <a:xfrm>
            <a:off x="-135360" y="-385920"/>
            <a:ext cx="1076040" cy="1285560"/>
          </a:xfrm>
          <a:prstGeom prst="rect">
            <a:avLst/>
          </a:prstGeom>
          <a:ln w="0">
            <a:noFill/>
          </a:ln>
        </p:spPr>
      </p:pic>
      <p:sp>
        <p:nvSpPr>
          <p:cNvPr id="172"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73"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2</a:t>
            </a:r>
            <a:r>
              <a:rPr lang="zh-CN" sz="3600" b="1" strike="noStrike" spc="299">
                <a:solidFill>
                  <a:schemeClr val="dk1"/>
                </a:solidFill>
                <a:latin typeface="Arial"/>
                <a:ea typeface="微软雅黑"/>
              </a:rPr>
              <a:t>章 消防安全法律法规</a:t>
            </a:r>
            <a:endParaRPr lang="en-US" sz="3600" b="0" strike="noStrike" spc="-1">
              <a:solidFill>
                <a:schemeClr val="dk1"/>
              </a:solidFill>
              <a:latin typeface="Arial"/>
            </a:endParaRPr>
          </a:p>
        </p:txBody>
      </p:sp>
      <p:sp>
        <p:nvSpPr>
          <p:cNvPr id="174"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76"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消防安全法律法规概述</a:t>
            </a:r>
            <a:endParaRPr lang="en-US" sz="2800" b="0" strike="noStrike" spc="-1">
              <a:solidFill>
                <a:srgbClr val="000000"/>
              </a:solidFill>
              <a:latin typeface="Arial"/>
            </a:endParaRPr>
          </a:p>
        </p:txBody>
      </p:sp>
      <p:sp>
        <p:nvSpPr>
          <p:cNvPr id="177"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消防安全法律法规是指规范消防工程行业安全生产的法律法规体系，包括消防法、消防法实施细则和消防安全管理条例等。这些规定了公民、法人或其他组织在预防火灾、扑救初起火灾方面的法律义务，对确保消防安全至关重要。</a:t>
            </a:r>
            <a:endParaRPr lang="en-US" sz="1800" b="0" strike="noStrike" spc="-1">
              <a:solidFill>
                <a:srgbClr val="000000"/>
              </a:solidFill>
              <a:latin typeface="Arial"/>
            </a:endParaRPr>
          </a:p>
        </p:txBody>
      </p:sp>
      <p:sp>
        <p:nvSpPr>
          <p:cNvPr id="17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179" name="图片 4"/>
          <p:cNvPicPr/>
          <p:nvPr/>
        </p:nvPicPr>
        <p:blipFill>
          <a:blip r:embed="rId2"/>
          <a:stretch>
            <a:fillRect/>
          </a:stretch>
        </p:blipFill>
        <p:spPr>
          <a:xfrm>
            <a:off x="510840" y="700560"/>
            <a:ext cx="5381640" cy="5381640"/>
          </a:xfrm>
          <a:prstGeom prst="rect">
            <a:avLst/>
          </a:prstGeom>
          <a:ln w="0">
            <a:noFill/>
          </a:ln>
        </p:spPr>
      </p:pic>
      <p:pic>
        <p:nvPicPr>
          <p:cNvPr id="180" name="图片 22"/>
          <p:cNvPicPr/>
          <p:nvPr/>
        </p:nvPicPr>
        <p:blipFill>
          <a:blip r:embed="rId3"/>
          <a:srcRect l="19237" t="10197"/>
          <a:stretch>
            <a:fillRect/>
          </a:stretch>
        </p:blipFill>
        <p:spPr>
          <a:xfrm>
            <a:off x="0" y="0"/>
            <a:ext cx="514440" cy="929880"/>
          </a:xfrm>
          <a:prstGeom prst="rect">
            <a:avLst/>
          </a:prstGeom>
          <a:ln w="0">
            <a:noFill/>
          </a:ln>
        </p:spPr>
      </p:pic>
      <p:pic>
        <p:nvPicPr>
          <p:cNvPr id="181" name="图片 23"/>
          <p:cNvPicPr/>
          <p:nvPr/>
        </p:nvPicPr>
        <p:blipFill>
          <a:blip r:embed="rId4"/>
          <a:srcRect l="55284"/>
          <a:stretch>
            <a:fillRect/>
          </a:stretch>
        </p:blipFill>
        <p:spPr>
          <a:xfrm>
            <a:off x="0" y="625680"/>
            <a:ext cx="426600" cy="1140840"/>
          </a:xfrm>
          <a:prstGeom prst="rect">
            <a:avLst/>
          </a:prstGeom>
          <a:ln w="0">
            <a:noFill/>
          </a:ln>
        </p:spPr>
      </p:pic>
      <p:pic>
        <p:nvPicPr>
          <p:cNvPr id="182" name="图片 7"/>
          <p:cNvPicPr/>
          <p:nvPr/>
        </p:nvPicPr>
        <p:blipFill>
          <a:blip r:embed="rId5"/>
          <a:srcRect t="23379" r="-3045"/>
          <a:stretch>
            <a:fillRect/>
          </a:stretch>
        </p:blipFill>
        <p:spPr>
          <a:xfrm>
            <a:off x="8933040" y="0"/>
            <a:ext cx="1378440" cy="1427400"/>
          </a:xfrm>
          <a:prstGeom prst="rect">
            <a:avLst/>
          </a:prstGeom>
          <a:ln w="0">
            <a:noFill/>
          </a:ln>
        </p:spPr>
      </p:pic>
      <p:pic>
        <p:nvPicPr>
          <p:cNvPr id="183" name="图片 2"/>
          <p:cNvPicPr/>
          <p:nvPr/>
        </p:nvPicPr>
        <p:blipFill>
          <a:blip r:embed="rId6"/>
          <a:srcRect t="10754"/>
          <a:stretch>
            <a:fillRect/>
          </a:stretch>
        </p:blipFill>
        <p:spPr>
          <a:xfrm>
            <a:off x="8476200" y="0"/>
            <a:ext cx="589680" cy="1017000"/>
          </a:xfrm>
          <a:prstGeom prst="rect">
            <a:avLst/>
          </a:prstGeom>
          <a:ln w="0">
            <a:noFill/>
          </a:ln>
        </p:spPr>
      </p:pic>
      <p:pic>
        <p:nvPicPr>
          <p:cNvPr id="184"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180"/>
                                        </p:tgtEl>
                                        <p:attrNameLst>
                                          <p:attrName>style.visibility</p:attrName>
                                        </p:attrNameLst>
                                      </p:cBhvr>
                                      <p:to>
                                        <p:strVal val="visible"/>
                                      </p:to>
                                    </p:set>
                                    <p:animEffect transition="in" filter="wipe(left)">
                                      <p:cBhvr additive="repl">
                                        <p:cTn id="7" dur="500"/>
                                        <p:tgtEl>
                                          <p:spTgt spid="180"/>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181"/>
                                        </p:tgtEl>
                                        <p:attrNameLst>
                                          <p:attrName>style.visibility</p:attrName>
                                        </p:attrNameLst>
                                      </p:cBhvr>
                                      <p:to>
                                        <p:strVal val="visible"/>
                                      </p:to>
                                    </p:set>
                                    <p:animEffect transition="in" filter="wipe(left)">
                                      <p:cBhvr additive="repl">
                                        <p:cTn id="10" dur="500"/>
                                        <p:tgtEl>
                                          <p:spTgt spid="181"/>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182"/>
                                        </p:tgtEl>
                                        <p:attrNameLst>
                                          <p:attrName>style.visibility</p:attrName>
                                        </p:attrNameLst>
                                      </p:cBhvr>
                                      <p:to>
                                        <p:strVal val="visible"/>
                                      </p:to>
                                    </p:set>
                                    <p:animEffect transition="in" filter="wipe(left)">
                                      <p:cBhvr additive="repl">
                                        <p:cTn id="13" dur="500"/>
                                        <p:tgtEl>
                                          <p:spTgt spid="182"/>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183"/>
                                        </p:tgtEl>
                                        <p:attrNameLst>
                                          <p:attrName>style.visibility</p:attrName>
                                        </p:attrNameLst>
                                      </p:cBhvr>
                                      <p:to>
                                        <p:strVal val="visible"/>
                                      </p:to>
                                    </p:set>
                                    <p:animEffect transition="in" filter="wipe(left)">
                                      <p:cBhvr additive="repl">
                                        <p:cTn id="16" dur="500"/>
                                        <p:tgtEl>
                                          <p:spTgt spid="183"/>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184"/>
                                        </p:tgtEl>
                                        <p:attrNameLst>
                                          <p:attrName>style.visibility</p:attrName>
                                        </p:attrNameLst>
                                      </p:cBhvr>
                                      <p:to>
                                        <p:strVal val="visible"/>
                                      </p:to>
                                    </p:set>
                                    <p:animEffect transition="in" filter="wipe(left)">
                                      <p:cBhvr additive="repl">
                                        <p:cTn id="19"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85" name="组合 26"/>
          <p:cNvGrpSpPr/>
          <p:nvPr/>
        </p:nvGrpSpPr>
        <p:grpSpPr>
          <a:xfrm>
            <a:off x="360" y="0"/>
            <a:ext cx="12191040" cy="6858000"/>
            <a:chOff x="360" y="0"/>
            <a:chExt cx="12191040" cy="6858000"/>
          </a:xfrm>
        </p:grpSpPr>
        <p:pic>
          <p:nvPicPr>
            <p:cNvPr id="186"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187"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188"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消防法</a:t>
            </a:r>
            <a:endParaRPr lang="en-US" sz="3600" b="0" strike="noStrike" spc="-1">
              <a:solidFill>
                <a:schemeClr val="dk1"/>
              </a:solidFill>
              <a:latin typeface="Arial"/>
            </a:endParaRPr>
          </a:p>
        </p:txBody>
      </p:sp>
      <p:sp>
        <p:nvSpPr>
          <p:cNvPr id="189"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规定了预防火灾和扑救初起火灾的法律责任</a:t>
            </a:r>
            <a:endParaRPr lang="en-US" sz="1600" b="0" strike="noStrike" spc="-1">
              <a:solidFill>
                <a:srgbClr val="000000"/>
              </a:solidFill>
              <a:latin typeface="Arial"/>
            </a:endParaRPr>
          </a:p>
        </p:txBody>
      </p:sp>
      <p:sp>
        <p:nvSpPr>
          <p:cNvPr id="190"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法律义务</a:t>
            </a:r>
            <a:endParaRPr lang="en-US" sz="2000" b="0" strike="noStrike" spc="-1">
              <a:solidFill>
                <a:srgbClr val="000000"/>
              </a:solidFill>
              <a:latin typeface="Arial"/>
            </a:endParaRPr>
          </a:p>
        </p:txBody>
      </p:sp>
      <p:sp>
        <p:nvSpPr>
          <p:cNvPr id="191"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明确了消防安全相关的法律条款</a:t>
            </a:r>
            <a:endParaRPr lang="en-US" sz="1600" b="0" strike="noStrike" spc="-1">
              <a:solidFill>
                <a:srgbClr val="000000"/>
              </a:solidFill>
              <a:latin typeface="Arial"/>
            </a:endParaRPr>
          </a:p>
        </p:txBody>
      </p:sp>
      <p:sp>
        <p:nvSpPr>
          <p:cNvPr id="192"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法规内容</a:t>
            </a:r>
            <a:endParaRPr lang="en-US" sz="2000" b="0" strike="noStrike" spc="-1">
              <a:solidFill>
                <a:srgbClr val="000000"/>
              </a:solidFill>
              <a:latin typeface="Arial"/>
            </a:endParaRPr>
          </a:p>
        </p:txBody>
      </p:sp>
      <p:sp>
        <p:nvSpPr>
          <p:cNvPr id="193"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对消防法的执行提出具体要求</a:t>
            </a:r>
            <a:endParaRPr lang="en-US" sz="1600" b="0" strike="noStrike" spc="-1">
              <a:solidFill>
                <a:srgbClr val="000000"/>
              </a:solidFill>
              <a:latin typeface="Arial"/>
            </a:endParaRPr>
          </a:p>
        </p:txBody>
      </p:sp>
      <p:sp>
        <p:nvSpPr>
          <p:cNvPr id="194"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执行要求</a:t>
            </a:r>
            <a:endParaRPr lang="en-US" sz="2000" b="0" strike="noStrike" spc="-1">
              <a:solidFill>
                <a:srgbClr val="000000"/>
              </a:solidFill>
              <a:latin typeface="Arial"/>
            </a:endParaRPr>
          </a:p>
        </p:txBody>
      </p:sp>
      <p:sp>
        <p:nvSpPr>
          <p:cNvPr id="195"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96"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7"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消防法实施细则</a:t>
            </a:r>
            <a:endParaRPr lang="en-US" sz="3600" b="0" strike="noStrike" spc="-1">
              <a:solidFill>
                <a:schemeClr val="dk1"/>
              </a:solidFill>
              <a:latin typeface="Arial"/>
            </a:endParaRPr>
          </a:p>
        </p:txBody>
      </p:sp>
      <p:sp>
        <p:nvSpPr>
          <p:cNvPr id="198"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对消防法中的条款进行详细解释</a:t>
            </a:r>
            <a:endParaRPr lang="en-US" sz="1600" b="0" strike="noStrike" spc="-1">
              <a:solidFill>
                <a:srgbClr val="000000"/>
              </a:solidFill>
              <a:latin typeface="Arial"/>
            </a:endParaRPr>
          </a:p>
        </p:txBody>
      </p:sp>
      <p:sp>
        <p:nvSpPr>
          <p:cNvPr id="199"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条款解读</a:t>
            </a:r>
            <a:endParaRPr lang="en-US" sz="2000" b="0" strike="noStrike" spc="-1">
              <a:solidFill>
                <a:srgbClr val="000000"/>
              </a:solidFill>
              <a:latin typeface="Arial"/>
            </a:endParaRPr>
          </a:p>
        </p:txBody>
      </p:sp>
      <p:sp>
        <p:nvSpPr>
          <p:cNvPr id="200"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201"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
        <p:nvSpPr>
          <p:cNvPr id="202"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通过案例说明消防法实施的具体情况</a:t>
            </a:r>
            <a:endParaRPr lang="en-US" sz="1600" b="0" strike="noStrike" spc="-1">
              <a:solidFill>
                <a:srgbClr val="000000"/>
              </a:solidFill>
              <a:latin typeface="Arial"/>
            </a:endParaRPr>
          </a:p>
        </p:txBody>
      </p:sp>
      <p:sp>
        <p:nvSpPr>
          <p:cNvPr id="203"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案例分析</a:t>
            </a:r>
            <a:endParaRPr lang="en-US" sz="2000" b="0" strike="noStrike" spc="-1">
              <a:solidFill>
                <a:srgbClr val="000000"/>
              </a:solidFill>
              <a:latin typeface="Arial"/>
            </a:endParaRPr>
          </a:p>
        </p:txBody>
      </p:sp>
      <p:sp>
        <p:nvSpPr>
          <p:cNvPr id="20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205"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操作实施消防法的具体指南</a:t>
            </a:r>
            <a:endParaRPr lang="en-US" sz="1600" b="0" strike="noStrike" spc="-1">
              <a:solidFill>
                <a:srgbClr val="000000"/>
              </a:solidFill>
              <a:latin typeface="Arial"/>
            </a:endParaRPr>
          </a:p>
        </p:txBody>
      </p:sp>
      <p:sp>
        <p:nvSpPr>
          <p:cNvPr id="206"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操作指南</a:t>
            </a:r>
            <a:endParaRPr lang="en-US" sz="2000" b="0" strike="noStrike" spc="-1">
              <a:solidFill>
                <a:srgbClr val="000000"/>
              </a:solidFill>
              <a:latin typeface="Arial"/>
            </a:endParaRPr>
          </a:p>
        </p:txBody>
      </p:sp>
      <p:pic>
        <p:nvPicPr>
          <p:cNvPr id="207" name="图片 4"/>
          <p:cNvPicPr/>
          <p:nvPr/>
        </p:nvPicPr>
        <p:blipFill>
          <a:blip r:embed="rId2"/>
          <a:stretch>
            <a:fillRect/>
          </a:stretch>
        </p:blipFill>
        <p:spPr>
          <a:xfrm>
            <a:off x="6135480" y="1175400"/>
            <a:ext cx="5381640" cy="5381640"/>
          </a:xfrm>
          <a:prstGeom prst="rect">
            <a:avLst/>
          </a:prstGeom>
          <a:ln w="0">
            <a:noFill/>
          </a:ln>
        </p:spPr>
      </p:pic>
      <p:pic>
        <p:nvPicPr>
          <p:cNvPr id="208" name="图片 22"/>
          <p:cNvPicPr/>
          <p:nvPr/>
        </p:nvPicPr>
        <p:blipFill>
          <a:blip r:embed="rId3"/>
          <a:srcRect l="19237" t="10197"/>
          <a:stretch>
            <a:fillRect/>
          </a:stretch>
        </p:blipFill>
        <p:spPr>
          <a:xfrm>
            <a:off x="0" y="0"/>
            <a:ext cx="514440" cy="929880"/>
          </a:xfrm>
          <a:prstGeom prst="rect">
            <a:avLst/>
          </a:prstGeom>
          <a:ln w="0">
            <a:noFill/>
          </a:ln>
        </p:spPr>
      </p:pic>
      <p:pic>
        <p:nvPicPr>
          <p:cNvPr id="209" name="图片 23"/>
          <p:cNvPicPr/>
          <p:nvPr/>
        </p:nvPicPr>
        <p:blipFill>
          <a:blip r:embed="rId4"/>
          <a:srcRect l="55284"/>
          <a:stretch>
            <a:fillRect/>
          </a:stretch>
        </p:blipFill>
        <p:spPr>
          <a:xfrm>
            <a:off x="0" y="625680"/>
            <a:ext cx="426600" cy="1140840"/>
          </a:xfrm>
          <a:prstGeom prst="rect">
            <a:avLst/>
          </a:prstGeom>
          <a:ln w="0">
            <a:noFill/>
          </a:ln>
        </p:spPr>
      </p:pic>
      <p:pic>
        <p:nvPicPr>
          <p:cNvPr id="210" name="图片 7"/>
          <p:cNvPicPr/>
          <p:nvPr/>
        </p:nvPicPr>
        <p:blipFill>
          <a:blip r:embed="rId5"/>
          <a:srcRect t="23379" r="-3045"/>
          <a:stretch>
            <a:fillRect/>
          </a:stretch>
        </p:blipFill>
        <p:spPr>
          <a:xfrm>
            <a:off x="8933040" y="0"/>
            <a:ext cx="1378440" cy="1427400"/>
          </a:xfrm>
          <a:prstGeom prst="rect">
            <a:avLst/>
          </a:prstGeom>
          <a:ln w="0">
            <a:noFill/>
          </a:ln>
        </p:spPr>
      </p:pic>
      <p:pic>
        <p:nvPicPr>
          <p:cNvPr id="211" name="图片 6"/>
          <p:cNvPicPr/>
          <p:nvPr/>
        </p:nvPicPr>
        <p:blipFill>
          <a:blip r:embed="rId6"/>
          <a:srcRect t="10754"/>
          <a:stretch>
            <a:fillRect/>
          </a:stretch>
        </p:blipFill>
        <p:spPr>
          <a:xfrm>
            <a:off x="8476200" y="0"/>
            <a:ext cx="589680" cy="1017000"/>
          </a:xfrm>
          <a:prstGeom prst="rect">
            <a:avLst/>
          </a:prstGeom>
          <a:ln w="0">
            <a:noFill/>
          </a:ln>
        </p:spPr>
      </p:pic>
      <p:pic>
        <p:nvPicPr>
          <p:cNvPr id="212"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208"/>
                                        </p:tgtEl>
                                        <p:attrNameLst>
                                          <p:attrName>style.visibility</p:attrName>
                                        </p:attrNameLst>
                                      </p:cBhvr>
                                      <p:to>
                                        <p:strVal val="visible"/>
                                      </p:to>
                                    </p:set>
                                    <p:animEffect transition="in" filter="wipe(left)">
                                      <p:cBhvr additive="repl">
                                        <p:cTn id="7" dur="500"/>
                                        <p:tgtEl>
                                          <p:spTgt spid="208"/>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209"/>
                                        </p:tgtEl>
                                        <p:attrNameLst>
                                          <p:attrName>style.visibility</p:attrName>
                                        </p:attrNameLst>
                                      </p:cBhvr>
                                      <p:to>
                                        <p:strVal val="visible"/>
                                      </p:to>
                                    </p:set>
                                    <p:animEffect transition="in" filter="wipe(left)">
                                      <p:cBhvr additive="repl">
                                        <p:cTn id="10" dur="500"/>
                                        <p:tgtEl>
                                          <p:spTgt spid="209"/>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210"/>
                                        </p:tgtEl>
                                        <p:attrNameLst>
                                          <p:attrName>style.visibility</p:attrName>
                                        </p:attrNameLst>
                                      </p:cBhvr>
                                      <p:to>
                                        <p:strVal val="visible"/>
                                      </p:to>
                                    </p:set>
                                    <p:animEffect transition="in" filter="wipe(left)">
                                      <p:cBhvr additive="repl">
                                        <p:cTn id="13" dur="500"/>
                                        <p:tgtEl>
                                          <p:spTgt spid="210"/>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211"/>
                                        </p:tgtEl>
                                        <p:attrNameLst>
                                          <p:attrName>style.visibility</p:attrName>
                                        </p:attrNameLst>
                                      </p:cBhvr>
                                      <p:to>
                                        <p:strVal val="visible"/>
                                      </p:to>
                                    </p:set>
                                    <p:animEffect transition="in" filter="wipe(left)">
                                      <p:cBhvr additive="repl">
                                        <p:cTn id="16" dur="500"/>
                                        <p:tgtEl>
                                          <p:spTgt spid="211"/>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212"/>
                                        </p:tgtEl>
                                        <p:attrNameLst>
                                          <p:attrName>style.visibility</p:attrName>
                                        </p:attrNameLst>
                                      </p:cBhvr>
                                      <p:to>
                                        <p:strVal val="visible"/>
                                      </p:to>
                                    </p:set>
                                    <p:animEffect transition="in" filter="wipe(left)">
                                      <p:cBhvr additive="repl">
                                        <p:cTn id="19" dur="500"/>
                                        <p:tgtEl>
                                          <p:spTgt spid="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13" name="组合 26"/>
          <p:cNvGrpSpPr/>
          <p:nvPr/>
        </p:nvGrpSpPr>
        <p:grpSpPr>
          <a:xfrm>
            <a:off x="360" y="0"/>
            <a:ext cx="12191040" cy="6858000"/>
            <a:chOff x="360" y="0"/>
            <a:chExt cx="12191040" cy="6858000"/>
          </a:xfrm>
        </p:grpSpPr>
        <p:pic>
          <p:nvPicPr>
            <p:cNvPr id="214"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215"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216"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17"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公共场所要求</a:t>
            </a:r>
            <a:endParaRPr lang="en-US" sz="1800" b="0" strike="noStrike" spc="-1">
              <a:solidFill>
                <a:srgbClr val="000000"/>
              </a:solidFill>
              <a:latin typeface="Arial"/>
            </a:endParaRPr>
          </a:p>
        </p:txBody>
      </p:sp>
      <p:sp>
        <p:nvSpPr>
          <p:cNvPr id="218" name="content.2.content"/>
          <p:cNvSpPr/>
          <p:nvPr/>
        </p:nvSpPr>
        <p:spPr>
          <a:xfrm>
            <a:off x="3666960" y="292464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设置合格的消防设施</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定期进行消防演练</a:t>
            </a:r>
            <a:endParaRPr lang="en-US" sz="1400" b="0" strike="noStrike" spc="-1">
              <a:solidFill>
                <a:srgbClr val="000000"/>
              </a:solidFill>
              <a:latin typeface="Arial"/>
            </a:endParaRPr>
          </a:p>
        </p:txBody>
      </p:sp>
      <p:sp>
        <p:nvSpPr>
          <p:cNvPr id="219"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20"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违规处理</a:t>
            </a:r>
            <a:endParaRPr lang="en-US" sz="1800" b="0" strike="noStrike" spc="-1">
              <a:solidFill>
                <a:srgbClr val="000000"/>
              </a:solidFill>
              <a:latin typeface="Arial"/>
            </a:endParaRPr>
          </a:p>
        </p:txBody>
      </p:sp>
      <p:sp>
        <p:nvSpPr>
          <p:cNvPr id="221" name="content.3.content"/>
          <p:cNvSpPr/>
          <p:nvPr/>
        </p:nvSpPr>
        <p:spPr>
          <a:xfrm>
            <a:off x="6424200" y="292536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对违反消防安全规定的单位进行处罚</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加强监督检查</a:t>
            </a:r>
            <a:endParaRPr lang="en-US" sz="1400" b="0" strike="noStrike" spc="-1">
              <a:solidFill>
                <a:srgbClr val="000000"/>
              </a:solidFill>
              <a:latin typeface="Arial"/>
            </a:endParaRPr>
          </a:p>
        </p:txBody>
      </p:sp>
      <p:sp>
        <p:nvSpPr>
          <p:cNvPr id="222"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23"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224" name="content.4.content"/>
          <p:cNvSpPr/>
          <p:nvPr/>
        </p:nvSpPr>
        <p:spPr>
          <a:xfrm>
            <a:off x="9201240" y="292536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225"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消防安全管理条例</a:t>
            </a:r>
            <a:endParaRPr lang="en-US" sz="3600" b="0" strike="noStrike" spc="-1">
              <a:solidFill>
                <a:schemeClr val="dk1"/>
              </a:solidFill>
              <a:latin typeface="Arial"/>
            </a:endParaRPr>
          </a:p>
        </p:txBody>
      </p:sp>
      <p:sp>
        <p:nvSpPr>
          <p:cNvPr id="226"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27"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企业责任</a:t>
            </a:r>
            <a:endParaRPr lang="en-US" sz="1800" b="0" strike="noStrike" spc="-1">
              <a:solidFill>
                <a:srgbClr val="000000"/>
              </a:solidFill>
              <a:latin typeface="Arial"/>
            </a:endParaRPr>
          </a:p>
        </p:txBody>
      </p:sp>
      <p:sp>
        <p:nvSpPr>
          <p:cNvPr id="228" name="content.1.content"/>
          <p:cNvSpPr/>
          <p:nvPr/>
        </p:nvSpPr>
        <p:spPr>
          <a:xfrm>
            <a:off x="872640" y="292464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落实消防安全责任制度</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定期进行消防安全培训</a:t>
            </a:r>
            <a:endParaRPr lang="en-US" sz="14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29" name="组合 26"/>
          <p:cNvGrpSpPr/>
          <p:nvPr/>
        </p:nvGrpSpPr>
        <p:grpSpPr>
          <a:xfrm>
            <a:off x="360" y="0"/>
            <a:ext cx="12191040" cy="6858000"/>
            <a:chOff x="360" y="0"/>
            <a:chExt cx="12191040" cy="6858000"/>
          </a:xfrm>
        </p:grpSpPr>
        <p:pic>
          <p:nvPicPr>
            <p:cNvPr id="230" name="图片 4"/>
            <p:cNvPicPr/>
            <p:nvPr/>
          </p:nvPicPr>
          <p:blipFill>
            <a:blip r:embed="rId3"/>
            <a:srcRect t="5443" r="7326"/>
            <a:stretch>
              <a:fillRect/>
            </a:stretch>
          </p:blipFill>
          <p:spPr>
            <a:xfrm rot="10800000" flipH="1">
              <a:off x="9435960" y="3467520"/>
              <a:ext cx="2755440" cy="3390480"/>
            </a:xfrm>
            <a:prstGeom prst="rect">
              <a:avLst/>
            </a:prstGeom>
            <a:ln w="0">
              <a:noFill/>
            </a:ln>
          </p:spPr>
        </p:pic>
        <p:pic>
          <p:nvPicPr>
            <p:cNvPr id="231" name="图片 1"/>
            <p:cNvPicPr/>
            <p:nvPr/>
          </p:nvPicPr>
          <p:blipFill>
            <a:blip r:embed="rId3"/>
            <a:srcRect t="5443" r="7326"/>
            <a:stretch>
              <a:fillRect/>
            </a:stretch>
          </p:blipFill>
          <p:spPr>
            <a:xfrm flipH="1">
              <a:off x="360" y="0"/>
              <a:ext cx="2755440" cy="3390480"/>
            </a:xfrm>
            <a:prstGeom prst="rect">
              <a:avLst/>
            </a:prstGeom>
            <a:ln w="0">
              <a:noFill/>
            </a:ln>
          </p:spPr>
        </p:pic>
      </p:grpSp>
      <p:sp>
        <p:nvSpPr>
          <p:cNvPr id="232" name="content"/>
          <p:cNvSpPr/>
          <p:nvPr/>
        </p:nvSpPr>
        <p:spPr>
          <a:xfrm>
            <a:off x="379404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dk1"/>
                </a:solidFill>
                <a:latin typeface="微软雅黑"/>
                <a:ea typeface="微软雅黑"/>
              </a:rPr>
              <a:t>消防安全管理条例明确了企业单位和公共场所在消防安全方面的责任和措施，对规范消防安全工作起到了重要作用。通过严格执行条例规定，可以有效预防火灾事故的发生，保障人们的生命和财产安全。</a:t>
            </a:r>
            <a:endParaRPr lang="en-US" sz="2000" b="0" strike="noStrike" spc="-1">
              <a:solidFill>
                <a:srgbClr val="000000"/>
              </a:solidFill>
              <a:latin typeface="Arial"/>
            </a:endParaRPr>
          </a:p>
        </p:txBody>
      </p:sp>
      <p:pic>
        <p:nvPicPr>
          <p:cNvPr id="233" name="图片 22"/>
          <p:cNvPicPr/>
          <p:nvPr/>
        </p:nvPicPr>
        <p:blipFill>
          <a:blip r:embed="rId4"/>
          <a:srcRect l="19237" t="10197"/>
          <a:stretch>
            <a:fillRect/>
          </a:stretch>
        </p:blipFill>
        <p:spPr>
          <a:xfrm>
            <a:off x="0" y="0"/>
            <a:ext cx="514440" cy="929880"/>
          </a:xfrm>
          <a:prstGeom prst="rect">
            <a:avLst/>
          </a:prstGeom>
          <a:ln w="0">
            <a:noFill/>
          </a:ln>
        </p:spPr>
      </p:pic>
      <p:pic>
        <p:nvPicPr>
          <p:cNvPr id="234" name="图片 23"/>
          <p:cNvPicPr/>
          <p:nvPr/>
        </p:nvPicPr>
        <p:blipFill>
          <a:blip r:embed="rId5"/>
          <a:srcRect l="55284"/>
          <a:stretch>
            <a:fillRect/>
          </a:stretch>
        </p:blipFill>
        <p:spPr>
          <a:xfrm>
            <a:off x="0" y="625680"/>
            <a:ext cx="426600" cy="1140840"/>
          </a:xfrm>
          <a:prstGeom prst="rect">
            <a:avLst/>
          </a:prstGeom>
          <a:ln w="0">
            <a:noFill/>
          </a:ln>
        </p:spPr>
      </p:pic>
      <p:pic>
        <p:nvPicPr>
          <p:cNvPr id="235" name="图片 7"/>
          <p:cNvPicPr/>
          <p:nvPr/>
        </p:nvPicPr>
        <p:blipFill>
          <a:blip r:embed="rId6"/>
          <a:srcRect t="23379" r="-3045"/>
          <a:stretch>
            <a:fillRect/>
          </a:stretch>
        </p:blipFill>
        <p:spPr>
          <a:xfrm>
            <a:off x="8933040" y="0"/>
            <a:ext cx="1378440" cy="1427400"/>
          </a:xfrm>
          <a:prstGeom prst="rect">
            <a:avLst/>
          </a:prstGeom>
          <a:ln w="0">
            <a:noFill/>
          </a:ln>
        </p:spPr>
      </p:pic>
      <p:pic>
        <p:nvPicPr>
          <p:cNvPr id="236" name="图片 6"/>
          <p:cNvPicPr/>
          <p:nvPr/>
        </p:nvPicPr>
        <p:blipFill>
          <a:blip r:embed="rId7"/>
          <a:srcRect t="10754"/>
          <a:stretch>
            <a:fillRect/>
          </a:stretch>
        </p:blipFill>
        <p:spPr>
          <a:xfrm>
            <a:off x="8476200" y="0"/>
            <a:ext cx="589680" cy="1017000"/>
          </a:xfrm>
          <a:prstGeom prst="rect">
            <a:avLst/>
          </a:prstGeom>
          <a:ln w="0">
            <a:noFill/>
          </a:ln>
        </p:spPr>
      </p:pic>
      <p:pic>
        <p:nvPicPr>
          <p:cNvPr id="237" name="图片 25"/>
          <p:cNvPicPr/>
          <p:nvPr/>
        </p:nvPicPr>
        <p:blipFill>
          <a:blip r:embed="rId8"/>
          <a:srcRect l="-17859" t="39048" r="3094" b="4844"/>
          <a:stretch>
            <a:fillRect/>
          </a:stretch>
        </p:blipFill>
        <p:spPr>
          <a:xfrm>
            <a:off x="10496520" y="0"/>
            <a:ext cx="1695240" cy="1244520"/>
          </a:xfrm>
          <a:prstGeom prst="rect">
            <a:avLst/>
          </a:prstGeom>
          <a:ln w="0">
            <a:noFill/>
          </a:ln>
        </p:spPr>
      </p:pic>
      <p:sp>
        <p:nvSpPr>
          <p:cNvPr id="238"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fontScale="85833"/>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消防安全管理条例重要性</a:t>
            </a:r>
            <a:endParaRPr lang="en-US" sz="3600" b="0" strike="noStrike" spc="-1">
              <a:solidFill>
                <a:schemeClr val="dk1"/>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wipe(left)">
                                      <p:cBhvr additive="repl">
                                        <p:cTn id="7" dur="500"/>
                                        <p:tgtEl>
                                          <p:spTgt spid="233"/>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234"/>
                                        </p:tgtEl>
                                        <p:attrNameLst>
                                          <p:attrName>style.visibility</p:attrName>
                                        </p:attrNameLst>
                                      </p:cBhvr>
                                      <p:to>
                                        <p:strVal val="visible"/>
                                      </p:to>
                                    </p:set>
                                    <p:animEffect transition="in" filter="wipe(left)">
                                      <p:cBhvr additive="repl">
                                        <p:cTn id="10" dur="500"/>
                                        <p:tgtEl>
                                          <p:spTgt spid="234"/>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235"/>
                                        </p:tgtEl>
                                        <p:attrNameLst>
                                          <p:attrName>style.visibility</p:attrName>
                                        </p:attrNameLst>
                                      </p:cBhvr>
                                      <p:to>
                                        <p:strVal val="visible"/>
                                      </p:to>
                                    </p:set>
                                    <p:animEffect transition="in" filter="wipe(left)">
                                      <p:cBhvr additive="repl">
                                        <p:cTn id="13" dur="500"/>
                                        <p:tgtEl>
                                          <p:spTgt spid="235"/>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236"/>
                                        </p:tgtEl>
                                        <p:attrNameLst>
                                          <p:attrName>style.visibility</p:attrName>
                                        </p:attrNameLst>
                                      </p:cBhvr>
                                      <p:to>
                                        <p:strVal val="visible"/>
                                      </p:to>
                                    </p:set>
                                    <p:animEffect transition="in" filter="wipe(left)">
                                      <p:cBhvr additive="repl">
                                        <p:cTn id="16" dur="500"/>
                                        <p:tgtEl>
                                          <p:spTgt spid="236"/>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237"/>
                                        </p:tgtEl>
                                        <p:attrNameLst>
                                          <p:attrName>style.visibility</p:attrName>
                                        </p:attrNameLst>
                                      </p:cBhvr>
                                      <p:to>
                                        <p:strVal val="visible"/>
                                      </p:to>
                                    </p:set>
                                    <p:animEffect transition="in" filter="wipe(left)">
                                      <p:cBhvr additive="repl">
                                        <p:cTn id="19"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39" name="图片 12"/>
          <p:cNvPicPr/>
          <p:nvPr/>
        </p:nvPicPr>
        <p:blipFill>
          <a:blip r:embed="rId3"/>
          <a:stretch>
            <a:fillRect/>
          </a:stretch>
        </p:blipFill>
        <p:spPr>
          <a:xfrm rot="6156000">
            <a:off x="11461320" y="-1101240"/>
            <a:ext cx="1066320" cy="1733040"/>
          </a:xfrm>
          <a:prstGeom prst="rect">
            <a:avLst/>
          </a:prstGeom>
          <a:ln w="0">
            <a:noFill/>
          </a:ln>
        </p:spPr>
      </p:pic>
      <p:pic>
        <p:nvPicPr>
          <p:cNvPr id="240" name="图片 22"/>
          <p:cNvPicPr/>
          <p:nvPr/>
        </p:nvPicPr>
        <p:blipFill>
          <a:blip r:embed="rId4"/>
          <a:stretch>
            <a:fillRect/>
          </a:stretch>
        </p:blipFill>
        <p:spPr>
          <a:xfrm rot="3960600">
            <a:off x="11266560" y="-218880"/>
            <a:ext cx="961560" cy="2219040"/>
          </a:xfrm>
          <a:prstGeom prst="rect">
            <a:avLst/>
          </a:prstGeom>
          <a:ln w="0">
            <a:noFill/>
          </a:ln>
        </p:spPr>
      </p:pic>
      <p:pic>
        <p:nvPicPr>
          <p:cNvPr id="241" name="图片 4"/>
          <p:cNvPicPr/>
          <p:nvPr/>
        </p:nvPicPr>
        <p:blipFill>
          <a:blip r:embed="rId5"/>
          <a:srcRect t="5443" r="7326"/>
          <a:stretch>
            <a:fillRect/>
          </a:stretch>
        </p:blipFill>
        <p:spPr>
          <a:xfrm rot="10800000">
            <a:off x="360" y="780120"/>
            <a:ext cx="4939560" cy="6077880"/>
          </a:xfrm>
          <a:prstGeom prst="rect">
            <a:avLst/>
          </a:prstGeom>
          <a:ln w="0">
            <a:noFill/>
          </a:ln>
        </p:spPr>
      </p:pic>
      <p:pic>
        <p:nvPicPr>
          <p:cNvPr id="242" name="图片 14"/>
          <p:cNvPicPr/>
          <p:nvPr/>
        </p:nvPicPr>
        <p:blipFill>
          <a:blip r:embed="rId6"/>
          <a:stretch>
            <a:fillRect/>
          </a:stretch>
        </p:blipFill>
        <p:spPr>
          <a:xfrm>
            <a:off x="11670480" y="474840"/>
            <a:ext cx="1584000" cy="2206080"/>
          </a:xfrm>
          <a:prstGeom prst="rect">
            <a:avLst/>
          </a:prstGeom>
          <a:ln w="0">
            <a:noFill/>
          </a:ln>
        </p:spPr>
      </p:pic>
      <p:pic>
        <p:nvPicPr>
          <p:cNvPr id="243" name="图片 18"/>
          <p:cNvPicPr/>
          <p:nvPr/>
        </p:nvPicPr>
        <p:blipFill>
          <a:blip r:embed="rId7"/>
          <a:stretch>
            <a:fillRect/>
          </a:stretch>
        </p:blipFill>
        <p:spPr>
          <a:xfrm rot="19285800">
            <a:off x="11289600" y="968760"/>
            <a:ext cx="914400" cy="552960"/>
          </a:xfrm>
          <a:prstGeom prst="rect">
            <a:avLst/>
          </a:prstGeom>
          <a:ln w="0">
            <a:noFill/>
          </a:ln>
        </p:spPr>
      </p:pic>
      <p:pic>
        <p:nvPicPr>
          <p:cNvPr id="244" name="图片 20"/>
          <p:cNvPicPr/>
          <p:nvPr/>
        </p:nvPicPr>
        <p:blipFill>
          <a:blip r:embed="rId8"/>
          <a:stretch>
            <a:fillRect/>
          </a:stretch>
        </p:blipFill>
        <p:spPr>
          <a:xfrm>
            <a:off x="-135360" y="-385920"/>
            <a:ext cx="1076040" cy="1285560"/>
          </a:xfrm>
          <a:prstGeom prst="rect">
            <a:avLst/>
          </a:prstGeom>
          <a:ln w="0">
            <a:noFill/>
          </a:ln>
        </p:spPr>
      </p:pic>
      <p:sp>
        <p:nvSpPr>
          <p:cNvPr id="245"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246"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3</a:t>
            </a:r>
            <a:r>
              <a:rPr lang="zh-CN" sz="3600" b="1" strike="noStrike" spc="299">
                <a:solidFill>
                  <a:schemeClr val="dk1"/>
                </a:solidFill>
                <a:latin typeface="Arial"/>
                <a:ea typeface="微软雅黑"/>
              </a:rPr>
              <a:t>章 火灾预防知识</a:t>
            </a:r>
            <a:endParaRPr lang="en-US" sz="3600" b="0" strike="noStrike" spc="-1">
              <a:solidFill>
                <a:schemeClr val="dk1"/>
              </a:solidFill>
              <a:latin typeface="Arial"/>
            </a:endParaRPr>
          </a:p>
        </p:txBody>
      </p:sp>
      <p:sp>
        <p:nvSpPr>
          <p:cNvPr id="24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8"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49"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火灾原因</a:t>
            </a:r>
            <a:endParaRPr lang="en-US" sz="2800" b="0" strike="noStrike" spc="-1">
              <a:solidFill>
                <a:srgbClr val="000000"/>
              </a:solidFill>
              <a:latin typeface="Arial"/>
            </a:endParaRPr>
          </a:p>
        </p:txBody>
      </p:sp>
      <p:sp>
        <p:nvSpPr>
          <p:cNvPr id="250"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火灾的原因有很多种，其中包括电路故障、人为操作不当以及易燃易爆物品存放不当。这些因素都可能导致火灾的发生，因此在日常生活和工作中需要特别注意火灾的预防措施。</a:t>
            </a:r>
            <a:endParaRPr lang="en-US" sz="1800" b="0" strike="noStrike" spc="-1">
              <a:solidFill>
                <a:srgbClr val="000000"/>
              </a:solidFill>
              <a:latin typeface="Arial"/>
            </a:endParaRPr>
          </a:p>
        </p:txBody>
      </p:sp>
      <p:sp>
        <p:nvSpPr>
          <p:cNvPr id="251"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252" name="图片 4"/>
          <p:cNvPicPr/>
          <p:nvPr/>
        </p:nvPicPr>
        <p:blipFill>
          <a:blip r:embed="rId2"/>
          <a:stretch>
            <a:fillRect/>
          </a:stretch>
        </p:blipFill>
        <p:spPr>
          <a:xfrm>
            <a:off x="510840" y="700560"/>
            <a:ext cx="5381640" cy="5381640"/>
          </a:xfrm>
          <a:prstGeom prst="rect">
            <a:avLst/>
          </a:prstGeom>
          <a:ln w="0">
            <a:noFill/>
          </a:ln>
        </p:spPr>
      </p:pic>
      <p:pic>
        <p:nvPicPr>
          <p:cNvPr id="253" name="图片 22"/>
          <p:cNvPicPr/>
          <p:nvPr/>
        </p:nvPicPr>
        <p:blipFill>
          <a:blip r:embed="rId3"/>
          <a:srcRect l="19237" t="10197"/>
          <a:stretch>
            <a:fillRect/>
          </a:stretch>
        </p:blipFill>
        <p:spPr>
          <a:xfrm>
            <a:off x="0" y="0"/>
            <a:ext cx="514440" cy="929880"/>
          </a:xfrm>
          <a:prstGeom prst="rect">
            <a:avLst/>
          </a:prstGeom>
          <a:ln w="0">
            <a:noFill/>
          </a:ln>
        </p:spPr>
      </p:pic>
      <p:pic>
        <p:nvPicPr>
          <p:cNvPr id="254" name="图片 23"/>
          <p:cNvPicPr/>
          <p:nvPr/>
        </p:nvPicPr>
        <p:blipFill>
          <a:blip r:embed="rId4"/>
          <a:srcRect l="55284"/>
          <a:stretch>
            <a:fillRect/>
          </a:stretch>
        </p:blipFill>
        <p:spPr>
          <a:xfrm>
            <a:off x="0" y="625680"/>
            <a:ext cx="426600" cy="1140840"/>
          </a:xfrm>
          <a:prstGeom prst="rect">
            <a:avLst/>
          </a:prstGeom>
          <a:ln w="0">
            <a:noFill/>
          </a:ln>
        </p:spPr>
      </p:pic>
      <p:pic>
        <p:nvPicPr>
          <p:cNvPr id="255" name="图片 7"/>
          <p:cNvPicPr/>
          <p:nvPr/>
        </p:nvPicPr>
        <p:blipFill>
          <a:blip r:embed="rId5"/>
          <a:srcRect t="23379" r="-3045"/>
          <a:stretch>
            <a:fillRect/>
          </a:stretch>
        </p:blipFill>
        <p:spPr>
          <a:xfrm>
            <a:off x="8933040" y="0"/>
            <a:ext cx="1378440" cy="1427400"/>
          </a:xfrm>
          <a:prstGeom prst="rect">
            <a:avLst/>
          </a:prstGeom>
          <a:ln w="0">
            <a:noFill/>
          </a:ln>
        </p:spPr>
      </p:pic>
      <p:pic>
        <p:nvPicPr>
          <p:cNvPr id="256" name="图片 2"/>
          <p:cNvPicPr/>
          <p:nvPr/>
        </p:nvPicPr>
        <p:blipFill>
          <a:blip r:embed="rId6"/>
          <a:srcRect t="10754"/>
          <a:stretch>
            <a:fillRect/>
          </a:stretch>
        </p:blipFill>
        <p:spPr>
          <a:xfrm>
            <a:off x="8476200" y="0"/>
            <a:ext cx="589680" cy="1017000"/>
          </a:xfrm>
          <a:prstGeom prst="rect">
            <a:avLst/>
          </a:prstGeom>
          <a:ln w="0">
            <a:noFill/>
          </a:ln>
        </p:spPr>
      </p:pic>
      <p:pic>
        <p:nvPicPr>
          <p:cNvPr id="257"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253"/>
                                        </p:tgtEl>
                                        <p:attrNameLst>
                                          <p:attrName>style.visibility</p:attrName>
                                        </p:attrNameLst>
                                      </p:cBhvr>
                                      <p:to>
                                        <p:strVal val="visible"/>
                                      </p:to>
                                    </p:set>
                                    <p:animEffect transition="in" filter="wipe(left)">
                                      <p:cBhvr additive="repl">
                                        <p:cTn id="7" dur="500"/>
                                        <p:tgtEl>
                                          <p:spTgt spid="253"/>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254"/>
                                        </p:tgtEl>
                                        <p:attrNameLst>
                                          <p:attrName>style.visibility</p:attrName>
                                        </p:attrNameLst>
                                      </p:cBhvr>
                                      <p:to>
                                        <p:strVal val="visible"/>
                                      </p:to>
                                    </p:set>
                                    <p:animEffect transition="in" filter="wipe(left)">
                                      <p:cBhvr additive="repl">
                                        <p:cTn id="10" dur="500"/>
                                        <p:tgtEl>
                                          <p:spTgt spid="254"/>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255"/>
                                        </p:tgtEl>
                                        <p:attrNameLst>
                                          <p:attrName>style.visibility</p:attrName>
                                        </p:attrNameLst>
                                      </p:cBhvr>
                                      <p:to>
                                        <p:strVal val="visible"/>
                                      </p:to>
                                    </p:set>
                                    <p:animEffect transition="in" filter="wipe(left)">
                                      <p:cBhvr additive="repl">
                                        <p:cTn id="13" dur="500"/>
                                        <p:tgtEl>
                                          <p:spTgt spid="255"/>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256"/>
                                        </p:tgtEl>
                                        <p:attrNameLst>
                                          <p:attrName>style.visibility</p:attrName>
                                        </p:attrNameLst>
                                      </p:cBhvr>
                                      <p:to>
                                        <p:strVal val="visible"/>
                                      </p:to>
                                    </p:set>
                                    <p:animEffect transition="in" filter="wipe(left)">
                                      <p:cBhvr additive="repl">
                                        <p:cTn id="16" dur="500"/>
                                        <p:tgtEl>
                                          <p:spTgt spid="256"/>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257"/>
                                        </p:tgtEl>
                                        <p:attrNameLst>
                                          <p:attrName>style.visibility</p:attrName>
                                        </p:attrNameLst>
                                      </p:cBhvr>
                                      <p:to>
                                        <p:strVal val="visible"/>
                                      </p:to>
                                    </p:set>
                                    <p:animEffect transition="in" filter="wipe(left)">
                                      <p:cBhvr additive="repl">
                                        <p:cTn id="19"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58" name="组合 26"/>
          <p:cNvGrpSpPr/>
          <p:nvPr/>
        </p:nvGrpSpPr>
        <p:grpSpPr>
          <a:xfrm>
            <a:off x="360" y="0"/>
            <a:ext cx="12191040" cy="6858000"/>
            <a:chOff x="360" y="0"/>
            <a:chExt cx="12191040" cy="6858000"/>
          </a:xfrm>
        </p:grpSpPr>
        <p:pic>
          <p:nvPicPr>
            <p:cNvPr id="259"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260"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261"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火灾原因</a:t>
            </a:r>
            <a:endParaRPr lang="en-US" sz="3600" b="0" strike="noStrike" spc="-1">
              <a:solidFill>
                <a:schemeClr val="dk1"/>
              </a:solidFill>
              <a:latin typeface="Arial"/>
            </a:endParaRPr>
          </a:p>
        </p:txBody>
      </p:sp>
      <p:sp>
        <p:nvSpPr>
          <p:cNvPr id="262"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电线老化或短路</a:t>
            </a:r>
            <a:endParaRPr lang="en-US" sz="1600" b="0" strike="noStrike" spc="-1">
              <a:solidFill>
                <a:srgbClr val="000000"/>
              </a:solidFill>
              <a:latin typeface="Arial"/>
            </a:endParaRPr>
          </a:p>
        </p:txBody>
      </p:sp>
      <p:sp>
        <p:nvSpPr>
          <p:cNvPr id="263"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电路故障</a:t>
            </a:r>
            <a:endParaRPr lang="en-US" sz="2000" b="0" strike="noStrike" spc="-1">
              <a:solidFill>
                <a:srgbClr val="000000"/>
              </a:solidFill>
              <a:latin typeface="Arial"/>
            </a:endParaRPr>
          </a:p>
        </p:txBody>
      </p:sp>
      <p:sp>
        <p:nvSpPr>
          <p:cNvPr id="264"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擅自改动电器设备</a:t>
            </a:r>
            <a:endParaRPr lang="en-US" sz="1600" b="0" strike="noStrike" spc="-1">
              <a:solidFill>
                <a:srgbClr val="000000"/>
              </a:solidFill>
              <a:latin typeface="Arial"/>
            </a:endParaRPr>
          </a:p>
        </p:txBody>
      </p:sp>
      <p:sp>
        <p:nvSpPr>
          <p:cNvPr id="265"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人为操作不当</a:t>
            </a:r>
            <a:endParaRPr lang="en-US" sz="2000" b="0" strike="noStrike" spc="-1">
              <a:solidFill>
                <a:srgbClr val="000000"/>
              </a:solidFill>
              <a:latin typeface="Arial"/>
            </a:endParaRPr>
          </a:p>
        </p:txBody>
      </p:sp>
      <p:sp>
        <p:nvSpPr>
          <p:cNvPr id="266"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未分类存放危险化学品</a:t>
            </a:r>
            <a:endParaRPr lang="en-US" sz="1600" b="0" strike="noStrike" spc="-1">
              <a:solidFill>
                <a:srgbClr val="000000"/>
              </a:solidFill>
              <a:latin typeface="Arial"/>
            </a:endParaRPr>
          </a:p>
        </p:txBody>
      </p:sp>
      <p:sp>
        <p:nvSpPr>
          <p:cNvPr id="267"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易燃易爆物品存放不当</a:t>
            </a:r>
            <a:endParaRPr lang="en-US" sz="2000" b="0" strike="noStrike" spc="-1">
              <a:solidFill>
                <a:srgbClr val="000000"/>
              </a:solidFill>
              <a:latin typeface="Arial"/>
            </a:endParaRPr>
          </a:p>
        </p:txBody>
      </p:sp>
      <p:sp>
        <p:nvSpPr>
          <p:cNvPr id="268"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69"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70" name="组合 26"/>
          <p:cNvGrpSpPr/>
          <p:nvPr/>
        </p:nvGrpSpPr>
        <p:grpSpPr>
          <a:xfrm>
            <a:off x="360" y="0"/>
            <a:ext cx="12191040" cy="6858000"/>
            <a:chOff x="360" y="0"/>
            <a:chExt cx="12191040" cy="6858000"/>
          </a:xfrm>
        </p:grpSpPr>
        <p:pic>
          <p:nvPicPr>
            <p:cNvPr id="271"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272"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273"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预防措施</a:t>
            </a:r>
            <a:endParaRPr lang="en-US" sz="3600" b="0" strike="noStrike" spc="-1">
              <a:solidFill>
                <a:schemeClr val="dk1"/>
              </a:solidFill>
              <a:latin typeface="Arial"/>
            </a:endParaRPr>
          </a:p>
        </p:txBody>
      </p:sp>
      <p:sp>
        <p:nvSpPr>
          <p:cNvPr id="274"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发现问题及时维修</a:t>
            </a:r>
            <a:endParaRPr lang="en-US" sz="1600" b="0" strike="noStrike" spc="-1">
              <a:solidFill>
                <a:srgbClr val="000000"/>
              </a:solidFill>
              <a:latin typeface="Arial"/>
            </a:endParaRPr>
          </a:p>
        </p:txBody>
      </p:sp>
      <p:sp>
        <p:nvSpPr>
          <p:cNvPr id="275"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定期检查电线电器</a:t>
            </a:r>
            <a:endParaRPr lang="en-US" sz="2000" b="0" strike="noStrike" spc="-1">
              <a:solidFill>
                <a:srgbClr val="000000"/>
              </a:solidFill>
              <a:latin typeface="Arial"/>
            </a:endParaRPr>
          </a:p>
        </p:txBody>
      </p:sp>
      <p:sp>
        <p:nvSpPr>
          <p:cNvPr id="276"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烟蒂是引发火灾的常见原因</a:t>
            </a:r>
            <a:endParaRPr lang="en-US" sz="1600" b="0" strike="noStrike" spc="-1">
              <a:solidFill>
                <a:srgbClr val="000000"/>
              </a:solidFill>
              <a:latin typeface="Arial"/>
            </a:endParaRPr>
          </a:p>
        </p:txBody>
      </p:sp>
      <p:sp>
        <p:nvSpPr>
          <p:cNvPr id="277"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严禁乱扔烟蒂</a:t>
            </a:r>
            <a:endParaRPr lang="en-US" sz="2000" b="0" strike="noStrike" spc="-1">
              <a:solidFill>
                <a:srgbClr val="000000"/>
              </a:solidFill>
              <a:latin typeface="Arial"/>
            </a:endParaRPr>
          </a:p>
        </p:txBody>
      </p:sp>
      <p:sp>
        <p:nvSpPr>
          <p:cNvPr id="278"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分类存放，避免混放</a:t>
            </a:r>
            <a:endParaRPr lang="en-US" sz="1600" b="0" strike="noStrike" spc="-1">
              <a:solidFill>
                <a:srgbClr val="000000"/>
              </a:solidFill>
              <a:latin typeface="Arial"/>
            </a:endParaRPr>
          </a:p>
        </p:txBody>
      </p:sp>
      <p:sp>
        <p:nvSpPr>
          <p:cNvPr id="279"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合理存放易燃易爆物品</a:t>
            </a:r>
            <a:endParaRPr lang="en-US" sz="2000" b="0" strike="noStrike" spc="-1">
              <a:solidFill>
                <a:srgbClr val="000000"/>
              </a:solidFill>
              <a:latin typeface="Arial"/>
            </a:endParaRPr>
          </a:p>
        </p:txBody>
      </p:sp>
      <p:sp>
        <p:nvSpPr>
          <p:cNvPr id="280"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81"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82" name="组合 26"/>
          <p:cNvGrpSpPr/>
          <p:nvPr/>
        </p:nvGrpSpPr>
        <p:grpSpPr>
          <a:xfrm>
            <a:off x="360" y="0"/>
            <a:ext cx="12191040" cy="6858000"/>
            <a:chOff x="360" y="0"/>
            <a:chExt cx="12191040" cy="6858000"/>
          </a:xfrm>
        </p:grpSpPr>
        <p:pic>
          <p:nvPicPr>
            <p:cNvPr id="283"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284"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285"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安全检查要点</a:t>
            </a:r>
            <a:endParaRPr lang="en-US" sz="3600" b="0" strike="noStrike" spc="-1">
              <a:solidFill>
                <a:schemeClr val="dk1"/>
              </a:solidFill>
              <a:latin typeface="Arial"/>
            </a:endParaRPr>
          </a:p>
        </p:txBody>
      </p:sp>
      <p:sp>
        <p:nvSpPr>
          <p:cNvPr id="286"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避免堵塞</a:t>
            </a:r>
            <a:endParaRPr lang="en-US" sz="1600" b="0" strike="noStrike" spc="-1">
              <a:solidFill>
                <a:srgbClr val="000000"/>
              </a:solidFill>
              <a:latin typeface="Arial"/>
            </a:endParaRPr>
          </a:p>
        </p:txBody>
      </p:sp>
      <p:sp>
        <p:nvSpPr>
          <p:cNvPr id="287"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防火通道是否畅通</a:t>
            </a:r>
            <a:endParaRPr lang="en-US" sz="2000" b="0" strike="noStrike" spc="-1">
              <a:solidFill>
                <a:srgbClr val="000000"/>
              </a:solidFill>
              <a:latin typeface="Arial"/>
            </a:endParaRPr>
          </a:p>
        </p:txBody>
      </p:sp>
      <p:sp>
        <p:nvSpPr>
          <p:cNvPr id="288"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确保及时使用</a:t>
            </a:r>
            <a:endParaRPr lang="en-US" sz="1600" b="0" strike="noStrike" spc="-1">
              <a:solidFill>
                <a:srgbClr val="000000"/>
              </a:solidFill>
              <a:latin typeface="Arial"/>
            </a:endParaRPr>
          </a:p>
        </p:txBody>
      </p:sp>
      <p:sp>
        <p:nvSpPr>
          <p:cNvPr id="289"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消防器材是否完好</a:t>
            </a:r>
            <a:endParaRPr lang="en-US" sz="2000" b="0" strike="noStrike" spc="-1">
              <a:solidFill>
                <a:srgbClr val="000000"/>
              </a:solidFill>
              <a:latin typeface="Arial"/>
            </a:endParaRPr>
          </a:p>
        </p:txBody>
      </p:sp>
      <p:sp>
        <p:nvSpPr>
          <p:cNvPr id="290"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提高防护意识</a:t>
            </a:r>
            <a:endParaRPr lang="en-US" sz="1600" b="0" strike="noStrike" spc="-1">
              <a:solidFill>
                <a:srgbClr val="000000"/>
              </a:solidFill>
              <a:latin typeface="Arial"/>
            </a:endParaRPr>
          </a:p>
        </p:txBody>
      </p:sp>
      <p:sp>
        <p:nvSpPr>
          <p:cNvPr id="291"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员工是否定期进行消防演练</a:t>
            </a:r>
            <a:endParaRPr lang="en-US" sz="2000" b="0" strike="noStrike" spc="-1">
              <a:solidFill>
                <a:srgbClr val="000000"/>
              </a:solidFill>
              <a:latin typeface="Arial"/>
            </a:endParaRPr>
          </a:p>
        </p:txBody>
      </p:sp>
      <p:sp>
        <p:nvSpPr>
          <p:cNvPr id="292"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93"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4"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火灾应急预案</a:t>
            </a:r>
            <a:endParaRPr lang="en-US" sz="3600" b="0" strike="noStrike" spc="-1">
              <a:solidFill>
                <a:schemeClr val="dk1"/>
              </a:solidFill>
              <a:latin typeface="Arial"/>
            </a:endParaRPr>
          </a:p>
        </p:txBody>
      </p:sp>
      <p:sp>
        <p:nvSpPr>
          <p:cNvPr id="295"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立即拨打火警电话</a:t>
            </a:r>
            <a:endParaRPr lang="en-US" sz="1600" b="0" strike="noStrike" spc="-1">
              <a:solidFill>
                <a:srgbClr val="000000"/>
              </a:solidFill>
              <a:latin typeface="Arial"/>
            </a:endParaRPr>
          </a:p>
        </p:txBody>
      </p:sp>
      <p:sp>
        <p:nvSpPr>
          <p:cNvPr id="296"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报警</a:t>
            </a:r>
            <a:endParaRPr lang="en-US" sz="2000" b="0" strike="noStrike" spc="-1">
              <a:solidFill>
                <a:srgbClr val="000000"/>
              </a:solidFill>
              <a:latin typeface="Arial"/>
            </a:endParaRPr>
          </a:p>
        </p:txBody>
      </p:sp>
      <p:sp>
        <p:nvSpPr>
          <p:cNvPr id="297"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298"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
        <p:nvSpPr>
          <p:cNvPr id="299"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使用灭火器扑灭初期火灾</a:t>
            </a:r>
            <a:endParaRPr lang="en-US" sz="1600" b="0" strike="noStrike" spc="-1">
              <a:solidFill>
                <a:srgbClr val="000000"/>
              </a:solidFill>
              <a:latin typeface="Arial"/>
            </a:endParaRPr>
          </a:p>
        </p:txBody>
      </p:sp>
      <p:sp>
        <p:nvSpPr>
          <p:cNvPr id="300"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灭火</a:t>
            </a:r>
            <a:endParaRPr lang="en-US" sz="2000" b="0" strike="noStrike" spc="-1">
              <a:solidFill>
                <a:srgbClr val="000000"/>
              </a:solidFill>
              <a:latin typeface="Arial"/>
            </a:endParaRPr>
          </a:p>
        </p:txBody>
      </p:sp>
      <p:sp>
        <p:nvSpPr>
          <p:cNvPr id="30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302"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有序疏散至安全区域</a:t>
            </a:r>
            <a:endParaRPr lang="en-US" sz="1600" b="0" strike="noStrike" spc="-1">
              <a:solidFill>
                <a:srgbClr val="000000"/>
              </a:solidFill>
              <a:latin typeface="Arial"/>
            </a:endParaRPr>
          </a:p>
        </p:txBody>
      </p:sp>
      <p:sp>
        <p:nvSpPr>
          <p:cNvPr id="303"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疏散</a:t>
            </a:r>
            <a:endParaRPr lang="en-US" sz="2000" b="0" strike="noStrike" spc="-1">
              <a:solidFill>
                <a:srgbClr val="000000"/>
              </a:solidFill>
              <a:latin typeface="Arial"/>
            </a:endParaRPr>
          </a:p>
        </p:txBody>
      </p:sp>
      <p:pic>
        <p:nvPicPr>
          <p:cNvPr id="304" name="图片 4"/>
          <p:cNvPicPr/>
          <p:nvPr/>
        </p:nvPicPr>
        <p:blipFill>
          <a:blip r:embed="rId2"/>
          <a:stretch>
            <a:fillRect/>
          </a:stretch>
        </p:blipFill>
        <p:spPr>
          <a:xfrm>
            <a:off x="6135480" y="1175400"/>
            <a:ext cx="5381640" cy="5381640"/>
          </a:xfrm>
          <a:prstGeom prst="rect">
            <a:avLst/>
          </a:prstGeom>
          <a:ln w="0">
            <a:noFill/>
          </a:ln>
        </p:spPr>
      </p:pic>
      <p:pic>
        <p:nvPicPr>
          <p:cNvPr id="305" name="图片 22"/>
          <p:cNvPicPr/>
          <p:nvPr/>
        </p:nvPicPr>
        <p:blipFill>
          <a:blip r:embed="rId3"/>
          <a:srcRect l="19237" t="10197"/>
          <a:stretch>
            <a:fillRect/>
          </a:stretch>
        </p:blipFill>
        <p:spPr>
          <a:xfrm>
            <a:off x="0" y="0"/>
            <a:ext cx="514440" cy="929880"/>
          </a:xfrm>
          <a:prstGeom prst="rect">
            <a:avLst/>
          </a:prstGeom>
          <a:ln w="0">
            <a:noFill/>
          </a:ln>
        </p:spPr>
      </p:pic>
      <p:pic>
        <p:nvPicPr>
          <p:cNvPr id="306" name="图片 23"/>
          <p:cNvPicPr/>
          <p:nvPr/>
        </p:nvPicPr>
        <p:blipFill>
          <a:blip r:embed="rId4"/>
          <a:srcRect l="55284"/>
          <a:stretch>
            <a:fillRect/>
          </a:stretch>
        </p:blipFill>
        <p:spPr>
          <a:xfrm>
            <a:off x="0" y="625680"/>
            <a:ext cx="426600" cy="1140840"/>
          </a:xfrm>
          <a:prstGeom prst="rect">
            <a:avLst/>
          </a:prstGeom>
          <a:ln w="0">
            <a:noFill/>
          </a:ln>
        </p:spPr>
      </p:pic>
      <p:pic>
        <p:nvPicPr>
          <p:cNvPr id="307" name="图片 7"/>
          <p:cNvPicPr/>
          <p:nvPr/>
        </p:nvPicPr>
        <p:blipFill>
          <a:blip r:embed="rId5"/>
          <a:srcRect t="23379" r="-3045"/>
          <a:stretch>
            <a:fillRect/>
          </a:stretch>
        </p:blipFill>
        <p:spPr>
          <a:xfrm>
            <a:off x="8933040" y="0"/>
            <a:ext cx="1378440" cy="1427400"/>
          </a:xfrm>
          <a:prstGeom prst="rect">
            <a:avLst/>
          </a:prstGeom>
          <a:ln w="0">
            <a:noFill/>
          </a:ln>
        </p:spPr>
      </p:pic>
      <p:pic>
        <p:nvPicPr>
          <p:cNvPr id="308" name="图片 6"/>
          <p:cNvPicPr/>
          <p:nvPr/>
        </p:nvPicPr>
        <p:blipFill>
          <a:blip r:embed="rId6"/>
          <a:srcRect t="10754"/>
          <a:stretch>
            <a:fillRect/>
          </a:stretch>
        </p:blipFill>
        <p:spPr>
          <a:xfrm>
            <a:off x="8476200" y="0"/>
            <a:ext cx="589680" cy="1017000"/>
          </a:xfrm>
          <a:prstGeom prst="rect">
            <a:avLst/>
          </a:prstGeom>
          <a:ln w="0">
            <a:noFill/>
          </a:ln>
        </p:spPr>
      </p:pic>
      <p:pic>
        <p:nvPicPr>
          <p:cNvPr id="309"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305"/>
                                        </p:tgtEl>
                                        <p:attrNameLst>
                                          <p:attrName>style.visibility</p:attrName>
                                        </p:attrNameLst>
                                      </p:cBhvr>
                                      <p:to>
                                        <p:strVal val="visible"/>
                                      </p:to>
                                    </p:set>
                                    <p:animEffect transition="in" filter="wipe(left)">
                                      <p:cBhvr additive="repl">
                                        <p:cTn id="7" dur="500"/>
                                        <p:tgtEl>
                                          <p:spTgt spid="305"/>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306"/>
                                        </p:tgtEl>
                                        <p:attrNameLst>
                                          <p:attrName>style.visibility</p:attrName>
                                        </p:attrNameLst>
                                      </p:cBhvr>
                                      <p:to>
                                        <p:strVal val="visible"/>
                                      </p:to>
                                    </p:set>
                                    <p:animEffect transition="in" filter="wipe(left)">
                                      <p:cBhvr additive="repl">
                                        <p:cTn id="10" dur="500"/>
                                        <p:tgtEl>
                                          <p:spTgt spid="306"/>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307"/>
                                        </p:tgtEl>
                                        <p:attrNameLst>
                                          <p:attrName>style.visibility</p:attrName>
                                        </p:attrNameLst>
                                      </p:cBhvr>
                                      <p:to>
                                        <p:strVal val="visible"/>
                                      </p:to>
                                    </p:set>
                                    <p:animEffect transition="in" filter="wipe(left)">
                                      <p:cBhvr additive="repl">
                                        <p:cTn id="13" dur="500"/>
                                        <p:tgtEl>
                                          <p:spTgt spid="307"/>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308"/>
                                        </p:tgtEl>
                                        <p:attrNameLst>
                                          <p:attrName>style.visibility</p:attrName>
                                        </p:attrNameLst>
                                      </p:cBhvr>
                                      <p:to>
                                        <p:strVal val="visible"/>
                                      </p:to>
                                    </p:set>
                                    <p:animEffect transition="in" filter="wipe(left)">
                                      <p:cBhvr additive="repl">
                                        <p:cTn id="16" dur="500"/>
                                        <p:tgtEl>
                                          <p:spTgt spid="308"/>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309"/>
                                        </p:tgtEl>
                                        <p:attrNameLst>
                                          <p:attrName>style.visibility</p:attrName>
                                        </p:attrNameLst>
                                      </p:cBhvr>
                                      <p:to>
                                        <p:strVal val="visible"/>
                                      </p:to>
                                    </p:set>
                                    <p:animEffect transition="in" filter="wipe(left)">
                                      <p:cBhvr additive="repl">
                                        <p:cTn id="19" dur="500"/>
                                        <p:tgtEl>
                                          <p:spTgt spid="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https://d.book118.com/875113142014011130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133</Paragraphs>
  <Slides>21</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21</vt:i4>
      </vt:variant>
    </vt:vector>
  </HeadingPairs>
  <TitlesOfParts>
    <vt:vector baseType="lpstr" size="29">
      <vt:lpstr>Arial</vt:lpstr>
      <vt:lpstr>Calibri</vt:lpstr>
      <vt:lpstr>微软雅黑</vt:lpstr>
      <vt:lpstr>Times New Roman</vt:lpstr>
      <vt:lpstr>Wingdings</vt:lpstr>
      <vt:lpstr>Symbol</vt:lpstr>
      <vt:lpstr>DejaVu Sans</vt:lpstr>
      <vt:lpstr>Office Theme</vt:lpstr>
      <vt:lpstr>消防工程行业安全生产规章制度培训</vt:lpstr>
      <vt:lpstr>目录</vt:lpstr>
      <vt:lpstr>第1章 消防工程行业安全生产规章制度培训</vt:lpstr>
      <vt:lpstr> </vt:lpstr>
      <vt:lpstr>培训目的</vt:lpstr>
      <vt:lpstr>培训对象</vt:lpstr>
      <vt:lpstr>消防安全培训内容</vt:lpstr>
      <vt:lpstr>培训效果评估</vt:lpstr>
      <vt:lpstr>第2章 消防安全法律法规</vt:lpstr>
      <vt:lpstr> </vt:lpstr>
      <vt:lpstr>消防法</vt:lpstr>
      <vt:lpstr>消防法实施细则</vt:lpstr>
      <vt:lpstr>消防安全管理条例</vt:lpstr>
      <vt:lpstr>消防安全管理条例重要性</vt:lpstr>
      <vt:lpstr>第3章 火灾预防知识</vt:lpstr>
      <vt:lpstr> </vt:lpstr>
      <vt:lpstr>火灾原因</vt:lpstr>
      <vt:lpstr>预防措施</vt:lpstr>
      <vt:lpstr>安全检查要点</vt:lpstr>
      <vt:lpstr>火灾应急预案</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2024-09-29T15:06:57.914</cp:lastPrinted>
  <dcterms:created xsi:type="dcterms:W3CDTF">2024-09-29T07:06:57Z</dcterms:created>
  <dcterms:modified xsi:type="dcterms:W3CDTF">2024-09-29T07:07:00Z</dcterms:modified>
</cp:coreProperties>
</file>