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2" r:id="rId23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tags" Target="tags/tag1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7F5C4298-668C-4324-ABC6-85899915B180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3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35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6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3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38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9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4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41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2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4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44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5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4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47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8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4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50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1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5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53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4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9E784A-3499-4F12-AD68-7DE50501B7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852785-B70D-4D38-A7CE-4C91FB73AA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1A4B87-1092-4AB5-A3AD-794834CE77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569B4C-1126-4E99-9988-475405B3FC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883552A-12F1-42F2-BC1D-A6A6293CE9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8EFA4A6-33B3-44A7-A569-A3879AEE99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EDD369E-9021-4C31-847C-C066676433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B89D50-0B0D-476A-8790-FC897F0727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26E1D6-C143-417A-8485-E7D057F8A9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40246B-F440-419D-913F-185709984B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ECB6D6-60D4-44D6-B6B2-143C54AD16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944552F1-6748-46D9-A2A6-D3573F72EE05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1FF8B206-2ED1-45D6-8AAB-9703CBF413F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5.png" /><Relationship Id="rId4" Type="http://schemas.openxmlformats.org/officeDocument/2006/relationships/image" Target="../media/image6.png" /><Relationship Id="rId5" Type="http://schemas.openxmlformats.org/officeDocument/2006/relationships/image" Target="../media/image7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9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5.png" /><Relationship Id="rId4" Type="http://schemas.openxmlformats.org/officeDocument/2006/relationships/image" Target="../media/image6.png" /><Relationship Id="rId5" Type="http://schemas.openxmlformats.org/officeDocument/2006/relationships/image" Target="../media/image7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5.png" /><Relationship Id="rId4" Type="http://schemas.openxmlformats.org/officeDocument/2006/relationships/image" Target="../media/image6.png" /><Relationship Id="rId5" Type="http://schemas.openxmlformats.org/officeDocument/2006/relationships/image" Target="../media/image7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9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751231430130111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图片 17"/>
          <p:cNvSpPr/>
          <p:nvPr/>
        </p:nvSpPr>
        <p:spPr>
          <a:xfrm>
            <a:off x="7546680" y="-5400"/>
            <a:ext cx="4643280" cy="3200760"/>
          </a:xfrm>
          <a:custGeom>
            <a:gdLst>
              <a:gd name="textAreaLeft" fmla="*/ 0 w 4643280"/>
              <a:gd name="textAreaRight" fmla="*/ 4643640 w 4643280"/>
              <a:gd name="textAreaTop" fmla="*/ 0 h 3200760"/>
              <a:gd name="textAreaBottom" fmla="*/ 3201120 h 3200760"/>
            </a:gdLst>
            <a:rect l="textAreaLeft" t="textAreaTop" r="textAreaRight" b="textAreaBottom"/>
            <a:pathLst>
              <a:path w="4643760" h="3201124">
                <a:moveTo>
                  <a:pt x="4643760" y="0"/>
                </a:moveTo>
                <a:lnTo>
                  <a:pt x="4643760" y="3201124"/>
                </a:lnTo>
                <a:lnTo>
                  <a:pt x="0" y="2703413"/>
                </a:lnTo>
                <a:close/>
              </a:path>
            </a:pathLst>
          </a:cu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图片 14"/>
          <p:cNvSpPr/>
          <p:nvPr/>
        </p:nvSpPr>
        <p:spPr>
          <a:xfrm>
            <a:off x="1440" y="-5400"/>
            <a:ext cx="4643280" cy="3200760"/>
          </a:xfrm>
          <a:custGeom>
            <a:gdLst>
              <a:gd name="textAreaLeft" fmla="*/ 0 w 4643280"/>
              <a:gd name="textAreaRight" fmla="*/ 4643640 w 4643280"/>
              <a:gd name="textAreaTop" fmla="*/ 0 h 3200760"/>
              <a:gd name="textAreaBottom" fmla="*/ 3201120 h 3200760"/>
            </a:gdLst>
            <a:rect l="textAreaLeft" t="textAreaTop" r="textAreaRight" b="textAreaBottom"/>
            <a:pathLst>
              <a:path w="4643760" h="3201124">
                <a:moveTo>
                  <a:pt x="0" y="0"/>
                </a:moveTo>
                <a:lnTo>
                  <a:pt x="4643760" y="2722748"/>
                </a:lnTo>
                <a:lnTo>
                  <a:pt x="0" y="3201124"/>
                </a:lnTo>
                <a:close/>
              </a:path>
            </a:pathLst>
          </a:custGeom>
          <a:blipFill rotWithShape="0">
            <a:blip r:embed="rId3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图片 11"/>
          <p:cNvSpPr/>
          <p:nvPr/>
        </p:nvSpPr>
        <p:spPr>
          <a:xfrm>
            <a:off x="1440" y="0"/>
            <a:ext cx="12188520" cy="3428640"/>
          </a:xfrm>
          <a:custGeom>
            <a:gdLst>
              <a:gd name="textAreaLeft" fmla="*/ 0 w 12188520"/>
              <a:gd name="textAreaRight" fmla="*/ 12188880 w 12188520"/>
              <a:gd name="textAreaTop" fmla="*/ 0 h 3428640"/>
              <a:gd name="textAreaBottom" fmla="*/ 3429000 h 3428640"/>
            </a:gdLst>
            <a:rect l="textAreaLeft" t="textAreaTop" r="textAreaRight" b="textAreaBottom"/>
            <a:pathLst>
              <a:path w="12188908" h="3429002">
                <a:moveTo>
                  <a:pt x="0" y="0"/>
                </a:moveTo>
                <a:lnTo>
                  <a:pt x="12188908" y="0"/>
                </a:lnTo>
                <a:lnTo>
                  <a:pt x="6094454" y="3429002"/>
                </a:lnTo>
                <a:close/>
              </a:path>
            </a:pathLst>
          </a:custGeom>
          <a:blipFill rotWithShape="0">
            <a:blip r:embed="rId4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791280" y="2278440"/>
            <a:ext cx="9798840" cy="257976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54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销售团队客户关系管理</a:t>
            </a:r>
            <a:endParaRPr lang="en-US" sz="54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文本框 3"/>
          <p:cNvSpPr/>
          <p:nvPr/>
        </p:nvSpPr>
        <p:spPr>
          <a:xfrm>
            <a:off x="2880360" y="5605200"/>
            <a:ext cx="71654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                                           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8" name="图片 11"/>
          <p:cNvSpPr/>
          <p:nvPr/>
        </p:nvSpPr>
        <p:spPr>
          <a:xfrm>
            <a:off x="1440" y="-162000"/>
            <a:ext cx="12188520" cy="3428640"/>
          </a:xfrm>
          <a:custGeom>
            <a:gdLst>
              <a:gd name="textAreaLeft" fmla="*/ 0 w 12188520"/>
              <a:gd name="textAreaRight" fmla="*/ 12188880 w 12188520"/>
              <a:gd name="textAreaTop" fmla="*/ 0 h 3428640"/>
              <a:gd name="textAreaBottom" fmla="*/ 3429000 h 3428640"/>
            </a:gdLst>
            <a:rect l="textAreaLeft" t="textAreaTop" r="textAreaRight" b="textAreaBottom"/>
            <a:pathLst>
              <a:path w="12188908" h="3429002">
                <a:moveTo>
                  <a:pt x="0" y="0"/>
                </a:moveTo>
                <a:lnTo>
                  <a:pt x="12188908" y="0"/>
                </a:lnTo>
                <a:lnTo>
                  <a:pt x="6094454" y="3429002"/>
                </a:lnTo>
                <a:close/>
              </a:path>
            </a:pathLst>
          </a:custGeom>
          <a:blipFill rotWithShape="0">
            <a:blip r:embed="rId3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0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销售团队客户关系管理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客户关系管理策略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销售团队客户关系管理的实施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成功案例分享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5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未来趋势与展望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6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总结与展望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" name="图片 20"/>
          <p:cNvSpPr/>
          <p:nvPr/>
        </p:nvSpPr>
        <p:spPr>
          <a:xfrm>
            <a:off x="8345160" y="416880"/>
            <a:ext cx="3850200" cy="3031920"/>
          </a:xfrm>
          <a:custGeom>
            <a:gdLst>
              <a:gd name="textAreaLeft" fmla="*/ 0 w 3850200"/>
              <a:gd name="textAreaRight" fmla="*/ 3850560 w 3850200"/>
              <a:gd name="textAreaTop" fmla="*/ 0 h 3031920"/>
              <a:gd name="textAreaBottom" fmla="*/ 3032280 h 3031920"/>
            </a:gdLst>
            <a:rect l="textAreaLeft" t="textAreaTop" r="textAreaRight" b="textAreaBottom"/>
            <a:pathLst>
              <a:path w="3850639" h="3032329">
                <a:moveTo>
                  <a:pt x="3850639" y="0"/>
                </a:moveTo>
                <a:lnTo>
                  <a:pt x="3850639" y="3032329"/>
                </a:lnTo>
                <a:lnTo>
                  <a:pt x="0" y="3032329"/>
                </a:lnTo>
                <a:close/>
              </a:path>
            </a:pathLst>
          </a:custGeom>
          <a:blipFill rotWithShape="0">
            <a:blip r:embed="rId3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图片 22"/>
          <p:cNvSpPr/>
          <p:nvPr/>
        </p:nvSpPr>
        <p:spPr>
          <a:xfrm>
            <a:off x="0" y="416520"/>
            <a:ext cx="3850200" cy="3031920"/>
          </a:xfrm>
          <a:custGeom>
            <a:gdLst>
              <a:gd name="textAreaLeft" fmla="*/ 0 w 3850200"/>
              <a:gd name="textAreaRight" fmla="*/ 3850560 w 3850200"/>
              <a:gd name="textAreaTop" fmla="*/ 0 h 3031920"/>
              <a:gd name="textAreaBottom" fmla="*/ 3032280 h 3031920"/>
            </a:gdLst>
            <a:rect l="textAreaLeft" t="textAreaTop" r="textAreaRight" b="textAreaBottom"/>
            <a:pathLst>
              <a:path w="3850640" h="3032329">
                <a:moveTo>
                  <a:pt x="0" y="0"/>
                </a:moveTo>
                <a:lnTo>
                  <a:pt x="3850640" y="3032329"/>
                </a:lnTo>
                <a:lnTo>
                  <a:pt x="0" y="3032329"/>
                </a:lnTo>
                <a:close/>
              </a:path>
            </a:pathLst>
          </a:custGeom>
          <a:blipFill rotWithShape="0">
            <a:blip r:embed="rId4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图片 5"/>
          <p:cNvSpPr/>
          <p:nvPr/>
        </p:nvSpPr>
        <p:spPr>
          <a:xfrm>
            <a:off x="0" y="0"/>
            <a:ext cx="12191760" cy="5015880"/>
          </a:xfrm>
          <a:custGeom>
            <a:gdLst>
              <a:gd name="textAreaLeft" fmla="*/ 0 w 12191760"/>
              <a:gd name="textAreaRight" fmla="*/ 12192120 w 12191760"/>
              <a:gd name="textAreaTop" fmla="*/ 0 h 5015880"/>
              <a:gd name="textAreaBottom" fmla="*/ 5016240 h 5015880"/>
            </a:gdLst>
            <a:rect l="textAreaLeft" t="textAreaTop" r="textAreaRight" b="textAreaBottom"/>
            <a:pathLst>
              <a:path w="12191997" h="5016416">
                <a:moveTo>
                  <a:pt x="0" y="0"/>
                </a:moveTo>
                <a:lnTo>
                  <a:pt x="12191997" y="0"/>
                </a:lnTo>
                <a:lnTo>
                  <a:pt x="6095997" y="5016416"/>
                </a:lnTo>
                <a:lnTo>
                  <a:pt x="0" y="2"/>
                </a:lnTo>
                <a:close/>
              </a:path>
            </a:pathLst>
          </a:custGeom>
          <a:blipFill rotWithShape="0">
            <a:blip r:embed="rId5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4874CB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accent1"/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accent1"/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accent1"/>
                </a:solidFill>
                <a:latin typeface="Arial"/>
                <a:ea typeface="微软雅黑"/>
              </a:rPr>
              <a:t>章 销售团队客户关系管理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6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7" name="组合 12"/>
          <p:cNvGrpSpPr/>
          <p:nvPr/>
        </p:nvGrpSpPr>
        <p:grpSpPr>
          <a:xfrm>
            <a:off x="-720" y="396720"/>
            <a:ext cx="12191760" cy="1449720"/>
            <a:chOff x="-720" y="396720"/>
            <a:chExt cx="12191760" cy="1449720"/>
          </a:xfrm>
        </p:grpSpPr>
        <p:sp>
          <p:nvSpPr>
            <p:cNvPr id="88" name="图片 21"/>
            <p:cNvSpPr/>
            <p:nvPr/>
          </p:nvSpPr>
          <p:spPr>
            <a:xfrm>
              <a:off x="-720" y="397800"/>
              <a:ext cx="12191760" cy="1448640"/>
            </a:xfrm>
            <a:custGeom>
              <a:gdLst>
                <a:gd name="textAreaLeft" fmla="*/ 0 w 12191760"/>
                <a:gd name="textAreaRight" fmla="*/ 12192120 w 12191760"/>
                <a:gd name="textAreaTop" fmla="*/ 0 h 1448640"/>
                <a:gd name="textAreaBottom" fmla="*/ 1449000 h 1448640"/>
              </a:gdLst>
              <a:rect l="textAreaLeft" t="textAreaTop" r="textAreaRight" b="textAreaBottom"/>
              <a:pathLst>
                <a:path w="12192000" h="1449097">
                  <a:moveTo>
                    <a:pt x="0" y="0"/>
                  </a:moveTo>
                  <a:lnTo>
                    <a:pt x="12192000" y="0"/>
                  </a:lnTo>
                  <a:lnTo>
                    <a:pt x="12192000" y="1449097"/>
                  </a:lnTo>
                  <a:lnTo>
                    <a:pt x="0" y="1449097"/>
                  </a:lnTo>
                  <a:close/>
                </a:path>
              </a:pathLst>
            </a:custGeom>
            <a:blipFill rotWithShape="0">
              <a:blip r:embed="rId2"/>
              <a:stretch>
                <a:fillRect/>
              </a:stretch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9" name="iSlïḍè"/>
            <p:cNvSpPr/>
            <p:nvPr/>
          </p:nvSpPr>
          <p:spPr>
            <a:xfrm>
              <a:off x="669240" y="396720"/>
              <a:ext cx="10850040" cy="1449360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16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90" name="îśļîḍè"/>
            <p:cNvSpPr/>
            <p:nvPr/>
          </p:nvSpPr>
          <p:spPr>
            <a:xfrm>
              <a:off x="2900520" y="505080"/>
              <a:ext cx="6389640" cy="1233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6800" rIns="90000" bIns="46800" anchor="t">
              <a:normAutofit fontScale="96666" lnSpcReduction="20000"/>
            </a:bodyPr>
            <a:lstStyle/>
            <a:p>
              <a:pPr algn="ctr" defTabSz="914400">
                <a:lnSpc>
                  <a:spcPct val="150000"/>
                </a:lnSpc>
              </a:pPr>
              <a:r>
                <a:rPr lang="en-US" sz="1400" b="0" strike="noStrike" spc="-1">
                  <a:solidFill>
                    <a:schemeClr val="lt1"/>
                  </a:solidFill>
                  <a:latin typeface="Arial"/>
                  <a:ea typeface="微软雅黑"/>
                </a:rPr>
                <a:t>Unified fon</a:t>
              </a:r>
              <a:r>
                <a:rPr lang="en-US" sz="100" b="0" strike="noStrike" spc="-1">
                  <a:solidFill>
                    <a:schemeClr val="lt1"/>
                  </a:solidFill>
                  <a:latin typeface="Arial"/>
                  <a:ea typeface="微软雅黑"/>
                </a:rPr>
                <a:t> </a:t>
              </a:r>
              <a:r>
                <a:rPr lang="en-US" sz="1400" b="0" strike="noStrike" spc="-1">
                  <a:solidFill>
                    <a:schemeClr val="lt1"/>
                  </a:solidFill>
                  <a:latin typeface="Arial"/>
                  <a:ea typeface="微软雅黑"/>
                </a:rPr>
                <a:t>ts make reading more fluent.</a:t>
              </a:r>
              <a:endParaRPr lang="en-US" sz="1400" b="0" strike="noStrike" spc="-1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50000"/>
                </a:lnSpc>
              </a:pPr>
              <a:r>
                <a:rPr lang="en-US" sz="1800" b="1" strike="noStrike" spc="-1">
                  <a:solidFill>
                    <a:schemeClr val="lt1"/>
                  </a:solidFill>
                  <a:latin typeface="Arial"/>
                  <a:ea typeface="微软雅黑"/>
                </a:rPr>
                <a:t>Theme color makes PPT more convenient to change.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50000"/>
                </a:lnSpc>
              </a:pPr>
              <a:r>
                <a:rPr lang="en-US" sz="1400" b="0" strike="noStrike" spc="-1">
                  <a:solidFill>
                    <a:schemeClr val="lt1"/>
                  </a:solidFill>
                  <a:latin typeface="Arial"/>
                  <a:ea typeface="微软雅黑"/>
                </a:rPr>
                <a:t>Adjust the spacing to adapt to Chinese typesetting, use the reference line in PPT.</a:t>
              </a:r>
              <a:endParaRPr lang="en-US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1" name="矩形 6"/>
          <p:cNvSpPr/>
          <p:nvPr/>
        </p:nvSpPr>
        <p:spPr>
          <a:xfrm>
            <a:off x="8392680" y="1364760"/>
            <a:ext cx="3102840" cy="4820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2" name="title"/>
          <p:cNvSpPr/>
          <p:nvPr/>
        </p:nvSpPr>
        <p:spPr>
          <a:xfrm>
            <a:off x="4469760" y="2013120"/>
            <a:ext cx="2280600" cy="11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客户关系管理的重要性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content"/>
          <p:cNvSpPr/>
          <p:nvPr/>
        </p:nvSpPr>
        <p:spPr>
          <a:xfrm>
            <a:off x="3649320" y="3759120"/>
            <a:ext cx="3636360" cy="235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客户关系管理对于企业至关重要。它可以提高客户忠诚度，增加客户满意度，从而提升市场竞争力，实现销售增长。通过建立持久的合作关系，企业能够保持稳定的市场份额和良好的口碑。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1"/>
          <p:cNvSpPr>
            <a:spLocks noGrp="1"/>
          </p:cNvSpPr>
          <p:nvPr>
            <p:ph type="title" idx="4294967295"/>
          </p:nvPr>
        </p:nvSpPr>
        <p:spPr>
          <a:xfrm>
            <a:off x="0" y="504720"/>
            <a:ext cx="10799640" cy="72540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95" name="组合 5"/>
          <p:cNvGrpSpPr/>
          <p:nvPr/>
        </p:nvGrpSpPr>
        <p:grpSpPr>
          <a:xfrm>
            <a:off x="4655880" y="1123920"/>
            <a:ext cx="6864480" cy="4960080"/>
            <a:chOff x="4655880" y="1123920"/>
            <a:chExt cx="6864480" cy="4960080"/>
          </a:xfrm>
        </p:grpSpPr>
        <p:cxnSp>
          <p:nvCxnSpPr>
            <p:cNvPr id="96" name="直接连接符 6"/>
            <p:cNvCxnSpPr/>
            <p:nvPr/>
          </p:nvCxnSpPr>
          <p:spPr>
            <a:xfrm>
              <a:off x="4655880" y="1123920"/>
              <a:ext cx="360" cy="4960440"/>
            </a:xfrm>
            <a:prstGeom prst="straightConnector1">
              <a:avLst/>
            </a:prstGeom>
            <a:ln w="3175" cap="rnd">
              <a:solidFill>
                <a:srgbClr val="FFFFFF">
                  <a:lumMod val="75000"/>
                </a:srgbClr>
              </a:solidFill>
              <a:round/>
            </a:ln>
          </p:spPr>
        </p:cxnSp>
        <p:grpSp>
          <p:nvGrpSpPr>
            <p:cNvPr id="97" name="iSlide"/>
            <p:cNvGrpSpPr/>
            <p:nvPr/>
          </p:nvGrpSpPr>
          <p:grpSpPr>
            <a:xfrm>
              <a:off x="4835880" y="1432800"/>
              <a:ext cx="6684480" cy="604080"/>
              <a:chOff x="4835880" y="1432800"/>
              <a:chExt cx="6684480" cy="604080"/>
            </a:xfrm>
          </p:grpSpPr>
          <p:cxnSp>
            <p:nvCxnSpPr>
              <p:cNvPr id="98" name="直接连接符 28"/>
              <p:cNvCxnSpPr/>
              <p:nvPr/>
            </p:nvCxnSpPr>
            <p:spPr>
              <a:xfrm>
                <a:off x="6995880" y="2018160"/>
                <a:ext cx="4524840" cy="360"/>
              </a:xfrm>
              <a:prstGeom prst="straightConnector1">
                <a:avLst/>
              </a:prstGeom>
              <a:ln w="3175" cap="rnd">
                <a:solidFill>
                  <a:srgbClr val="FFFFFF">
                    <a:lumMod val="75000"/>
                  </a:srgbClr>
                </a:solidFill>
                <a:round/>
              </a:ln>
            </p:spPr>
          </p:cxnSp>
          <p:grpSp>
            <p:nvGrpSpPr>
              <p:cNvPr id="99" name="íS1ïdè"/>
              <p:cNvGrpSpPr/>
              <p:nvPr/>
            </p:nvGrpSpPr>
            <p:grpSpPr>
              <a:xfrm>
                <a:off x="4835880" y="1432800"/>
                <a:ext cx="2304360" cy="604080"/>
                <a:chOff x="4835880" y="1432800"/>
                <a:chExt cx="2304360" cy="604080"/>
              </a:xfrm>
            </p:grpSpPr>
            <p:sp>
              <p:nvSpPr>
                <p:cNvPr id="100" name="íŝḷiḑé"/>
                <p:cNvSpPr/>
                <p:nvPr/>
              </p:nvSpPr>
              <p:spPr>
                <a:xfrm>
                  <a:off x="5357160" y="1432800"/>
                  <a:ext cx="1783080" cy="604080"/>
                </a:xfrm>
                <a:prstGeom prst="homePlate">
                  <a:avLst>
                    <a:gd name="adj" fmla="val 27936"/>
                  </a:avLst>
                </a:prstGeom>
                <a:solidFill>
                  <a:schemeClr val="bg1">
                    <a:lumMod val="85000"/>
                  </a:schemeClr>
                </a:solidFill>
                <a:ln w="3175"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101" name="íṡľîḋe"/>
                <p:cNvSpPr/>
                <p:nvPr/>
              </p:nvSpPr>
              <p:spPr>
                <a:xfrm>
                  <a:off x="4835880" y="1432800"/>
                  <a:ext cx="700560" cy="604080"/>
                </a:xfrm>
                <a:prstGeom prst="hexagon">
                  <a:avLst>
                    <a:gd name="adj" fmla="val 25000"/>
                    <a:gd name="vf" fmla="val 115470"/>
                  </a:avLst>
                </a:prstGeom>
                <a:solidFill>
                  <a:schemeClr val="accent1"/>
                </a:solidFill>
                <a:ln w="3175"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/>
              </p:style>
              <p:txBody>
                <a:bodyPr wrap="none" lIns="90000" tIns="45000" rIns="90000" bIns="45000" anchor="ctr">
                  <a:normAutofit/>
                </a:bodyPr>
                <a:lstStyle/>
                <a:p>
                  <a:pPr algn="ctr" defTabSz="914400">
                    <a:lnSpc>
                      <a:spcPct val="100000"/>
                    </a:lnSpc>
                  </a:pPr>
                  <a:endParaRPr lang="en-US" sz="1800" b="1" strike="noStrike" spc="-1">
                    <a:solidFill>
                      <a:schemeClr val="lt1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grpSp>
          <p:nvGrpSpPr>
            <p:cNvPr id="102" name="îṡḻïḓè"/>
            <p:cNvGrpSpPr/>
            <p:nvPr/>
          </p:nvGrpSpPr>
          <p:grpSpPr>
            <a:xfrm>
              <a:off x="4835880" y="2562120"/>
              <a:ext cx="6684480" cy="604080"/>
              <a:chOff x="4835880" y="2562120"/>
              <a:chExt cx="6684480" cy="604080"/>
            </a:xfrm>
          </p:grpSpPr>
          <p:cxnSp>
            <p:nvCxnSpPr>
              <p:cNvPr id="103" name="直接连接符 10"/>
              <p:cNvCxnSpPr/>
              <p:nvPr/>
            </p:nvCxnSpPr>
            <p:spPr>
              <a:xfrm>
                <a:off x="6995880" y="3147480"/>
                <a:ext cx="4524840" cy="360"/>
              </a:xfrm>
              <a:prstGeom prst="straightConnector1">
                <a:avLst/>
              </a:prstGeom>
              <a:ln w="3175" cap="rnd">
                <a:solidFill>
                  <a:srgbClr val="FFFFFF">
                    <a:lumMod val="75000"/>
                  </a:srgbClr>
                </a:solidFill>
                <a:round/>
              </a:ln>
            </p:spPr>
          </p:cxnSp>
          <p:grpSp>
            <p:nvGrpSpPr>
              <p:cNvPr id="104" name="î$ḻïḓê"/>
              <p:cNvGrpSpPr/>
              <p:nvPr/>
            </p:nvGrpSpPr>
            <p:grpSpPr>
              <a:xfrm>
                <a:off x="4835880" y="2562120"/>
                <a:ext cx="2304360" cy="604080"/>
                <a:chOff x="4835880" y="2562120"/>
                <a:chExt cx="2304360" cy="604080"/>
              </a:xfrm>
            </p:grpSpPr>
            <p:sp>
              <p:nvSpPr>
                <p:cNvPr id="105" name="îŝľiḓê"/>
                <p:cNvSpPr/>
                <p:nvPr/>
              </p:nvSpPr>
              <p:spPr>
                <a:xfrm>
                  <a:off x="5357160" y="2562120"/>
                  <a:ext cx="1783080" cy="604080"/>
                </a:xfrm>
                <a:prstGeom prst="homePlate">
                  <a:avLst>
                    <a:gd name="adj" fmla="val 27936"/>
                  </a:avLst>
                </a:prstGeom>
                <a:solidFill>
                  <a:schemeClr val="bg1">
                    <a:lumMod val="85000"/>
                  </a:schemeClr>
                </a:solidFill>
                <a:ln w="3175"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106" name="íṥļïḋe"/>
                <p:cNvSpPr/>
                <p:nvPr/>
              </p:nvSpPr>
              <p:spPr>
                <a:xfrm>
                  <a:off x="4835880" y="2562120"/>
                  <a:ext cx="700560" cy="604080"/>
                </a:xfrm>
                <a:prstGeom prst="hexagon">
                  <a:avLst>
                    <a:gd name="adj" fmla="val 25000"/>
                    <a:gd name="vf" fmla="val 115470"/>
                  </a:avLst>
                </a:prstGeom>
                <a:solidFill>
                  <a:schemeClr val="accent3"/>
                </a:solidFill>
                <a:ln w="3175"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/>
              </p:style>
              <p:txBody>
                <a:bodyPr wrap="none" lIns="90000" tIns="45000" rIns="90000" bIns="45000" anchor="ctr">
                  <a:normAutofit/>
                </a:bodyPr>
                <a:lstStyle/>
                <a:p>
                  <a:pPr algn="ctr" defTabSz="914400">
                    <a:lnSpc>
                      <a:spcPct val="100000"/>
                    </a:lnSpc>
                  </a:pPr>
                  <a:endParaRPr lang="en-US" sz="1800" b="1" strike="noStrike" spc="-1">
                    <a:solidFill>
                      <a:schemeClr val="lt1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grpSp>
          <p:nvGrpSpPr>
            <p:cNvPr id="107" name="ïṥḻíḑé"/>
            <p:cNvGrpSpPr/>
            <p:nvPr/>
          </p:nvGrpSpPr>
          <p:grpSpPr>
            <a:xfrm>
              <a:off x="4835880" y="3691440"/>
              <a:ext cx="6684480" cy="604080"/>
              <a:chOff x="4835880" y="3691440"/>
              <a:chExt cx="6684480" cy="604080"/>
            </a:xfrm>
          </p:grpSpPr>
          <p:cxnSp>
            <p:nvCxnSpPr>
              <p:cNvPr id="108" name="直接连接符 14"/>
              <p:cNvCxnSpPr/>
              <p:nvPr/>
            </p:nvCxnSpPr>
            <p:spPr>
              <a:xfrm>
                <a:off x="6995880" y="4276440"/>
                <a:ext cx="4524840" cy="360"/>
              </a:xfrm>
              <a:prstGeom prst="straightConnector1">
                <a:avLst/>
              </a:prstGeom>
              <a:ln w="3175" cap="rnd">
                <a:solidFill>
                  <a:srgbClr val="FFFFFF">
                    <a:lumMod val="75000"/>
                  </a:srgbClr>
                </a:solidFill>
                <a:round/>
              </a:ln>
            </p:spPr>
          </p:cxnSp>
          <p:grpSp>
            <p:nvGrpSpPr>
              <p:cNvPr id="109" name="ïṡlíḋê"/>
              <p:cNvGrpSpPr/>
              <p:nvPr/>
            </p:nvGrpSpPr>
            <p:grpSpPr>
              <a:xfrm>
                <a:off x="4835880" y="3691440"/>
                <a:ext cx="2304360" cy="604080"/>
                <a:chOff x="4835880" y="3691440"/>
                <a:chExt cx="2304360" cy="604080"/>
              </a:xfrm>
            </p:grpSpPr>
            <p:sp>
              <p:nvSpPr>
                <p:cNvPr id="110" name="ï$liḓé"/>
                <p:cNvSpPr/>
                <p:nvPr/>
              </p:nvSpPr>
              <p:spPr>
                <a:xfrm>
                  <a:off x="5357160" y="3691440"/>
                  <a:ext cx="1783080" cy="604080"/>
                </a:xfrm>
                <a:prstGeom prst="homePlate">
                  <a:avLst>
                    <a:gd name="adj" fmla="val 27936"/>
                  </a:avLst>
                </a:prstGeom>
                <a:solidFill>
                  <a:schemeClr val="bg1">
                    <a:lumMod val="85000"/>
                  </a:schemeClr>
                </a:solidFill>
                <a:ln w="3175"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111" name="îš1íḍê"/>
                <p:cNvSpPr/>
                <p:nvPr/>
              </p:nvSpPr>
              <p:spPr>
                <a:xfrm>
                  <a:off x="4835880" y="3691440"/>
                  <a:ext cx="700560" cy="604080"/>
                </a:xfrm>
                <a:prstGeom prst="hexagon">
                  <a:avLst>
                    <a:gd name="adj" fmla="val 25000"/>
                    <a:gd name="vf" fmla="val 115470"/>
                  </a:avLst>
                </a:prstGeom>
                <a:solidFill>
                  <a:schemeClr val="accent1"/>
                </a:solidFill>
                <a:ln w="3175"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/>
              </p:style>
              <p:txBody>
                <a:bodyPr wrap="none" lIns="90000" tIns="45000" rIns="90000" bIns="45000" anchor="ctr">
                  <a:normAutofit/>
                </a:bodyPr>
                <a:lstStyle/>
                <a:p>
                  <a:pPr algn="ctr" defTabSz="914400">
                    <a:lnSpc>
                      <a:spcPct val="100000"/>
                    </a:lnSpc>
                  </a:pPr>
                  <a:endParaRPr lang="en-US" sz="1800" b="1" strike="noStrike" spc="-1">
                    <a:solidFill>
                      <a:schemeClr val="lt1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grpSp>
          <p:nvGrpSpPr>
            <p:cNvPr id="112" name="ïṩḻiḑè"/>
            <p:cNvGrpSpPr/>
            <p:nvPr/>
          </p:nvGrpSpPr>
          <p:grpSpPr>
            <a:xfrm>
              <a:off x="4835880" y="4820760"/>
              <a:ext cx="6684480" cy="604080"/>
              <a:chOff x="4835880" y="4820760"/>
              <a:chExt cx="6684480" cy="604080"/>
            </a:xfrm>
          </p:grpSpPr>
          <p:cxnSp>
            <p:nvCxnSpPr>
              <p:cNvPr id="113" name="直接连接符 35"/>
              <p:cNvCxnSpPr/>
              <p:nvPr/>
            </p:nvCxnSpPr>
            <p:spPr>
              <a:xfrm>
                <a:off x="6995880" y="5405760"/>
                <a:ext cx="4524840" cy="360"/>
              </a:xfrm>
              <a:prstGeom prst="straightConnector1">
                <a:avLst/>
              </a:prstGeom>
              <a:ln w="3175" cap="rnd">
                <a:solidFill>
                  <a:srgbClr val="FFFFFF">
                    <a:lumMod val="75000"/>
                  </a:srgbClr>
                </a:solidFill>
                <a:round/>
              </a:ln>
            </p:spPr>
          </p:cxnSp>
          <p:grpSp>
            <p:nvGrpSpPr>
              <p:cNvPr id="114" name="íŝľíḋê"/>
              <p:cNvGrpSpPr/>
              <p:nvPr/>
            </p:nvGrpSpPr>
            <p:grpSpPr>
              <a:xfrm>
                <a:off x="4835880" y="4820760"/>
                <a:ext cx="2304360" cy="604080"/>
                <a:chOff x="4835880" y="4820760"/>
                <a:chExt cx="2304360" cy="604080"/>
              </a:xfrm>
            </p:grpSpPr>
            <p:sp>
              <p:nvSpPr>
                <p:cNvPr id="115" name="iśḻiďe"/>
                <p:cNvSpPr/>
                <p:nvPr/>
              </p:nvSpPr>
              <p:spPr>
                <a:xfrm>
                  <a:off x="5357160" y="4820760"/>
                  <a:ext cx="1783080" cy="604080"/>
                </a:xfrm>
                <a:prstGeom prst="homePlate">
                  <a:avLst>
                    <a:gd name="adj" fmla="val 27936"/>
                  </a:avLst>
                </a:prstGeom>
                <a:solidFill>
                  <a:schemeClr val="bg1">
                    <a:lumMod val="85000"/>
                  </a:schemeClr>
                </a:solidFill>
                <a:ln w="3175"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116" name="îSliḋé"/>
                <p:cNvSpPr/>
                <p:nvPr/>
              </p:nvSpPr>
              <p:spPr>
                <a:xfrm>
                  <a:off x="4835880" y="4820760"/>
                  <a:ext cx="700560" cy="604080"/>
                </a:xfrm>
                <a:prstGeom prst="hexagon">
                  <a:avLst>
                    <a:gd name="adj" fmla="val 25000"/>
                    <a:gd name="vf" fmla="val 115470"/>
                  </a:avLst>
                </a:prstGeom>
                <a:solidFill>
                  <a:schemeClr val="accent3"/>
                </a:solidFill>
                <a:ln w="3175"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/>
              </p:style>
              <p:txBody>
                <a:bodyPr wrap="none" lIns="90000" tIns="45000" rIns="90000" bIns="45000" anchor="ctr">
                  <a:normAutofit/>
                </a:bodyPr>
                <a:lstStyle/>
                <a:p>
                  <a:pPr algn="ctr" defTabSz="914400">
                    <a:lnSpc>
                      <a:spcPct val="100000"/>
                    </a:lnSpc>
                  </a:pPr>
                  <a:endParaRPr lang="en-US" sz="1800" b="1" strike="noStrike" spc="-1">
                    <a:solidFill>
                      <a:schemeClr val="lt1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</p:grpSp>
      <p:sp>
        <p:nvSpPr>
          <p:cNvPr id="117" name="PlaceHolder 1"/>
          <p:cNvSpPr>
            <a:spLocks noGrp="1"/>
          </p:cNvSpPr>
          <p:nvPr>
            <p:ph type="title" idx="4294967295"/>
          </p:nvPr>
        </p:nvSpPr>
        <p:spPr>
          <a:xfrm>
            <a:off x="116280" y="2562120"/>
            <a:ext cx="4253040" cy="18867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销售团队客户关系管理的目标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8" name="content.1.subtitle"/>
          <p:cNvSpPr/>
          <p:nvPr/>
        </p:nvSpPr>
        <p:spPr>
          <a:xfrm>
            <a:off x="7140600" y="1345680"/>
            <a:ext cx="4379760" cy="73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维护客户关系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content.1.title"/>
          <p:cNvSpPr/>
          <p:nvPr/>
        </p:nvSpPr>
        <p:spPr>
          <a:xfrm>
            <a:off x="5537160" y="15487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4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建立长期稳定的合作关系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content.2.subtitle"/>
          <p:cNvSpPr/>
          <p:nvPr/>
        </p:nvSpPr>
        <p:spPr>
          <a:xfrm>
            <a:off x="7141320" y="4604400"/>
            <a:ext cx="4379400" cy="103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满足客户需求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content.2.title"/>
          <p:cNvSpPr/>
          <p:nvPr/>
        </p:nvSpPr>
        <p:spPr>
          <a:xfrm>
            <a:off x="5537520" y="49309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4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提升客户满意度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content.3.subtitle"/>
          <p:cNvSpPr/>
          <p:nvPr/>
        </p:nvSpPr>
        <p:spPr>
          <a:xfrm>
            <a:off x="7225200" y="2349360"/>
            <a:ext cx="4276440" cy="10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达成销售目标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.3.title"/>
          <p:cNvSpPr/>
          <p:nvPr/>
        </p:nvSpPr>
        <p:spPr>
          <a:xfrm>
            <a:off x="5537520" y="26719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4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实现销售业绩增长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content.4.subtitle"/>
          <p:cNvSpPr/>
          <p:nvPr/>
        </p:nvSpPr>
        <p:spPr>
          <a:xfrm>
            <a:off x="7244640" y="3423960"/>
            <a:ext cx="4275720" cy="967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content.4.title"/>
          <p:cNvSpPr/>
          <p:nvPr/>
        </p:nvSpPr>
        <p:spPr>
          <a:xfrm>
            <a:off x="5537160" y="38016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4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6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7" name="content.2.title"/>
          <p:cNvSpPr/>
          <p:nvPr/>
        </p:nvSpPr>
        <p:spPr>
          <a:xfrm>
            <a:off x="8560080" y="182196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沟通不畅，信息不对称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2.content"/>
          <p:cNvSpPr/>
          <p:nvPr/>
        </p:nvSpPr>
        <p:spPr>
          <a:xfrm>
            <a:off x="7643520" y="2512080"/>
            <a:ext cx="3827520" cy="174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沟通是关键，需要有效沟通技巧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信息共享不足会导致问题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0" name="content.3.title"/>
          <p:cNvSpPr/>
          <p:nvPr/>
        </p:nvSpPr>
        <p:spPr>
          <a:xfrm>
            <a:off x="8731440" y="427680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客户忠诚度不高，容易流失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3.content"/>
          <p:cNvSpPr/>
          <p:nvPr/>
        </p:nvSpPr>
        <p:spPr>
          <a:xfrm>
            <a:off x="7462440" y="4893480"/>
            <a:ext cx="4033080" cy="109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建立信任是关键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提供优质的售后服务可以提高忠诚度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3" name="content.4.title"/>
          <p:cNvSpPr/>
          <p:nvPr/>
        </p:nvSpPr>
        <p:spPr>
          <a:xfrm>
            <a:off x="1024200" y="432756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ontent.4.content"/>
          <p:cNvSpPr/>
          <p:nvPr/>
        </p:nvSpPr>
        <p:spPr>
          <a:xfrm>
            <a:off x="0" y="4819680"/>
            <a:ext cx="3898080" cy="115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销售团队客户关系管理的挑战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6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7" name="content.1.title"/>
          <p:cNvSpPr/>
          <p:nvPr/>
        </p:nvSpPr>
        <p:spPr>
          <a:xfrm>
            <a:off x="1213560" y="201096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竞争激烈，客户需求多样化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1.content"/>
          <p:cNvSpPr/>
          <p:nvPr/>
        </p:nvSpPr>
        <p:spPr>
          <a:xfrm>
            <a:off x="68040" y="2511360"/>
            <a:ext cx="3771720" cy="115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不同客户有不同的需求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市场竞争激烈，需要不断创新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39" name="组合 4"/>
          <p:cNvGrpSpPr/>
          <p:nvPr/>
        </p:nvGrpSpPr>
        <p:grpSpPr>
          <a:xfrm>
            <a:off x="3839400" y="2049840"/>
            <a:ext cx="3803400" cy="3803400"/>
            <a:chOff x="3839400" y="2049840"/>
            <a:chExt cx="3803400" cy="3803400"/>
          </a:xfrm>
        </p:grpSpPr>
        <p:sp>
          <p:nvSpPr>
            <p:cNvPr id="140" name="íṧlîḋé"/>
            <p:cNvSpPr/>
            <p:nvPr/>
          </p:nvSpPr>
          <p:spPr>
            <a:xfrm>
              <a:off x="4236120" y="2049840"/>
              <a:ext cx="1800720" cy="1370520"/>
            </a:xfrm>
            <a:custGeom>
              <a:gdLst>
                <a:gd name="textAreaLeft" fmla="*/ 0 w 1800720"/>
                <a:gd name="textAreaRight" fmla="*/ 1801080 w 1800720"/>
                <a:gd name="textAreaTop" fmla="*/ 0 h 1370520"/>
                <a:gd name="textAreaBottom" fmla="*/ 1370880 h 1370520"/>
              </a:gdLst>
              <a:rect l="textAreaLeft" t="textAreaTop" r="textAreaRight" b="textAreaBottom"/>
              <a:pathLst>
                <a:path w="277" h="211">
                  <a:moveTo>
                    <a:pt x="71" y="211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5" y="166"/>
                    <a:pt x="11" y="157"/>
                    <a:pt x="17" y="147"/>
                  </a:cubicBezTo>
                  <a:cubicBezTo>
                    <a:pt x="35" y="120"/>
                    <a:pt x="58" y="97"/>
                    <a:pt x="85" y="79"/>
                  </a:cubicBezTo>
                  <a:cubicBezTo>
                    <a:pt x="112" y="60"/>
                    <a:pt x="142" y="47"/>
                    <a:pt x="174" y="41"/>
                  </a:cubicBezTo>
                  <a:cubicBezTo>
                    <a:pt x="184" y="39"/>
                    <a:pt x="193" y="37"/>
                    <a:pt x="202" y="36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40" y="38"/>
                    <a:pt x="240" y="38"/>
                    <a:pt x="240" y="38"/>
                  </a:cubicBezTo>
                  <a:cubicBezTo>
                    <a:pt x="277" y="76"/>
                    <a:pt x="277" y="76"/>
                    <a:pt x="277" y="76"/>
                  </a:cubicBezTo>
                  <a:cubicBezTo>
                    <a:pt x="240" y="114"/>
                    <a:pt x="240" y="114"/>
                    <a:pt x="240" y="114"/>
                  </a:cubicBezTo>
                  <a:cubicBezTo>
                    <a:pt x="203" y="152"/>
                    <a:pt x="203" y="152"/>
                    <a:pt x="203" y="152"/>
                  </a:cubicBezTo>
                  <a:cubicBezTo>
                    <a:pt x="203" y="116"/>
                    <a:pt x="203" y="116"/>
                    <a:pt x="203" y="116"/>
                  </a:cubicBezTo>
                  <a:cubicBezTo>
                    <a:pt x="147" y="124"/>
                    <a:pt x="97" y="160"/>
                    <a:pt x="71" y="21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1800" b="1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141" name="íšļîďè"/>
            <p:cNvSpPr/>
            <p:nvPr/>
          </p:nvSpPr>
          <p:spPr>
            <a:xfrm>
              <a:off x="6265440" y="2453040"/>
              <a:ext cx="1377360" cy="1800720"/>
            </a:xfrm>
            <a:custGeom>
              <a:gdLst>
                <a:gd name="textAreaLeft" fmla="*/ 0 w 1377360"/>
                <a:gd name="textAreaRight" fmla="*/ 1377720 w 1377360"/>
                <a:gd name="textAreaTop" fmla="*/ 0 h 1800720"/>
                <a:gd name="textAreaBottom" fmla="*/ 1801080 h 1800720"/>
              </a:gdLst>
              <a:rect l="textAreaLeft" t="textAreaTop" r="textAreaRight" b="textAreaBottom"/>
              <a:pathLst>
                <a:path w="211" h="277">
                  <a:moveTo>
                    <a:pt x="0" y="71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45" y="5"/>
                    <a:pt x="55" y="10"/>
                    <a:pt x="64" y="16"/>
                  </a:cubicBezTo>
                  <a:cubicBezTo>
                    <a:pt x="91" y="35"/>
                    <a:pt x="114" y="58"/>
                    <a:pt x="133" y="85"/>
                  </a:cubicBezTo>
                  <a:cubicBezTo>
                    <a:pt x="151" y="112"/>
                    <a:pt x="164" y="142"/>
                    <a:pt x="170" y="174"/>
                  </a:cubicBezTo>
                  <a:cubicBezTo>
                    <a:pt x="172" y="183"/>
                    <a:pt x="174" y="193"/>
                    <a:pt x="175" y="202"/>
                  </a:cubicBezTo>
                  <a:cubicBezTo>
                    <a:pt x="211" y="202"/>
                    <a:pt x="211" y="202"/>
                    <a:pt x="211" y="202"/>
                  </a:cubicBezTo>
                  <a:cubicBezTo>
                    <a:pt x="173" y="239"/>
                    <a:pt x="173" y="239"/>
                    <a:pt x="173" y="239"/>
                  </a:cubicBezTo>
                  <a:cubicBezTo>
                    <a:pt x="136" y="277"/>
                    <a:pt x="136" y="277"/>
                    <a:pt x="136" y="277"/>
                  </a:cubicBezTo>
                  <a:cubicBezTo>
                    <a:pt x="97" y="240"/>
                    <a:pt x="97" y="240"/>
                    <a:pt x="97" y="240"/>
                  </a:cubicBezTo>
                  <a:cubicBezTo>
                    <a:pt x="59" y="203"/>
                    <a:pt x="59" y="203"/>
                    <a:pt x="59" y="203"/>
                  </a:cubicBezTo>
                  <a:cubicBezTo>
                    <a:pt x="95" y="203"/>
                    <a:pt x="95" y="203"/>
                    <a:pt x="95" y="203"/>
                  </a:cubicBezTo>
                  <a:cubicBezTo>
                    <a:pt x="87" y="146"/>
                    <a:pt x="51" y="96"/>
                    <a:pt x="0" y="7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1800" b="1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142" name="iṧliḓê"/>
            <p:cNvSpPr/>
            <p:nvPr/>
          </p:nvSpPr>
          <p:spPr>
            <a:xfrm>
              <a:off x="5432040" y="4475880"/>
              <a:ext cx="1807560" cy="1377360"/>
            </a:xfrm>
            <a:custGeom>
              <a:gdLst>
                <a:gd name="textAreaLeft" fmla="*/ 0 w 1807560"/>
                <a:gd name="textAreaRight" fmla="*/ 1807920 w 1807560"/>
                <a:gd name="textAreaTop" fmla="*/ 0 h 1377360"/>
                <a:gd name="textAreaBottom" fmla="*/ 1377720 h 1377360"/>
              </a:gdLst>
              <a:rect l="textAreaLeft" t="textAreaTop" r="textAreaRight" b="textAreaBottom"/>
              <a:pathLst>
                <a:path w="277" h="211">
                  <a:moveTo>
                    <a:pt x="206" y="0"/>
                  </a:moveTo>
                  <a:cubicBezTo>
                    <a:pt x="277" y="35"/>
                    <a:pt x="277" y="35"/>
                    <a:pt x="277" y="35"/>
                  </a:cubicBezTo>
                  <a:cubicBezTo>
                    <a:pt x="273" y="45"/>
                    <a:pt x="267" y="55"/>
                    <a:pt x="261" y="64"/>
                  </a:cubicBezTo>
                  <a:cubicBezTo>
                    <a:pt x="242" y="92"/>
                    <a:pt x="219" y="115"/>
                    <a:pt x="192" y="133"/>
                  </a:cubicBezTo>
                  <a:cubicBezTo>
                    <a:pt x="165" y="151"/>
                    <a:pt x="135" y="164"/>
                    <a:pt x="103" y="171"/>
                  </a:cubicBezTo>
                  <a:cubicBezTo>
                    <a:pt x="94" y="173"/>
                    <a:pt x="84" y="174"/>
                    <a:pt x="75" y="175"/>
                  </a:cubicBezTo>
                  <a:cubicBezTo>
                    <a:pt x="75" y="211"/>
                    <a:pt x="75" y="211"/>
                    <a:pt x="75" y="211"/>
                  </a:cubicBezTo>
                  <a:cubicBezTo>
                    <a:pt x="38" y="174"/>
                    <a:pt x="38" y="174"/>
                    <a:pt x="38" y="174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37" y="98"/>
                    <a:pt x="37" y="98"/>
                    <a:pt x="37" y="98"/>
                  </a:cubicBezTo>
                  <a:cubicBezTo>
                    <a:pt x="74" y="60"/>
                    <a:pt x="74" y="60"/>
                    <a:pt x="74" y="60"/>
                  </a:cubicBezTo>
                  <a:cubicBezTo>
                    <a:pt x="74" y="95"/>
                    <a:pt x="74" y="95"/>
                    <a:pt x="74" y="95"/>
                  </a:cubicBezTo>
                  <a:cubicBezTo>
                    <a:pt x="131" y="87"/>
                    <a:pt x="181" y="52"/>
                    <a:pt x="206" y="0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1800" b="1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143" name="iṣ1iḋè"/>
            <p:cNvSpPr/>
            <p:nvPr/>
          </p:nvSpPr>
          <p:spPr>
            <a:xfrm>
              <a:off x="3839400" y="3649320"/>
              <a:ext cx="1370520" cy="1807560"/>
            </a:xfrm>
            <a:custGeom>
              <a:gdLst>
                <a:gd name="textAreaLeft" fmla="*/ 0 w 1370520"/>
                <a:gd name="textAreaRight" fmla="*/ 1370880 w 1370520"/>
                <a:gd name="textAreaTop" fmla="*/ 0 h 1807560"/>
                <a:gd name="textAreaBottom" fmla="*/ 1807920 h 1807560"/>
              </a:gdLst>
              <a:rect l="textAreaLeft" t="textAreaTop" r="textAreaRight" b="textAreaBottom"/>
              <a:pathLst>
                <a:path w="211" h="277">
                  <a:moveTo>
                    <a:pt x="211" y="206"/>
                  </a:moveTo>
                  <a:cubicBezTo>
                    <a:pt x="176" y="277"/>
                    <a:pt x="176" y="277"/>
                    <a:pt x="176" y="277"/>
                  </a:cubicBezTo>
                  <a:cubicBezTo>
                    <a:pt x="166" y="272"/>
                    <a:pt x="156" y="266"/>
                    <a:pt x="147" y="260"/>
                  </a:cubicBezTo>
                  <a:cubicBezTo>
                    <a:pt x="119" y="242"/>
                    <a:pt x="96" y="219"/>
                    <a:pt x="78" y="192"/>
                  </a:cubicBezTo>
                  <a:cubicBezTo>
                    <a:pt x="60" y="165"/>
                    <a:pt x="47" y="135"/>
                    <a:pt x="40" y="103"/>
                  </a:cubicBezTo>
                  <a:cubicBezTo>
                    <a:pt x="38" y="93"/>
                    <a:pt x="37" y="84"/>
                    <a:pt x="36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113" y="37"/>
                    <a:pt x="113" y="37"/>
                    <a:pt x="113" y="37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16" y="74"/>
                    <a:pt x="116" y="74"/>
                    <a:pt x="116" y="74"/>
                  </a:cubicBezTo>
                  <a:cubicBezTo>
                    <a:pt x="124" y="131"/>
                    <a:pt x="159" y="180"/>
                    <a:pt x="211" y="20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1800" b="1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144" name="îŝḻíḓé"/>
            <p:cNvSpPr/>
            <p:nvPr/>
          </p:nvSpPr>
          <p:spPr>
            <a:xfrm>
              <a:off x="4630680" y="2395800"/>
              <a:ext cx="701640" cy="701640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wrap="none" anchor="ctr" anchorCtr="1">
              <a:norm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en-US" sz="1800" b="0" strike="noStrike" spc="-1">
                  <a:solidFill>
                    <a:schemeClr val="lt1"/>
                  </a:solidFill>
                  <a:latin typeface="Impact"/>
                  <a:ea typeface="微软雅黑"/>
                </a:rPr>
                <a:t>0</a:t>
              </a:r>
              <a:r>
                <a:rPr lang="en-US" sz="100" b="0" strike="noStrike" spc="-1">
                  <a:solidFill>
                    <a:schemeClr val="lt1"/>
                  </a:solidFill>
                  <a:latin typeface="Impact"/>
                  <a:ea typeface="微软雅黑"/>
                </a:rPr>
                <a:t> </a:t>
              </a:r>
              <a:r>
                <a:rPr lang="en-US" sz="1800" b="0" strike="noStrike" spc="-1">
                  <a:solidFill>
                    <a:schemeClr val="lt1"/>
                  </a:solidFill>
                  <a:latin typeface="Impact"/>
                  <a:ea typeface="微软雅黑"/>
                </a:rPr>
                <a:t>1</a:t>
              </a: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5" name="iṡ1îḓé"/>
            <p:cNvSpPr/>
            <p:nvPr/>
          </p:nvSpPr>
          <p:spPr>
            <a:xfrm>
              <a:off x="6586560" y="2853720"/>
              <a:ext cx="701640" cy="70164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wrap="none" anchor="ctr" anchorCtr="1">
              <a:norm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en-US" sz="1800" b="0" strike="noStrike" spc="-1">
                  <a:solidFill>
                    <a:schemeClr val="dk1"/>
                  </a:solidFill>
                  <a:latin typeface="Impact"/>
                  <a:ea typeface="微软雅黑"/>
                </a:rPr>
                <a:t>0</a:t>
              </a:r>
              <a:r>
                <a:rPr lang="en-US" sz="100" b="0" strike="noStrike" spc="-1">
                  <a:solidFill>
                    <a:schemeClr val="dk1"/>
                  </a:solidFill>
                  <a:latin typeface="Impact"/>
                  <a:ea typeface="微软雅黑"/>
                </a:rPr>
                <a:t> </a:t>
              </a:r>
              <a:r>
                <a:rPr lang="en-US" sz="1800" b="0" strike="noStrike" spc="-1">
                  <a:solidFill>
                    <a:schemeClr val="dk1"/>
                  </a:solidFill>
                  <a:latin typeface="Impact"/>
                  <a:ea typeface="微软雅黑"/>
                </a:rPr>
                <a:t>2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6" name="iś1îḓè"/>
            <p:cNvSpPr/>
            <p:nvPr/>
          </p:nvSpPr>
          <p:spPr>
            <a:xfrm>
              <a:off x="6097680" y="4819680"/>
              <a:ext cx="701640" cy="701640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wrap="none" anchor="ctr" anchorCtr="1">
              <a:norm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en-US" sz="1800" b="0" strike="noStrike" spc="-1">
                  <a:solidFill>
                    <a:schemeClr val="lt1"/>
                  </a:solidFill>
                  <a:latin typeface="Impact"/>
                  <a:ea typeface="微软雅黑"/>
                </a:rPr>
                <a:t>0</a:t>
              </a:r>
              <a:r>
                <a:rPr lang="en-US" sz="100" b="0" strike="noStrike" spc="-1">
                  <a:solidFill>
                    <a:schemeClr val="lt1"/>
                  </a:solidFill>
                  <a:latin typeface="Impact"/>
                  <a:ea typeface="微软雅黑"/>
                </a:rPr>
                <a:t> </a:t>
              </a:r>
              <a:r>
                <a:rPr lang="en-US" sz="1800" b="0" strike="noStrike" spc="-1">
                  <a:solidFill>
                    <a:schemeClr val="lt1"/>
                  </a:solidFill>
                  <a:latin typeface="Impact"/>
                  <a:ea typeface="微软雅黑"/>
                </a:rPr>
                <a:t>3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7" name="işḷiḍé"/>
            <p:cNvSpPr/>
            <p:nvPr/>
          </p:nvSpPr>
          <p:spPr>
            <a:xfrm>
              <a:off x="4173120" y="4330800"/>
              <a:ext cx="701640" cy="70164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wrap="none" anchor="ctr" anchorCtr="1">
              <a:norm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en-US" sz="1800" b="0" strike="noStrike" spc="-1">
                  <a:solidFill>
                    <a:schemeClr val="dk1"/>
                  </a:solidFill>
                  <a:latin typeface="Impact"/>
                  <a:ea typeface="微软雅黑"/>
                </a:rPr>
                <a:t>0</a:t>
              </a:r>
              <a:r>
                <a:rPr lang="en-US" sz="100" b="0" strike="noStrike" spc="-1">
                  <a:solidFill>
                    <a:schemeClr val="dk1"/>
                  </a:solidFill>
                  <a:latin typeface="Impact"/>
                  <a:ea typeface="微软雅黑"/>
                </a:rPr>
                <a:t> </a:t>
              </a:r>
              <a:r>
                <a:rPr lang="en-US" sz="1800" b="0" strike="noStrike" spc="-1">
                  <a:solidFill>
                    <a:schemeClr val="dk1"/>
                  </a:solidFill>
                  <a:latin typeface="Impact"/>
                  <a:ea typeface="微软雅黑"/>
                </a:rPr>
                <a:t>4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cxnSp>
        <p:nvCxnSpPr>
          <p:cNvPr id="148" name="直接连接符 13"/>
          <p:cNvCxnSpPr/>
          <p:nvPr/>
        </p:nvCxnSpPr>
        <p:spPr>
          <a:xfrm flipH="1">
            <a:off x="68040" y="3665520"/>
            <a:ext cx="4254120" cy="27000"/>
          </a:xfrm>
          <a:prstGeom prst="straightConnector1">
            <a:avLst/>
          </a:prstGeom>
          <a:ln w="3175" cap="rnd">
            <a:solidFill>
              <a:srgbClr val="FFFFFF">
                <a:lumMod val="75000"/>
              </a:srgbClr>
            </a:solidFill>
            <a:round/>
          </a:ln>
        </p:spPr>
      </p:cxnSp>
      <p:cxnSp>
        <p:nvCxnSpPr>
          <p:cNvPr id="149" name="直接连接符 14"/>
          <p:cNvCxnSpPr/>
          <p:nvPr/>
        </p:nvCxnSpPr>
        <p:spPr>
          <a:xfrm flipH="1">
            <a:off x="7102800" y="4253760"/>
            <a:ext cx="4969440" cy="23400"/>
          </a:xfrm>
          <a:prstGeom prst="straightConnector1">
            <a:avLst/>
          </a:prstGeom>
          <a:ln w="3175" cap="rnd">
            <a:solidFill>
              <a:srgbClr val="FFFFFF">
                <a:lumMod val="75000"/>
              </a:srgbClr>
            </a:solidFill>
            <a:round/>
          </a:ln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 additive="repl">
                                        <p:cTn id="7" dur="2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0" name="PlaceHolder 1"/>
          <p:cNvSpPr>
            <a:spLocks noGrp="1"/>
          </p:cNvSpPr>
          <p:nvPr>
            <p:ph type="title" idx="4294967295"/>
          </p:nvPr>
        </p:nvSpPr>
        <p:spPr>
          <a:xfrm>
            <a:off x="1101600" y="122040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客户关系管理的重要性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1" name="content"/>
          <p:cNvSpPr/>
          <p:nvPr/>
        </p:nvSpPr>
        <p:spPr>
          <a:xfrm>
            <a:off x="867240" y="2447280"/>
            <a:ext cx="291420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客户忠诚度是企业长期发展的基石，而忠诚的客户会带来更多的业务和口碑。增加客户满意度可以提高客户的黏性，让客户更愿意与企业合作。通过实现销售增长，企业可以持续稳定的发展，赢得更大市场份额。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52" name="组合 1"/>
          <p:cNvGrpSpPr/>
          <p:nvPr/>
        </p:nvGrpSpPr>
        <p:grpSpPr>
          <a:xfrm>
            <a:off x="3419640" y="1802880"/>
            <a:ext cx="8527320" cy="3303360"/>
            <a:chOff x="3419640" y="1802880"/>
            <a:chExt cx="8527320" cy="3303360"/>
          </a:xfrm>
        </p:grpSpPr>
        <p:grpSp>
          <p:nvGrpSpPr>
            <p:cNvPr id="153" name="íṩlïḑê"/>
            <p:cNvGrpSpPr/>
            <p:nvPr/>
          </p:nvGrpSpPr>
          <p:grpSpPr>
            <a:xfrm>
              <a:off x="3419640" y="3746160"/>
              <a:ext cx="2864880" cy="1360080"/>
              <a:chOff x="3419640" y="3746160"/>
              <a:chExt cx="2864880" cy="1360080"/>
            </a:xfrm>
          </p:grpSpPr>
          <p:sp>
            <p:nvSpPr>
              <p:cNvPr id="154" name="ïṡļíḑé"/>
              <p:cNvSpPr/>
              <p:nvPr/>
            </p:nvSpPr>
            <p:spPr>
              <a:xfrm>
                <a:off x="3419640" y="4153680"/>
                <a:ext cx="2864880" cy="95256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6800" rIns="90000" bIns="46800" anchor="t">
                <a:normAutofit/>
              </a:bodyPr>
              <a:lstStyle/>
              <a:p>
                <a:pPr algn="ctr" defTabSz="914400">
                  <a:lnSpc>
                    <a:spcPct val="150000"/>
                  </a:lnSpc>
                </a:pPr>
                <a:endParaRPr lang="en-US" sz="1100" b="0" strike="noStrike" spc="-1">
                  <a:solidFill>
                    <a:schemeClr val="dk1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55" name="íṩḻíḍé"/>
              <p:cNvSpPr/>
              <p:nvPr/>
            </p:nvSpPr>
            <p:spPr>
              <a:xfrm>
                <a:off x="3419640" y="3746160"/>
                <a:ext cx="2864880" cy="406800"/>
              </a:xfrm>
              <a:prstGeom prst="rect">
                <a:avLst/>
              </a:prstGeom>
              <a:noFill/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tIns="46800" rIns="90000" bIns="46800" anchor="ctr">
                <a:normAutofit/>
              </a:bodyPr>
              <a:lstStyle/>
              <a:p>
                <a:pPr algn="ctr" defTabSz="914400">
                  <a:lnSpc>
                    <a:spcPct val="100000"/>
                  </a:lnSpc>
                </a:pPr>
                <a:r>
                  <a:rPr lang="en-US" sz="1600" b="1" strike="noStrike" spc="-1">
                    <a:solidFill>
                      <a:schemeClr val="dk1"/>
                    </a:solidFill>
                    <a:latin typeface="Arial"/>
                    <a:ea typeface="微软雅黑"/>
                  </a:rPr>
                  <a:t> </a:t>
                </a:r>
                <a:endParaRPr lang="en-US" sz="16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sp>
          <p:nvSpPr>
            <p:cNvPr id="156" name="ïṧḻïḋê"/>
            <p:cNvSpPr/>
            <p:nvPr/>
          </p:nvSpPr>
          <p:spPr>
            <a:xfrm>
              <a:off x="9082080" y="3746160"/>
              <a:ext cx="2864880" cy="40680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6800" rIns="90000" bIns="46800" anchor="ctr">
              <a:norm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en-US" sz="1600" b="1" strike="noStrike" spc="-1">
                  <a:solidFill>
                    <a:schemeClr val="dk1"/>
                  </a:solidFill>
                  <a:latin typeface="Arial"/>
                  <a:ea typeface="微软雅黑"/>
                </a:rPr>
                <a:t> </a:t>
              </a:r>
              <a:endParaRPr lang="en-US" sz="16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7" name="î$ļîḓé"/>
            <p:cNvSpPr/>
            <p:nvPr/>
          </p:nvSpPr>
          <p:spPr>
            <a:xfrm>
              <a:off x="6982920" y="3888360"/>
              <a:ext cx="1509120" cy="40680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6800" rIns="90000" bIns="46800" anchor="ctr">
              <a:norm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en-US" sz="1600" b="1" strike="noStrike" spc="-1">
                  <a:solidFill>
                    <a:schemeClr val="dk1"/>
                  </a:solidFill>
                  <a:latin typeface="Arial"/>
                  <a:ea typeface="微软雅黑"/>
                </a:rPr>
                <a:t> </a:t>
              </a:r>
              <a:endParaRPr lang="en-US" sz="16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8" name="iS1ïḋè"/>
            <p:cNvSpPr/>
            <p:nvPr/>
          </p:nvSpPr>
          <p:spPr>
            <a:xfrm rot="10800000" flipH="1" flipV="1">
              <a:off x="6765120" y="1802520"/>
              <a:ext cx="1943640" cy="1942920"/>
            </a:xfrm>
            <a:prstGeom prst="teardrop">
              <a:avLst>
                <a:gd name="adj" fmla="val 100000"/>
              </a:avLst>
            </a:prstGeom>
            <a:solidFill>
              <a:schemeClr val="accent1"/>
            </a:solidFill>
            <a:ln w="76200">
              <a:solidFill>
                <a:srgbClr val="FFFFFF">
                  <a:lumMod val="95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anchor="ctr">
              <a:norm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159" name="iS1îďé"/>
            <p:cNvSpPr/>
            <p:nvPr/>
          </p:nvSpPr>
          <p:spPr>
            <a:xfrm>
              <a:off x="4735800" y="2664000"/>
              <a:ext cx="222840" cy="207720"/>
            </a:xfrm>
            <a:custGeom>
              <a:gdLst>
                <a:gd name="textAreaLeft" fmla="*/ 0 w 222840"/>
                <a:gd name="textAreaRight" fmla="*/ 223200 w 222840"/>
                <a:gd name="textAreaTop" fmla="*/ 0 h 207720"/>
                <a:gd name="textAreaBottom" fmla="*/ 208080 h 207720"/>
              </a:gdLst>
              <a:rect l="textAreaLeft" t="textAreaTop" r="textAreaRight" b="textAreaBottom"/>
              <a:pathLst>
                <a:path w="4630" h="4324">
                  <a:moveTo>
                    <a:pt x="3958" y="1193"/>
                  </a:moveTo>
                  <a:cubicBezTo>
                    <a:pt x="3895" y="1193"/>
                    <a:pt x="3832" y="1203"/>
                    <a:pt x="3772" y="1223"/>
                  </a:cubicBezTo>
                  <a:cubicBezTo>
                    <a:pt x="3524" y="1304"/>
                    <a:pt x="3364" y="1531"/>
                    <a:pt x="3358" y="1778"/>
                  </a:cubicBezTo>
                  <a:lnTo>
                    <a:pt x="3055" y="1876"/>
                  </a:lnTo>
                  <a:cubicBezTo>
                    <a:pt x="2936" y="1682"/>
                    <a:pt x="2743" y="1538"/>
                    <a:pt x="2515" y="1484"/>
                  </a:cubicBezTo>
                  <a:lnTo>
                    <a:pt x="2515" y="1166"/>
                  </a:lnTo>
                  <a:cubicBezTo>
                    <a:pt x="2748" y="1083"/>
                    <a:pt x="2915" y="861"/>
                    <a:pt x="2915" y="600"/>
                  </a:cubicBezTo>
                  <a:cubicBezTo>
                    <a:pt x="2915" y="270"/>
                    <a:pt x="2646" y="0"/>
                    <a:pt x="2315" y="0"/>
                  </a:cubicBezTo>
                  <a:cubicBezTo>
                    <a:pt x="1984" y="0"/>
                    <a:pt x="1715" y="270"/>
                    <a:pt x="1715" y="600"/>
                  </a:cubicBezTo>
                  <a:cubicBezTo>
                    <a:pt x="1715" y="861"/>
                    <a:pt x="1882" y="1083"/>
                    <a:pt x="2115" y="1166"/>
                  </a:cubicBezTo>
                  <a:lnTo>
                    <a:pt x="2115" y="1484"/>
                  </a:lnTo>
                  <a:cubicBezTo>
                    <a:pt x="1887" y="1538"/>
                    <a:pt x="1694" y="1682"/>
                    <a:pt x="1575" y="1877"/>
                  </a:cubicBezTo>
                  <a:lnTo>
                    <a:pt x="1273" y="1778"/>
                  </a:lnTo>
                  <a:cubicBezTo>
                    <a:pt x="1266" y="1531"/>
                    <a:pt x="1107" y="1304"/>
                    <a:pt x="858" y="1223"/>
                  </a:cubicBezTo>
                  <a:cubicBezTo>
                    <a:pt x="798" y="1203"/>
                    <a:pt x="736" y="1193"/>
                    <a:pt x="673" y="1193"/>
                  </a:cubicBezTo>
                  <a:cubicBezTo>
                    <a:pt x="412" y="1193"/>
                    <a:pt x="183" y="1360"/>
                    <a:pt x="102" y="1608"/>
                  </a:cubicBezTo>
                  <a:cubicBezTo>
                    <a:pt x="0" y="1923"/>
                    <a:pt x="173" y="2262"/>
                    <a:pt x="488" y="2364"/>
                  </a:cubicBezTo>
                  <a:cubicBezTo>
                    <a:pt x="548" y="2384"/>
                    <a:pt x="610" y="2394"/>
                    <a:pt x="673" y="2394"/>
                  </a:cubicBezTo>
                  <a:cubicBezTo>
                    <a:pt x="864" y="2394"/>
                    <a:pt x="1038" y="2304"/>
                    <a:pt x="1149" y="2159"/>
                  </a:cubicBezTo>
                  <a:lnTo>
                    <a:pt x="1452" y="2258"/>
                  </a:lnTo>
                  <a:cubicBezTo>
                    <a:pt x="1450" y="2281"/>
                    <a:pt x="1449" y="2304"/>
                    <a:pt x="1449" y="2327"/>
                  </a:cubicBezTo>
                  <a:cubicBezTo>
                    <a:pt x="1449" y="2542"/>
                    <a:pt x="1528" y="2740"/>
                    <a:pt x="1658" y="2891"/>
                  </a:cubicBezTo>
                  <a:lnTo>
                    <a:pt x="1471" y="3149"/>
                  </a:lnTo>
                  <a:cubicBezTo>
                    <a:pt x="1416" y="3132"/>
                    <a:pt x="1359" y="3124"/>
                    <a:pt x="1301" y="3124"/>
                  </a:cubicBezTo>
                  <a:cubicBezTo>
                    <a:pt x="1109" y="3124"/>
                    <a:pt x="927" y="3216"/>
                    <a:pt x="815" y="3371"/>
                  </a:cubicBezTo>
                  <a:cubicBezTo>
                    <a:pt x="620" y="3639"/>
                    <a:pt x="680" y="4015"/>
                    <a:pt x="948" y="4209"/>
                  </a:cubicBezTo>
                  <a:cubicBezTo>
                    <a:pt x="1051" y="4284"/>
                    <a:pt x="1173" y="4324"/>
                    <a:pt x="1300" y="4324"/>
                  </a:cubicBezTo>
                  <a:cubicBezTo>
                    <a:pt x="1492" y="4324"/>
                    <a:pt x="1673" y="4232"/>
                    <a:pt x="1786" y="4077"/>
                  </a:cubicBezTo>
                  <a:cubicBezTo>
                    <a:pt x="1939" y="3866"/>
                    <a:pt x="1934" y="3588"/>
                    <a:pt x="1795" y="3384"/>
                  </a:cubicBezTo>
                  <a:lnTo>
                    <a:pt x="1981" y="3127"/>
                  </a:lnTo>
                  <a:cubicBezTo>
                    <a:pt x="2084" y="3170"/>
                    <a:pt x="2197" y="3194"/>
                    <a:pt x="2315" y="3194"/>
                  </a:cubicBezTo>
                  <a:cubicBezTo>
                    <a:pt x="2433" y="3194"/>
                    <a:pt x="2545" y="3170"/>
                    <a:pt x="2647" y="3127"/>
                  </a:cubicBezTo>
                  <a:lnTo>
                    <a:pt x="2836" y="3385"/>
                  </a:lnTo>
                  <a:cubicBezTo>
                    <a:pt x="2696" y="3588"/>
                    <a:pt x="2692" y="3866"/>
                    <a:pt x="2845" y="4077"/>
                  </a:cubicBezTo>
                  <a:cubicBezTo>
                    <a:pt x="2957" y="4232"/>
                    <a:pt x="3139" y="4324"/>
                    <a:pt x="3331" y="4324"/>
                  </a:cubicBezTo>
                  <a:lnTo>
                    <a:pt x="3331" y="4324"/>
                  </a:lnTo>
                  <a:cubicBezTo>
                    <a:pt x="3458" y="4324"/>
                    <a:pt x="3580" y="4284"/>
                    <a:pt x="3683" y="4209"/>
                  </a:cubicBezTo>
                  <a:cubicBezTo>
                    <a:pt x="3951" y="4015"/>
                    <a:pt x="4010" y="3639"/>
                    <a:pt x="3816" y="3371"/>
                  </a:cubicBezTo>
                  <a:cubicBezTo>
                    <a:pt x="3703" y="3216"/>
                    <a:pt x="3522" y="3124"/>
                    <a:pt x="3330" y="3124"/>
                  </a:cubicBezTo>
                  <a:cubicBezTo>
                    <a:pt x="3271" y="3124"/>
                    <a:pt x="3214" y="3133"/>
                    <a:pt x="3159" y="3149"/>
                  </a:cubicBezTo>
                  <a:lnTo>
                    <a:pt x="2971" y="2893"/>
                  </a:lnTo>
                  <a:cubicBezTo>
                    <a:pt x="3102" y="2741"/>
                    <a:pt x="3182" y="2543"/>
                    <a:pt x="3182" y="2327"/>
                  </a:cubicBezTo>
                  <a:cubicBezTo>
                    <a:pt x="3182" y="2303"/>
                    <a:pt x="3181" y="2280"/>
                    <a:pt x="3179" y="2257"/>
                  </a:cubicBezTo>
                  <a:lnTo>
                    <a:pt x="3481" y="2159"/>
                  </a:lnTo>
                  <a:cubicBezTo>
                    <a:pt x="3592" y="2304"/>
                    <a:pt x="3766" y="2394"/>
                    <a:pt x="3957" y="2394"/>
                  </a:cubicBezTo>
                  <a:lnTo>
                    <a:pt x="3957" y="2394"/>
                  </a:lnTo>
                  <a:cubicBezTo>
                    <a:pt x="4020" y="2394"/>
                    <a:pt x="4083" y="2384"/>
                    <a:pt x="4143" y="2364"/>
                  </a:cubicBezTo>
                  <a:cubicBezTo>
                    <a:pt x="4458" y="2262"/>
                    <a:pt x="4630" y="1923"/>
                    <a:pt x="4528" y="1608"/>
                  </a:cubicBezTo>
                  <a:cubicBezTo>
                    <a:pt x="4447" y="1360"/>
                    <a:pt x="4218" y="1193"/>
                    <a:pt x="3958" y="1193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160" name="iṧḻídè"/>
            <p:cNvGrpSpPr/>
            <p:nvPr/>
          </p:nvGrpSpPr>
          <p:grpSpPr>
            <a:xfrm>
              <a:off x="9758880" y="2018520"/>
              <a:ext cx="1511640" cy="1511640"/>
              <a:chOff x="9758880" y="2018520"/>
              <a:chExt cx="1511640" cy="1511640"/>
            </a:xfrm>
          </p:grpSpPr>
          <p:sp>
            <p:nvSpPr>
              <p:cNvPr id="161" name="íšlîḓe"/>
              <p:cNvSpPr/>
              <p:nvPr/>
            </p:nvSpPr>
            <p:spPr>
              <a:xfrm>
                <a:off x="9758880" y="2018520"/>
                <a:ext cx="1511640" cy="1511640"/>
              </a:xfrm>
              <a:prstGeom prst="teardrop">
                <a:avLst>
                  <a:gd name="adj" fmla="val 100000"/>
                </a:avLst>
              </a:prstGeom>
              <a:solidFill>
                <a:schemeClr val="accent1"/>
              </a:solidFill>
              <a:ln w="3810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anchor="ctr">
                <a:normAutofit/>
              </a:bodyPr>
              <a:lstStyle/>
              <a:p>
                <a:pPr algn="ctr"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lt1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62" name="iṡ1ídè"/>
              <p:cNvSpPr/>
              <p:nvPr/>
            </p:nvSpPr>
            <p:spPr>
              <a:xfrm>
                <a:off x="10218240" y="2488680"/>
                <a:ext cx="571680" cy="57168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anchor="ctr">
                <a:normAutofit/>
              </a:bodyPr>
              <a:lstStyle/>
              <a:p>
                <a:pPr algn="ctr"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lt1"/>
                  </a:solidFill>
                  <a:latin typeface="Arial"/>
                  <a:ea typeface="微软雅黑"/>
                </a:endParaRPr>
              </a:p>
            </p:txBody>
          </p:sp>
        </p:grpSp>
        <p:sp>
          <p:nvSpPr>
            <p:cNvPr id="163" name="ïŝļïďé"/>
            <p:cNvSpPr/>
            <p:nvPr/>
          </p:nvSpPr>
          <p:spPr>
            <a:xfrm>
              <a:off x="4091400" y="2018520"/>
              <a:ext cx="1511640" cy="1511640"/>
            </a:xfrm>
            <a:prstGeom prst="teardrop">
              <a:avLst>
                <a:gd name="adj" fmla="val 100000"/>
              </a:avLst>
            </a:prstGeom>
            <a:solidFill>
              <a:schemeClr val="accent1"/>
            </a:solidFill>
            <a:ln w="381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anchor="ctr">
              <a:norm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164" name="图片 27"/>
            <p:cNvSpPr/>
            <p:nvPr/>
          </p:nvSpPr>
          <p:spPr>
            <a:xfrm>
              <a:off x="6873840" y="1910880"/>
              <a:ext cx="1726920" cy="1726920"/>
            </a:xfrm>
            <a:custGeom>
              <a:gdLst>
                <a:gd name="textAreaLeft" fmla="*/ 0 w 1726920"/>
                <a:gd name="textAreaRight" fmla="*/ 1727280 w 1726920"/>
                <a:gd name="textAreaTop" fmla="*/ 0 h 1726920"/>
                <a:gd name="textAreaBottom" fmla="*/ 1727280 h 1726920"/>
              </a:gdLst>
              <a:rect l="textAreaLeft" t="textAreaTop" r="textAreaRight" b="textAreaBottom"/>
              <a:pathLst>
                <a:path w="1727202" h="1727202">
                  <a:moveTo>
                    <a:pt x="863602" y="0"/>
                  </a:moveTo>
                  <a:lnTo>
                    <a:pt x="1727204" y="0"/>
                  </a:lnTo>
                  <a:lnTo>
                    <a:pt x="1727204" y="863602"/>
                  </a:lnTo>
                  <a:cubicBezTo>
                    <a:pt x="1727204" y="1340556"/>
                    <a:pt x="1340556" y="1727204"/>
                    <a:pt x="863602" y="1727204"/>
                  </a:cubicBezTo>
                  <a:cubicBezTo>
                    <a:pt x="386648" y="1727204"/>
                    <a:pt x="0" y="1340556"/>
                    <a:pt x="0" y="863602"/>
                  </a:cubicBezTo>
                  <a:cubicBezTo>
                    <a:pt x="0" y="386648"/>
                    <a:pt x="386648" y="0"/>
                    <a:pt x="863602" y="0"/>
                  </a:cubicBezTo>
                  <a:close/>
                </a:path>
              </a:pathLst>
            </a:custGeom>
            <a:blipFill rotWithShape="0">
              <a:blip r:embed="rId3"/>
              <a:stretch>
                <a:fillRect/>
              </a:stretch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5" name="iṡ1ídè"/>
            <p:cNvSpPr/>
            <p:nvPr/>
          </p:nvSpPr>
          <p:spPr>
            <a:xfrm>
              <a:off x="4561560" y="2466360"/>
              <a:ext cx="571680" cy="57168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anchor="ctr">
              <a:norm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销售团队客户关系管理的目标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7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维护客户关系并建立信任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建立长期稳定的合作关系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0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1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制定有效销售策略，达成销售目标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实现销售业绩增长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4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满足客户需求，提供优质服务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提升客户满意度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76" name="组合 1"/>
          <p:cNvGrpSpPr/>
          <p:nvPr/>
        </p:nvGrpSpPr>
        <p:grpSpPr>
          <a:xfrm>
            <a:off x="7400520" y="1547280"/>
            <a:ext cx="4089960" cy="3641760"/>
            <a:chOff x="7400520" y="1547280"/>
            <a:chExt cx="4089960" cy="3641760"/>
          </a:xfrm>
        </p:grpSpPr>
        <p:sp>
          <p:nvSpPr>
            <p:cNvPr id="177" name="îsḷïdê"/>
            <p:cNvSpPr/>
            <p:nvPr/>
          </p:nvSpPr>
          <p:spPr>
            <a:xfrm>
              <a:off x="7805520" y="1952280"/>
              <a:ext cx="3284640" cy="2831400"/>
            </a:xfrm>
            <a:prstGeom prst="triangle">
              <a:avLst>
                <a:gd name="adj" fmla="val 50000"/>
              </a:avLst>
            </a:prstGeom>
            <a:noFill/>
            <a:ln w="3175">
              <a:solidFill>
                <a:srgbClr val="FFFFFF">
                  <a:lumMod val="75000"/>
                </a:srgb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178" name="íSľídé"/>
            <p:cNvSpPr/>
            <p:nvPr/>
          </p:nvSpPr>
          <p:spPr>
            <a:xfrm>
              <a:off x="7400520" y="4379400"/>
              <a:ext cx="809640" cy="809640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/>
          </p:style>
          <p:txBody>
            <a:bodyPr wrap="none" lIns="90000" tIns="45000" rIns="90000" bIns="45000" anchor="ctr">
              <a:norm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en-US" sz="1800" b="0" strike="noStrike" spc="-1">
                  <a:solidFill>
                    <a:schemeClr val="lt1"/>
                  </a:solidFill>
                  <a:latin typeface="Arial"/>
                  <a:ea typeface="微软雅黑"/>
                </a:rPr>
                <a:t> </a:t>
              </a: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9" name="íşľîdé"/>
            <p:cNvSpPr/>
            <p:nvPr/>
          </p:nvSpPr>
          <p:spPr>
            <a:xfrm>
              <a:off x="10680840" y="4379400"/>
              <a:ext cx="809640" cy="809640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/>
          </p:style>
          <p:txBody>
            <a:bodyPr wrap="none" lIns="90000" tIns="45000" rIns="90000" bIns="45000" anchor="ctr">
              <a:norm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en-US" sz="1800" b="0" strike="noStrike" spc="-1">
                  <a:solidFill>
                    <a:schemeClr val="lt1"/>
                  </a:solidFill>
                  <a:latin typeface="Arial"/>
                  <a:ea typeface="微软雅黑"/>
                </a:rPr>
                <a:t> </a:t>
              </a: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0" name="iślïdè"/>
            <p:cNvSpPr/>
            <p:nvPr/>
          </p:nvSpPr>
          <p:spPr>
            <a:xfrm>
              <a:off x="9042840" y="1547280"/>
              <a:ext cx="809640" cy="809640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/>
          </p:style>
          <p:txBody>
            <a:bodyPr wrap="none" lIns="90000" tIns="45000" rIns="90000" bIns="45000" anchor="ctr">
              <a:norm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en-US" sz="1800" b="0" strike="noStrike" spc="-1">
                  <a:solidFill>
                    <a:schemeClr val="lt1"/>
                  </a:solidFill>
                  <a:latin typeface="Arial"/>
                  <a:ea typeface="微软雅黑"/>
                </a:rPr>
                <a:t> 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181" name="íś1ïḍè"/>
            <p:cNvGrpSpPr/>
            <p:nvPr/>
          </p:nvGrpSpPr>
          <p:grpSpPr>
            <a:xfrm>
              <a:off x="8902800" y="3224880"/>
              <a:ext cx="1090080" cy="699120"/>
              <a:chOff x="8902800" y="3224880"/>
              <a:chExt cx="1090080" cy="699120"/>
            </a:xfrm>
          </p:grpSpPr>
          <p:sp>
            <p:nvSpPr>
              <p:cNvPr id="182" name="íṥļîḑê"/>
              <p:cNvSpPr/>
              <p:nvPr/>
            </p:nvSpPr>
            <p:spPr>
              <a:xfrm>
                <a:off x="8902800" y="3504960"/>
                <a:ext cx="1090080" cy="41904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tIns="46800" rIns="90000" bIns="46800" anchor="ctr">
                <a:normAutofit/>
              </a:bodyPr>
              <a:lstStyle/>
              <a:p>
                <a:pPr algn="ctr" defTabSz="914400">
                  <a:lnSpc>
                    <a:spcPct val="100000"/>
                  </a:lnSpc>
                </a:pPr>
                <a:r>
                  <a:rPr lang="en-US" sz="1400" b="1" strike="noStrike" spc="-1">
                    <a:solidFill>
                      <a:schemeClr val="dk1"/>
                    </a:solidFill>
                    <a:latin typeface="Arial"/>
                    <a:ea typeface="微软雅黑"/>
                  </a:rPr>
                  <a:t> </a:t>
                </a:r>
                <a:endParaRPr lang="en-US" sz="14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83" name="íṥlïďé"/>
              <p:cNvSpPr txBox="1"/>
              <p:nvPr/>
            </p:nvSpPr>
            <p:spPr>
              <a:xfrm>
                <a:off x="9223200" y="3224880"/>
                <a:ext cx="448920" cy="272520"/>
              </a:xfrm>
              <a:prstGeom prst="rect">
                <a:avLst/>
              </a:prstGeom>
            </p:spPr>
            <p:txBody>
              <a:bodyPr wrap="none" lIns="90000" tIns="45000" rIns="90000" bIns="45000" anchor="ctr" anchorCtr="1">
                <a:prstTxWarp prst="textPlain">
                  <a:avLst>
                    <a:gd name="adj" fmla="val 50000"/>
                  </a:avLst>
                </a:prstTxWarp>
                <a:noAutofit/>
              </a:bodyPr>
              <a:lstStyle/>
              <a:p>
                <a:pPr algn="ctr" defTabSz="914400">
                  <a:lnSpc>
                    <a:spcPct val="100000"/>
                  </a:lnSpc>
                </a:pPr>
                <a:r>
                  <a:rPr lang="en-US" sz="1800" b="1" strike="noStrike" spc="-1">
                    <a:ln w="0">
                      <a:noFill/>
                    </a:ln>
                    <a:solidFill>
                      <a:schemeClr val="dk1">
                        <a:lumMod val="50000"/>
                        <a:lumOff val="50000"/>
                      </a:schemeClr>
                    </a:solidFill>
                    <a:latin typeface="Arial"/>
                    <a:ea typeface="微软雅黑"/>
                  </a:rPr>
                  <a:t>3</a:t>
                </a:r>
                <a:r>
                  <a:rPr lang="en-US" sz="100" b="1" strike="noStrike" spc="-1">
                    <a:ln w="0">
                      <a:noFill/>
                    </a:ln>
                    <a:solidFill>
                      <a:schemeClr val="dk1">
                        <a:lumMod val="50000"/>
                        <a:lumOff val="50000"/>
                      </a:schemeClr>
                    </a:solidFill>
                    <a:latin typeface="Arial"/>
                    <a:ea typeface="微软雅黑"/>
                  </a:rPr>
                  <a:t> </a:t>
                </a:r>
                <a:r>
                  <a:rPr lang="en-US" sz="1800" b="1" strike="noStrike" spc="-1">
                    <a:ln w="0">
                      <a:noFill/>
                    </a:ln>
                    <a:solidFill>
                      <a:schemeClr val="dk1">
                        <a:lumMod val="50000"/>
                        <a:lumOff val="50000"/>
                      </a:schemeClr>
                    </a:solidFill>
                    <a:latin typeface="Arial"/>
                    <a:ea typeface="微软雅黑"/>
                  </a:rPr>
                  <a:t>0K</a:t>
                </a:r>
                <a:endParaRPr lang="en-US" sz="1800" b="0" strike="noStrike" spc="-1">
                  <a:ln w="0">
                    <a:noFill/>
                  </a:ln>
                  <a:solidFill>
                    <a:schemeClr val="dk1">
                      <a:lumMod val="50000"/>
                      <a:lumOff val="50000"/>
                    </a:schemeClr>
                  </a:solidFill>
                  <a:latin typeface="Arial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7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" name="图片 20"/>
          <p:cNvSpPr/>
          <p:nvPr/>
        </p:nvSpPr>
        <p:spPr>
          <a:xfrm>
            <a:off x="8345160" y="416880"/>
            <a:ext cx="3850200" cy="3031920"/>
          </a:xfrm>
          <a:custGeom>
            <a:gdLst>
              <a:gd name="textAreaLeft" fmla="*/ 0 w 3850200"/>
              <a:gd name="textAreaRight" fmla="*/ 3850560 w 3850200"/>
              <a:gd name="textAreaTop" fmla="*/ 0 h 3031920"/>
              <a:gd name="textAreaBottom" fmla="*/ 3032280 h 3031920"/>
            </a:gdLst>
            <a:rect l="textAreaLeft" t="textAreaTop" r="textAreaRight" b="textAreaBottom"/>
            <a:pathLst>
              <a:path w="3850639" h="3032329">
                <a:moveTo>
                  <a:pt x="3850639" y="0"/>
                </a:moveTo>
                <a:lnTo>
                  <a:pt x="3850639" y="3032329"/>
                </a:lnTo>
                <a:lnTo>
                  <a:pt x="0" y="3032329"/>
                </a:lnTo>
                <a:close/>
              </a:path>
            </a:pathLst>
          </a:custGeom>
          <a:blipFill rotWithShape="0">
            <a:blip r:embed="rId3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图片 22"/>
          <p:cNvSpPr/>
          <p:nvPr/>
        </p:nvSpPr>
        <p:spPr>
          <a:xfrm>
            <a:off x="0" y="416520"/>
            <a:ext cx="3850200" cy="3031920"/>
          </a:xfrm>
          <a:custGeom>
            <a:gdLst>
              <a:gd name="textAreaLeft" fmla="*/ 0 w 3850200"/>
              <a:gd name="textAreaRight" fmla="*/ 3850560 w 3850200"/>
              <a:gd name="textAreaTop" fmla="*/ 0 h 3031920"/>
              <a:gd name="textAreaBottom" fmla="*/ 3032280 h 3031920"/>
            </a:gdLst>
            <a:rect l="textAreaLeft" t="textAreaTop" r="textAreaRight" b="textAreaBottom"/>
            <a:pathLst>
              <a:path w="3850640" h="3032329">
                <a:moveTo>
                  <a:pt x="0" y="0"/>
                </a:moveTo>
                <a:lnTo>
                  <a:pt x="3850640" y="3032329"/>
                </a:lnTo>
                <a:lnTo>
                  <a:pt x="0" y="3032329"/>
                </a:lnTo>
                <a:close/>
              </a:path>
            </a:pathLst>
          </a:custGeom>
          <a:blipFill rotWithShape="0">
            <a:blip r:embed="rId4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图片 5"/>
          <p:cNvSpPr/>
          <p:nvPr/>
        </p:nvSpPr>
        <p:spPr>
          <a:xfrm>
            <a:off x="0" y="0"/>
            <a:ext cx="12191760" cy="5015880"/>
          </a:xfrm>
          <a:custGeom>
            <a:gdLst>
              <a:gd name="textAreaLeft" fmla="*/ 0 w 12191760"/>
              <a:gd name="textAreaRight" fmla="*/ 12192120 w 12191760"/>
              <a:gd name="textAreaTop" fmla="*/ 0 h 5015880"/>
              <a:gd name="textAreaBottom" fmla="*/ 5016240 h 5015880"/>
            </a:gdLst>
            <a:rect l="textAreaLeft" t="textAreaTop" r="textAreaRight" b="textAreaBottom"/>
            <a:pathLst>
              <a:path w="12191997" h="5016416">
                <a:moveTo>
                  <a:pt x="0" y="0"/>
                </a:moveTo>
                <a:lnTo>
                  <a:pt x="12191997" y="0"/>
                </a:lnTo>
                <a:lnTo>
                  <a:pt x="6095997" y="5016416"/>
                </a:lnTo>
                <a:lnTo>
                  <a:pt x="0" y="2"/>
                </a:lnTo>
                <a:close/>
              </a:path>
            </a:pathLst>
          </a:custGeom>
          <a:blipFill rotWithShape="0">
            <a:blip r:embed="rId5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4874CB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accent1"/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accent1"/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accent1"/>
                </a:solidFill>
                <a:latin typeface="Arial"/>
                <a:ea typeface="微软雅黑"/>
              </a:rPr>
              <a:t>章 客户关系管理策略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7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0" name="PlaceHolder 1"/>
          <p:cNvSpPr>
            <a:spLocks noGrp="1"/>
          </p:cNvSpPr>
          <p:nvPr>
            <p:ph type="title" idx="4294967295"/>
          </p:nvPr>
        </p:nvSpPr>
        <p:spPr>
          <a:xfrm>
            <a:off x="1101600" y="122040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个性化服务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1" name="content"/>
          <p:cNvSpPr/>
          <p:nvPr/>
        </p:nvSpPr>
        <p:spPr>
          <a:xfrm>
            <a:off x="867240" y="2447280"/>
            <a:ext cx="291420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个性化服务是提供针对个别客户需求定制的产品和服务。通过了解客户的喜好和需求，定制适合他们的方案，可以增加客户满意度和忠诚度。建立亲密关系是关键的一部分，通过互动和维护良好的关系，可以提高客户粘性，使客户更倾向于选择你的产品和服务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92" name="组合 1"/>
          <p:cNvGrpSpPr/>
          <p:nvPr/>
        </p:nvGrpSpPr>
        <p:grpSpPr>
          <a:xfrm>
            <a:off x="3419640" y="1802880"/>
            <a:ext cx="8527320" cy="3303360"/>
            <a:chOff x="3419640" y="1802880"/>
            <a:chExt cx="8527320" cy="3303360"/>
          </a:xfrm>
        </p:grpSpPr>
        <p:grpSp>
          <p:nvGrpSpPr>
            <p:cNvPr id="193" name="íṩlïḑê"/>
            <p:cNvGrpSpPr/>
            <p:nvPr/>
          </p:nvGrpSpPr>
          <p:grpSpPr>
            <a:xfrm>
              <a:off x="3419640" y="3746160"/>
              <a:ext cx="2864880" cy="1360080"/>
              <a:chOff x="3419640" y="3746160"/>
              <a:chExt cx="2864880" cy="1360080"/>
            </a:xfrm>
          </p:grpSpPr>
          <p:sp>
            <p:nvSpPr>
              <p:cNvPr id="194" name="ïṡļíḑé"/>
              <p:cNvSpPr/>
              <p:nvPr/>
            </p:nvSpPr>
            <p:spPr>
              <a:xfrm>
                <a:off x="3419640" y="4153680"/>
                <a:ext cx="2864880" cy="95256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6800" rIns="90000" bIns="46800" anchor="t">
                <a:normAutofit/>
              </a:bodyPr>
              <a:lstStyle/>
              <a:p>
                <a:pPr algn="ctr" defTabSz="914400">
                  <a:lnSpc>
                    <a:spcPct val="150000"/>
                  </a:lnSpc>
                </a:pPr>
                <a:endParaRPr lang="en-US" sz="1100" b="0" strike="noStrike" spc="-1">
                  <a:solidFill>
                    <a:schemeClr val="dk1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95" name="íṩḻíḍé"/>
              <p:cNvSpPr/>
              <p:nvPr/>
            </p:nvSpPr>
            <p:spPr>
              <a:xfrm>
                <a:off x="3419640" y="3746160"/>
                <a:ext cx="2864880" cy="406800"/>
              </a:xfrm>
              <a:prstGeom prst="rect">
                <a:avLst/>
              </a:prstGeom>
              <a:noFill/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tIns="46800" rIns="90000" bIns="46800" anchor="ctr">
                <a:normAutofit/>
              </a:bodyPr>
              <a:lstStyle/>
              <a:p>
                <a:pPr algn="ctr" defTabSz="914400">
                  <a:lnSpc>
                    <a:spcPct val="100000"/>
                  </a:lnSpc>
                </a:pPr>
                <a:r>
                  <a:rPr lang="en-US" sz="1600" b="1" strike="noStrike" spc="-1">
                    <a:solidFill>
                      <a:schemeClr val="dk1"/>
                    </a:solidFill>
                    <a:latin typeface="Arial"/>
                    <a:ea typeface="微软雅黑"/>
                  </a:rPr>
                  <a:t> </a:t>
                </a:r>
                <a:endParaRPr lang="en-US" sz="16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sp>
          <p:nvSpPr>
            <p:cNvPr id="196" name="ïṧḻïḋê"/>
            <p:cNvSpPr/>
            <p:nvPr/>
          </p:nvSpPr>
          <p:spPr>
            <a:xfrm>
              <a:off x="9082080" y="3746160"/>
              <a:ext cx="2864880" cy="40680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6800" rIns="90000" bIns="46800" anchor="ctr">
              <a:norm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en-US" sz="1600" b="1" strike="noStrike" spc="-1">
                  <a:solidFill>
                    <a:schemeClr val="dk1"/>
                  </a:solidFill>
                  <a:latin typeface="Arial"/>
                  <a:ea typeface="微软雅黑"/>
                </a:rPr>
                <a:t> </a:t>
              </a:r>
              <a:endParaRPr lang="en-US" sz="16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7" name="î$ļîḓé"/>
            <p:cNvSpPr/>
            <p:nvPr/>
          </p:nvSpPr>
          <p:spPr>
            <a:xfrm>
              <a:off x="6982920" y="3888360"/>
              <a:ext cx="1509120" cy="40680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6800" rIns="90000" bIns="46800" anchor="ctr">
              <a:norm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en-US" sz="1600" b="1" strike="noStrike" spc="-1">
                  <a:solidFill>
                    <a:schemeClr val="dk1"/>
                  </a:solidFill>
                  <a:latin typeface="Arial"/>
                  <a:ea typeface="微软雅黑"/>
                </a:rPr>
                <a:t> </a:t>
              </a:r>
              <a:endParaRPr lang="en-US" sz="16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8" name="iS1ïḋè"/>
            <p:cNvSpPr/>
            <p:nvPr/>
          </p:nvSpPr>
          <p:spPr>
            <a:xfrm rot="10800000" flipH="1" flipV="1">
              <a:off x="6765120" y="1802520"/>
              <a:ext cx="1943640" cy="1942920"/>
            </a:xfrm>
            <a:prstGeom prst="teardrop">
              <a:avLst>
                <a:gd name="adj" fmla="val 100000"/>
              </a:avLst>
            </a:prstGeom>
            <a:solidFill>
              <a:schemeClr val="accent1"/>
            </a:solidFill>
            <a:ln w="76200">
              <a:solidFill>
                <a:srgbClr val="FFFFFF">
                  <a:lumMod val="95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anchor="ctr">
              <a:norm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199" name="iS1îďé"/>
            <p:cNvSpPr/>
            <p:nvPr/>
          </p:nvSpPr>
          <p:spPr>
            <a:xfrm>
              <a:off x="4735800" y="2664000"/>
              <a:ext cx="222840" cy="207720"/>
            </a:xfrm>
            <a:custGeom>
              <a:gdLst>
                <a:gd name="textAreaLeft" fmla="*/ 0 w 222840"/>
                <a:gd name="textAreaRight" fmla="*/ 223200 w 222840"/>
                <a:gd name="textAreaTop" fmla="*/ 0 h 207720"/>
                <a:gd name="textAreaBottom" fmla="*/ 208080 h 207720"/>
              </a:gdLst>
              <a:rect l="textAreaLeft" t="textAreaTop" r="textAreaRight" b="textAreaBottom"/>
              <a:pathLst>
                <a:path w="4630" h="4324">
                  <a:moveTo>
                    <a:pt x="3958" y="1193"/>
                  </a:moveTo>
                  <a:cubicBezTo>
                    <a:pt x="3895" y="1193"/>
                    <a:pt x="3832" y="1203"/>
                    <a:pt x="3772" y="1223"/>
                  </a:cubicBezTo>
                  <a:cubicBezTo>
                    <a:pt x="3524" y="1304"/>
                    <a:pt x="3364" y="1531"/>
                    <a:pt x="3358" y="1778"/>
                  </a:cubicBezTo>
                  <a:lnTo>
                    <a:pt x="3055" y="1876"/>
                  </a:lnTo>
                  <a:cubicBezTo>
                    <a:pt x="2936" y="1682"/>
                    <a:pt x="2743" y="1538"/>
                    <a:pt x="2515" y="1484"/>
                  </a:cubicBezTo>
                  <a:lnTo>
                    <a:pt x="2515" y="1166"/>
                  </a:lnTo>
                  <a:cubicBezTo>
                    <a:pt x="2748" y="1083"/>
                    <a:pt x="2915" y="861"/>
                    <a:pt x="2915" y="600"/>
                  </a:cubicBezTo>
                  <a:cubicBezTo>
                    <a:pt x="2915" y="270"/>
                    <a:pt x="2646" y="0"/>
                    <a:pt x="2315" y="0"/>
                  </a:cubicBezTo>
                  <a:cubicBezTo>
                    <a:pt x="1984" y="0"/>
                    <a:pt x="1715" y="270"/>
                    <a:pt x="1715" y="600"/>
                  </a:cubicBezTo>
                  <a:cubicBezTo>
                    <a:pt x="1715" y="861"/>
                    <a:pt x="1882" y="1083"/>
                    <a:pt x="2115" y="1166"/>
                  </a:cubicBezTo>
                  <a:lnTo>
                    <a:pt x="2115" y="1484"/>
                  </a:lnTo>
                  <a:cubicBezTo>
                    <a:pt x="1887" y="1538"/>
                    <a:pt x="1694" y="1682"/>
                    <a:pt x="1575" y="1877"/>
                  </a:cubicBezTo>
                  <a:lnTo>
                    <a:pt x="1273" y="1778"/>
                  </a:lnTo>
                  <a:cubicBezTo>
                    <a:pt x="1266" y="1531"/>
                    <a:pt x="1107" y="1304"/>
                    <a:pt x="858" y="1223"/>
                  </a:cubicBezTo>
                  <a:cubicBezTo>
                    <a:pt x="798" y="1203"/>
                    <a:pt x="736" y="1193"/>
                    <a:pt x="673" y="1193"/>
                  </a:cubicBezTo>
                  <a:cubicBezTo>
                    <a:pt x="412" y="1193"/>
                    <a:pt x="183" y="1360"/>
                    <a:pt x="102" y="1608"/>
                  </a:cubicBezTo>
                  <a:cubicBezTo>
                    <a:pt x="0" y="1923"/>
                    <a:pt x="173" y="2262"/>
                    <a:pt x="488" y="2364"/>
                  </a:cubicBezTo>
                  <a:cubicBezTo>
                    <a:pt x="548" y="2384"/>
                    <a:pt x="610" y="2394"/>
                    <a:pt x="673" y="2394"/>
                  </a:cubicBezTo>
                  <a:cubicBezTo>
                    <a:pt x="864" y="2394"/>
                    <a:pt x="1038" y="2304"/>
                    <a:pt x="1149" y="2159"/>
                  </a:cubicBezTo>
                  <a:lnTo>
                    <a:pt x="1452" y="2258"/>
                  </a:lnTo>
                  <a:cubicBezTo>
                    <a:pt x="1450" y="2281"/>
                    <a:pt x="1449" y="2304"/>
                    <a:pt x="1449" y="2327"/>
                  </a:cubicBezTo>
                  <a:cubicBezTo>
                    <a:pt x="1449" y="2542"/>
                    <a:pt x="1528" y="2740"/>
                    <a:pt x="1658" y="2891"/>
                  </a:cubicBezTo>
                  <a:lnTo>
                    <a:pt x="1471" y="3149"/>
                  </a:lnTo>
                  <a:cubicBezTo>
                    <a:pt x="1416" y="3132"/>
                    <a:pt x="1359" y="3124"/>
                    <a:pt x="1301" y="3124"/>
                  </a:cubicBezTo>
                  <a:cubicBezTo>
                    <a:pt x="1109" y="3124"/>
                    <a:pt x="927" y="3216"/>
                    <a:pt x="815" y="3371"/>
                  </a:cubicBezTo>
                  <a:cubicBezTo>
                    <a:pt x="620" y="3639"/>
                    <a:pt x="680" y="4015"/>
                    <a:pt x="948" y="4209"/>
                  </a:cubicBezTo>
                  <a:cubicBezTo>
                    <a:pt x="1051" y="4284"/>
                    <a:pt x="1173" y="4324"/>
                    <a:pt x="1300" y="4324"/>
                  </a:cubicBezTo>
                  <a:cubicBezTo>
                    <a:pt x="1492" y="4324"/>
                    <a:pt x="1673" y="4232"/>
                    <a:pt x="1786" y="4077"/>
                  </a:cubicBezTo>
                  <a:cubicBezTo>
                    <a:pt x="1939" y="3866"/>
                    <a:pt x="1934" y="3588"/>
                    <a:pt x="1795" y="3384"/>
                  </a:cubicBezTo>
                  <a:lnTo>
                    <a:pt x="1981" y="3127"/>
                  </a:lnTo>
                  <a:cubicBezTo>
                    <a:pt x="2084" y="3170"/>
                    <a:pt x="2197" y="3194"/>
                    <a:pt x="2315" y="3194"/>
                  </a:cubicBezTo>
                  <a:cubicBezTo>
                    <a:pt x="2433" y="3194"/>
                    <a:pt x="2545" y="3170"/>
                    <a:pt x="2647" y="3127"/>
                  </a:cubicBezTo>
                  <a:lnTo>
                    <a:pt x="2836" y="3385"/>
                  </a:lnTo>
                  <a:cubicBezTo>
                    <a:pt x="2696" y="3588"/>
                    <a:pt x="2692" y="3866"/>
                    <a:pt x="2845" y="4077"/>
                  </a:cubicBezTo>
                  <a:cubicBezTo>
                    <a:pt x="2957" y="4232"/>
                    <a:pt x="3139" y="4324"/>
                    <a:pt x="3331" y="4324"/>
                  </a:cubicBezTo>
                  <a:lnTo>
                    <a:pt x="3331" y="4324"/>
                  </a:lnTo>
                  <a:cubicBezTo>
                    <a:pt x="3458" y="4324"/>
                    <a:pt x="3580" y="4284"/>
                    <a:pt x="3683" y="4209"/>
                  </a:cubicBezTo>
                  <a:cubicBezTo>
                    <a:pt x="3951" y="4015"/>
                    <a:pt x="4010" y="3639"/>
                    <a:pt x="3816" y="3371"/>
                  </a:cubicBezTo>
                  <a:cubicBezTo>
                    <a:pt x="3703" y="3216"/>
                    <a:pt x="3522" y="3124"/>
                    <a:pt x="3330" y="3124"/>
                  </a:cubicBezTo>
                  <a:cubicBezTo>
                    <a:pt x="3271" y="3124"/>
                    <a:pt x="3214" y="3133"/>
                    <a:pt x="3159" y="3149"/>
                  </a:cubicBezTo>
                  <a:lnTo>
                    <a:pt x="2971" y="2893"/>
                  </a:lnTo>
                  <a:cubicBezTo>
                    <a:pt x="3102" y="2741"/>
                    <a:pt x="3182" y="2543"/>
                    <a:pt x="3182" y="2327"/>
                  </a:cubicBezTo>
                  <a:cubicBezTo>
                    <a:pt x="3182" y="2303"/>
                    <a:pt x="3181" y="2280"/>
                    <a:pt x="3179" y="2257"/>
                  </a:cubicBezTo>
                  <a:lnTo>
                    <a:pt x="3481" y="2159"/>
                  </a:lnTo>
                  <a:cubicBezTo>
                    <a:pt x="3592" y="2304"/>
                    <a:pt x="3766" y="2394"/>
                    <a:pt x="3957" y="2394"/>
                  </a:cubicBezTo>
                  <a:lnTo>
                    <a:pt x="3957" y="2394"/>
                  </a:lnTo>
                  <a:cubicBezTo>
                    <a:pt x="4020" y="2394"/>
                    <a:pt x="4083" y="2384"/>
                    <a:pt x="4143" y="2364"/>
                  </a:cubicBezTo>
                  <a:cubicBezTo>
                    <a:pt x="4458" y="2262"/>
                    <a:pt x="4630" y="1923"/>
                    <a:pt x="4528" y="1608"/>
                  </a:cubicBezTo>
                  <a:cubicBezTo>
                    <a:pt x="4447" y="1360"/>
                    <a:pt x="4218" y="1193"/>
                    <a:pt x="3958" y="1193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200" name="iṧḻídè"/>
            <p:cNvGrpSpPr/>
            <p:nvPr/>
          </p:nvGrpSpPr>
          <p:grpSpPr>
            <a:xfrm>
              <a:off x="9758880" y="2018520"/>
              <a:ext cx="1511640" cy="1511640"/>
              <a:chOff x="9758880" y="2018520"/>
              <a:chExt cx="1511640" cy="1511640"/>
            </a:xfrm>
          </p:grpSpPr>
          <p:sp>
            <p:nvSpPr>
              <p:cNvPr id="201" name="íšlîḓe"/>
              <p:cNvSpPr/>
              <p:nvPr/>
            </p:nvSpPr>
            <p:spPr>
              <a:xfrm>
                <a:off x="9758880" y="2018520"/>
                <a:ext cx="1511640" cy="1511640"/>
              </a:xfrm>
              <a:prstGeom prst="teardrop">
                <a:avLst>
                  <a:gd name="adj" fmla="val 100000"/>
                </a:avLst>
              </a:prstGeom>
              <a:solidFill>
                <a:schemeClr val="accent1"/>
              </a:solidFill>
              <a:ln w="3810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anchor="ctr">
                <a:normAutofit/>
              </a:bodyPr>
              <a:lstStyle/>
              <a:p>
                <a:pPr algn="ctr"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lt1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202" name="iṡ1ídè"/>
              <p:cNvSpPr/>
              <p:nvPr/>
            </p:nvSpPr>
            <p:spPr>
              <a:xfrm>
                <a:off x="10218240" y="2488680"/>
                <a:ext cx="571680" cy="57168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anchor="ctr">
                <a:normAutofit/>
              </a:bodyPr>
              <a:lstStyle/>
              <a:p>
                <a:pPr algn="ctr"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lt1"/>
                  </a:solidFill>
                  <a:latin typeface="Arial"/>
                  <a:ea typeface="微软雅黑"/>
                </a:endParaRPr>
              </a:p>
            </p:txBody>
          </p:sp>
        </p:grpSp>
        <p:sp>
          <p:nvSpPr>
            <p:cNvPr id="203" name="ïŝļïďé"/>
            <p:cNvSpPr/>
            <p:nvPr/>
          </p:nvSpPr>
          <p:spPr>
            <a:xfrm>
              <a:off x="4091400" y="2018520"/>
              <a:ext cx="1511640" cy="1511640"/>
            </a:xfrm>
            <a:prstGeom prst="teardrop">
              <a:avLst>
                <a:gd name="adj" fmla="val 100000"/>
              </a:avLst>
            </a:prstGeom>
            <a:solidFill>
              <a:schemeClr val="accent1"/>
            </a:solidFill>
            <a:ln w="381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anchor="ctr">
              <a:norm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04" name="图片 27"/>
            <p:cNvSpPr/>
            <p:nvPr/>
          </p:nvSpPr>
          <p:spPr>
            <a:xfrm>
              <a:off x="6873840" y="1910880"/>
              <a:ext cx="1726920" cy="1726920"/>
            </a:xfrm>
            <a:custGeom>
              <a:gdLst>
                <a:gd name="textAreaLeft" fmla="*/ 0 w 1726920"/>
                <a:gd name="textAreaRight" fmla="*/ 1727280 w 1726920"/>
                <a:gd name="textAreaTop" fmla="*/ 0 h 1726920"/>
                <a:gd name="textAreaBottom" fmla="*/ 1727280 h 1726920"/>
              </a:gdLst>
              <a:rect l="textAreaLeft" t="textAreaTop" r="textAreaRight" b="textAreaBottom"/>
              <a:pathLst>
                <a:path w="1727202" h="1727202">
                  <a:moveTo>
                    <a:pt x="863602" y="0"/>
                  </a:moveTo>
                  <a:lnTo>
                    <a:pt x="1727204" y="0"/>
                  </a:lnTo>
                  <a:lnTo>
                    <a:pt x="1727204" y="863602"/>
                  </a:lnTo>
                  <a:cubicBezTo>
                    <a:pt x="1727204" y="1340556"/>
                    <a:pt x="1340556" y="1727204"/>
                    <a:pt x="863602" y="1727204"/>
                  </a:cubicBezTo>
                  <a:cubicBezTo>
                    <a:pt x="386648" y="1727204"/>
                    <a:pt x="0" y="1340556"/>
                    <a:pt x="0" y="863602"/>
                  </a:cubicBezTo>
                  <a:cubicBezTo>
                    <a:pt x="0" y="386648"/>
                    <a:pt x="386648" y="0"/>
                    <a:pt x="863602" y="0"/>
                  </a:cubicBezTo>
                  <a:close/>
                </a:path>
              </a:pathLst>
            </a:custGeom>
            <a:blipFill rotWithShape="0">
              <a:blip r:embed="rId3"/>
              <a:stretch>
                <a:fillRect/>
              </a:stretch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05" name="iṡ1ídè"/>
            <p:cNvSpPr/>
            <p:nvPr/>
          </p:nvSpPr>
          <p:spPr>
            <a:xfrm>
              <a:off x="4561560" y="2466360"/>
              <a:ext cx="571680" cy="57168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anchor="ctr">
              <a:norm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沟通与协作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7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及时回应客户问题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随时沟通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0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1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4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信息共享，一致行动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团队协作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16" name="组合 1"/>
          <p:cNvGrpSpPr/>
          <p:nvPr/>
        </p:nvGrpSpPr>
        <p:grpSpPr>
          <a:xfrm>
            <a:off x="7400520" y="1547280"/>
            <a:ext cx="4089960" cy="3641760"/>
            <a:chOff x="7400520" y="1547280"/>
            <a:chExt cx="4089960" cy="3641760"/>
          </a:xfrm>
        </p:grpSpPr>
        <p:sp>
          <p:nvSpPr>
            <p:cNvPr id="217" name="îsḷïdê"/>
            <p:cNvSpPr/>
            <p:nvPr/>
          </p:nvSpPr>
          <p:spPr>
            <a:xfrm>
              <a:off x="7805520" y="1952280"/>
              <a:ext cx="3284640" cy="2831400"/>
            </a:xfrm>
            <a:prstGeom prst="triangle">
              <a:avLst>
                <a:gd name="adj" fmla="val 50000"/>
              </a:avLst>
            </a:prstGeom>
            <a:noFill/>
            <a:ln w="3175">
              <a:solidFill>
                <a:srgbClr val="FFFFFF">
                  <a:lumMod val="75000"/>
                </a:srgb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218" name="íSľídé"/>
            <p:cNvSpPr/>
            <p:nvPr/>
          </p:nvSpPr>
          <p:spPr>
            <a:xfrm>
              <a:off x="7400520" y="4379400"/>
              <a:ext cx="809640" cy="809640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/>
          </p:style>
          <p:txBody>
            <a:bodyPr wrap="none" lIns="90000" tIns="45000" rIns="90000" bIns="45000" anchor="ctr">
              <a:norm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en-US" sz="1800" b="0" strike="noStrike" spc="-1">
                  <a:solidFill>
                    <a:schemeClr val="lt1"/>
                  </a:solidFill>
                  <a:latin typeface="Arial"/>
                  <a:ea typeface="微软雅黑"/>
                </a:rPr>
                <a:t> </a:t>
              </a: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9" name="íşľîdé"/>
            <p:cNvSpPr/>
            <p:nvPr/>
          </p:nvSpPr>
          <p:spPr>
            <a:xfrm>
              <a:off x="10680840" y="4379400"/>
              <a:ext cx="809640" cy="809640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/>
          </p:style>
          <p:txBody>
            <a:bodyPr wrap="none" lIns="90000" tIns="45000" rIns="90000" bIns="45000" anchor="ctr">
              <a:norm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en-US" sz="1800" b="0" strike="noStrike" spc="-1">
                  <a:solidFill>
                    <a:schemeClr val="lt1"/>
                  </a:solidFill>
                  <a:latin typeface="Arial"/>
                  <a:ea typeface="微软雅黑"/>
                </a:rPr>
                <a:t> </a:t>
              </a: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0" name="iślïdè"/>
            <p:cNvSpPr/>
            <p:nvPr/>
          </p:nvSpPr>
          <p:spPr>
            <a:xfrm>
              <a:off x="9042840" y="1547280"/>
              <a:ext cx="809640" cy="809640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/>
          </p:style>
          <p:txBody>
            <a:bodyPr wrap="none" lIns="90000" tIns="45000" rIns="90000" bIns="45000" anchor="ctr">
              <a:norm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en-US" sz="1800" b="0" strike="noStrike" spc="-1">
                  <a:solidFill>
                    <a:schemeClr val="lt1"/>
                  </a:solidFill>
                  <a:latin typeface="Arial"/>
                  <a:ea typeface="微软雅黑"/>
                </a:rPr>
                <a:t> 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221" name="íś1ïḍè"/>
            <p:cNvGrpSpPr/>
            <p:nvPr/>
          </p:nvGrpSpPr>
          <p:grpSpPr>
            <a:xfrm>
              <a:off x="8902800" y="3224880"/>
              <a:ext cx="1090080" cy="699120"/>
              <a:chOff x="8902800" y="3224880"/>
              <a:chExt cx="1090080" cy="699120"/>
            </a:xfrm>
          </p:grpSpPr>
          <p:sp>
            <p:nvSpPr>
              <p:cNvPr id="222" name="íṥļîḑê"/>
              <p:cNvSpPr/>
              <p:nvPr/>
            </p:nvSpPr>
            <p:spPr>
              <a:xfrm>
                <a:off x="8902800" y="3504960"/>
                <a:ext cx="1090080" cy="41904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tIns="46800" rIns="90000" bIns="46800" anchor="ctr">
                <a:normAutofit/>
              </a:bodyPr>
              <a:lstStyle/>
              <a:p>
                <a:pPr algn="ctr" defTabSz="914400">
                  <a:lnSpc>
                    <a:spcPct val="100000"/>
                  </a:lnSpc>
                </a:pPr>
                <a:r>
                  <a:rPr lang="en-US" sz="1400" b="1" strike="noStrike" spc="-1">
                    <a:solidFill>
                      <a:schemeClr val="dk1"/>
                    </a:solidFill>
                    <a:latin typeface="Arial"/>
                    <a:ea typeface="微软雅黑"/>
                  </a:rPr>
                  <a:t> </a:t>
                </a:r>
                <a:endParaRPr lang="en-US" sz="14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23" name="íṥlïďé"/>
              <p:cNvSpPr txBox="1"/>
              <p:nvPr/>
            </p:nvSpPr>
            <p:spPr>
              <a:xfrm>
                <a:off x="9223200" y="3224880"/>
                <a:ext cx="448920" cy="272520"/>
              </a:xfrm>
              <a:prstGeom prst="rect">
                <a:avLst/>
              </a:prstGeom>
            </p:spPr>
            <p:txBody>
              <a:bodyPr wrap="none" lIns="90000" tIns="45000" rIns="90000" bIns="45000" anchor="ctr" anchorCtr="1">
                <a:prstTxWarp prst="textPlain">
                  <a:avLst>
                    <a:gd name="adj" fmla="val 50000"/>
                  </a:avLst>
                </a:prstTxWarp>
                <a:noAutofit/>
              </a:bodyPr>
              <a:lstStyle/>
              <a:p>
                <a:pPr algn="ctr" defTabSz="914400">
                  <a:lnSpc>
                    <a:spcPct val="100000"/>
                  </a:lnSpc>
                </a:pPr>
                <a:r>
                  <a:rPr lang="en-US" sz="1800" b="1" strike="noStrike" spc="-1">
                    <a:ln w="0">
                      <a:noFill/>
                    </a:ln>
                    <a:solidFill>
                      <a:schemeClr val="dk1">
                        <a:lumMod val="50000"/>
                        <a:lumOff val="50000"/>
                      </a:schemeClr>
                    </a:solidFill>
                    <a:latin typeface="Arial"/>
                    <a:ea typeface="微软雅黑"/>
                  </a:rPr>
                  <a:t>3</a:t>
                </a:r>
                <a:r>
                  <a:rPr lang="en-US" sz="100" b="1" strike="noStrike" spc="-1">
                    <a:ln w="0">
                      <a:noFill/>
                    </a:ln>
                    <a:solidFill>
                      <a:schemeClr val="dk1">
                        <a:lumMod val="50000"/>
                        <a:lumOff val="50000"/>
                      </a:schemeClr>
                    </a:solidFill>
                    <a:latin typeface="Arial"/>
                    <a:ea typeface="微软雅黑"/>
                  </a:rPr>
                  <a:t> </a:t>
                </a:r>
                <a:r>
                  <a:rPr lang="en-US" sz="1800" b="1" strike="noStrike" spc="-1">
                    <a:ln w="0">
                      <a:noFill/>
                    </a:ln>
                    <a:solidFill>
                      <a:schemeClr val="dk1">
                        <a:lumMod val="50000"/>
                        <a:lumOff val="50000"/>
                      </a:schemeClr>
                    </a:solidFill>
                    <a:latin typeface="Arial"/>
                    <a:ea typeface="微软雅黑"/>
                  </a:rPr>
                  <a:t>0K</a:t>
                </a:r>
                <a:endParaRPr lang="en-US" sz="1800" b="0" strike="noStrike" spc="-1">
                  <a:ln w="0">
                    <a:noFill/>
                  </a:ln>
                  <a:solidFill>
                    <a:schemeClr val="dk1">
                      <a:lumMod val="50000"/>
                      <a:lumOff val="50000"/>
                    </a:schemeClr>
                  </a:solidFill>
                  <a:latin typeface="Arial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4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25" name="content.2.title"/>
          <p:cNvSpPr/>
          <p:nvPr/>
        </p:nvSpPr>
        <p:spPr>
          <a:xfrm>
            <a:off x="8560080" y="182196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提供培训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content.2.content"/>
          <p:cNvSpPr/>
          <p:nvPr/>
        </p:nvSpPr>
        <p:spPr>
          <a:xfrm>
            <a:off x="7643520" y="2512080"/>
            <a:ext cx="3827520" cy="174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增强客户信任和忠诚度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28" name="content.3.title"/>
          <p:cNvSpPr/>
          <p:nvPr/>
        </p:nvSpPr>
        <p:spPr>
          <a:xfrm>
            <a:off x="8731440" y="427680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content.3.content"/>
          <p:cNvSpPr/>
          <p:nvPr/>
        </p:nvSpPr>
        <p:spPr>
          <a:xfrm>
            <a:off x="7462440" y="4893480"/>
            <a:ext cx="4033080" cy="109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31" name="content.4.title"/>
          <p:cNvSpPr/>
          <p:nvPr/>
        </p:nvSpPr>
        <p:spPr>
          <a:xfrm>
            <a:off x="1024200" y="432756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content.4.content"/>
          <p:cNvSpPr/>
          <p:nvPr/>
        </p:nvSpPr>
        <p:spPr>
          <a:xfrm>
            <a:off x="0" y="4819680"/>
            <a:ext cx="3898080" cy="115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投资客户关系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34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35" name="content.1.title"/>
          <p:cNvSpPr/>
          <p:nvPr/>
        </p:nvSpPr>
        <p:spPr>
          <a:xfrm>
            <a:off x="1213560" y="201096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经常拜访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content.1.content"/>
          <p:cNvSpPr/>
          <p:nvPr/>
        </p:nvSpPr>
        <p:spPr>
          <a:xfrm>
            <a:off x="68040" y="2511360"/>
            <a:ext cx="3771720" cy="115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了解客户动态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37" name="组合 4"/>
          <p:cNvGrpSpPr/>
          <p:nvPr/>
        </p:nvGrpSpPr>
        <p:grpSpPr>
          <a:xfrm>
            <a:off x="3839400" y="2049840"/>
            <a:ext cx="3803400" cy="3803400"/>
            <a:chOff x="3839400" y="2049840"/>
            <a:chExt cx="3803400" cy="3803400"/>
          </a:xfrm>
        </p:grpSpPr>
        <p:sp>
          <p:nvSpPr>
            <p:cNvPr id="238" name="íṧlîḋé"/>
            <p:cNvSpPr/>
            <p:nvPr/>
          </p:nvSpPr>
          <p:spPr>
            <a:xfrm>
              <a:off x="4236120" y="2049840"/>
              <a:ext cx="1800720" cy="1370520"/>
            </a:xfrm>
            <a:custGeom>
              <a:gdLst>
                <a:gd name="textAreaLeft" fmla="*/ 0 w 1800720"/>
                <a:gd name="textAreaRight" fmla="*/ 1801080 w 1800720"/>
                <a:gd name="textAreaTop" fmla="*/ 0 h 1370520"/>
                <a:gd name="textAreaBottom" fmla="*/ 1370880 h 1370520"/>
              </a:gdLst>
              <a:rect l="textAreaLeft" t="textAreaTop" r="textAreaRight" b="textAreaBottom"/>
              <a:pathLst>
                <a:path w="277" h="211">
                  <a:moveTo>
                    <a:pt x="71" y="211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5" y="166"/>
                    <a:pt x="11" y="157"/>
                    <a:pt x="17" y="147"/>
                  </a:cubicBezTo>
                  <a:cubicBezTo>
                    <a:pt x="35" y="120"/>
                    <a:pt x="58" y="97"/>
                    <a:pt x="85" y="79"/>
                  </a:cubicBezTo>
                  <a:cubicBezTo>
                    <a:pt x="112" y="60"/>
                    <a:pt x="142" y="47"/>
                    <a:pt x="174" y="41"/>
                  </a:cubicBezTo>
                  <a:cubicBezTo>
                    <a:pt x="184" y="39"/>
                    <a:pt x="193" y="37"/>
                    <a:pt x="202" y="36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40" y="38"/>
                    <a:pt x="240" y="38"/>
                    <a:pt x="240" y="38"/>
                  </a:cubicBezTo>
                  <a:cubicBezTo>
                    <a:pt x="277" y="76"/>
                    <a:pt x="277" y="76"/>
                    <a:pt x="277" y="76"/>
                  </a:cubicBezTo>
                  <a:cubicBezTo>
                    <a:pt x="240" y="114"/>
                    <a:pt x="240" y="114"/>
                    <a:pt x="240" y="114"/>
                  </a:cubicBezTo>
                  <a:cubicBezTo>
                    <a:pt x="203" y="152"/>
                    <a:pt x="203" y="152"/>
                    <a:pt x="203" y="152"/>
                  </a:cubicBezTo>
                  <a:cubicBezTo>
                    <a:pt x="203" y="116"/>
                    <a:pt x="203" y="116"/>
                    <a:pt x="203" y="116"/>
                  </a:cubicBezTo>
                  <a:cubicBezTo>
                    <a:pt x="147" y="124"/>
                    <a:pt x="97" y="160"/>
                    <a:pt x="71" y="21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1800" b="1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239" name="íšļîďè"/>
            <p:cNvSpPr/>
            <p:nvPr/>
          </p:nvSpPr>
          <p:spPr>
            <a:xfrm>
              <a:off x="6265440" y="2453040"/>
              <a:ext cx="1377360" cy="1800720"/>
            </a:xfrm>
            <a:custGeom>
              <a:gdLst>
                <a:gd name="textAreaLeft" fmla="*/ 0 w 1377360"/>
                <a:gd name="textAreaRight" fmla="*/ 1377720 w 1377360"/>
                <a:gd name="textAreaTop" fmla="*/ 0 h 1800720"/>
                <a:gd name="textAreaBottom" fmla="*/ 1801080 h 1800720"/>
              </a:gdLst>
              <a:rect l="textAreaLeft" t="textAreaTop" r="textAreaRight" b="textAreaBottom"/>
              <a:pathLst>
                <a:path w="211" h="277">
                  <a:moveTo>
                    <a:pt x="0" y="71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45" y="5"/>
                    <a:pt x="55" y="10"/>
                    <a:pt x="64" y="16"/>
                  </a:cubicBezTo>
                  <a:cubicBezTo>
                    <a:pt x="91" y="35"/>
                    <a:pt x="114" y="58"/>
                    <a:pt x="133" y="85"/>
                  </a:cubicBezTo>
                  <a:cubicBezTo>
                    <a:pt x="151" y="112"/>
                    <a:pt x="164" y="142"/>
                    <a:pt x="170" y="174"/>
                  </a:cubicBezTo>
                  <a:cubicBezTo>
                    <a:pt x="172" y="183"/>
                    <a:pt x="174" y="193"/>
                    <a:pt x="175" y="202"/>
                  </a:cubicBezTo>
                  <a:cubicBezTo>
                    <a:pt x="211" y="202"/>
                    <a:pt x="211" y="202"/>
                    <a:pt x="211" y="202"/>
                  </a:cubicBezTo>
                  <a:cubicBezTo>
                    <a:pt x="173" y="239"/>
                    <a:pt x="173" y="239"/>
                    <a:pt x="173" y="239"/>
                  </a:cubicBezTo>
                  <a:cubicBezTo>
                    <a:pt x="136" y="277"/>
                    <a:pt x="136" y="277"/>
                    <a:pt x="136" y="277"/>
                  </a:cubicBezTo>
                  <a:cubicBezTo>
                    <a:pt x="97" y="240"/>
                    <a:pt x="97" y="240"/>
                    <a:pt x="97" y="240"/>
                  </a:cubicBezTo>
                  <a:cubicBezTo>
                    <a:pt x="59" y="203"/>
                    <a:pt x="59" y="203"/>
                    <a:pt x="59" y="203"/>
                  </a:cubicBezTo>
                  <a:cubicBezTo>
                    <a:pt x="95" y="203"/>
                    <a:pt x="95" y="203"/>
                    <a:pt x="95" y="203"/>
                  </a:cubicBezTo>
                  <a:cubicBezTo>
                    <a:pt x="87" y="146"/>
                    <a:pt x="51" y="96"/>
                    <a:pt x="0" y="7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1800" b="1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240" name="iṧliḓê"/>
            <p:cNvSpPr/>
            <p:nvPr/>
          </p:nvSpPr>
          <p:spPr>
            <a:xfrm>
              <a:off x="5432040" y="4475880"/>
              <a:ext cx="1807560" cy="1377360"/>
            </a:xfrm>
            <a:custGeom>
              <a:gdLst>
                <a:gd name="textAreaLeft" fmla="*/ 0 w 1807560"/>
                <a:gd name="textAreaRight" fmla="*/ 1807920 w 1807560"/>
                <a:gd name="textAreaTop" fmla="*/ 0 h 1377360"/>
                <a:gd name="textAreaBottom" fmla="*/ 1377720 h 1377360"/>
              </a:gdLst>
              <a:rect l="textAreaLeft" t="textAreaTop" r="textAreaRight" b="textAreaBottom"/>
              <a:pathLst>
                <a:path w="277" h="211">
                  <a:moveTo>
                    <a:pt x="206" y="0"/>
                  </a:moveTo>
                  <a:cubicBezTo>
                    <a:pt x="277" y="35"/>
                    <a:pt x="277" y="35"/>
                    <a:pt x="277" y="35"/>
                  </a:cubicBezTo>
                  <a:cubicBezTo>
                    <a:pt x="273" y="45"/>
                    <a:pt x="267" y="55"/>
                    <a:pt x="261" y="64"/>
                  </a:cubicBezTo>
                  <a:cubicBezTo>
                    <a:pt x="242" y="92"/>
                    <a:pt x="219" y="115"/>
                    <a:pt x="192" y="133"/>
                  </a:cubicBezTo>
                  <a:cubicBezTo>
                    <a:pt x="165" y="151"/>
                    <a:pt x="135" y="164"/>
                    <a:pt x="103" y="171"/>
                  </a:cubicBezTo>
                  <a:cubicBezTo>
                    <a:pt x="94" y="173"/>
                    <a:pt x="84" y="174"/>
                    <a:pt x="75" y="175"/>
                  </a:cubicBezTo>
                  <a:cubicBezTo>
                    <a:pt x="75" y="211"/>
                    <a:pt x="75" y="211"/>
                    <a:pt x="75" y="211"/>
                  </a:cubicBezTo>
                  <a:cubicBezTo>
                    <a:pt x="38" y="174"/>
                    <a:pt x="38" y="174"/>
                    <a:pt x="38" y="174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37" y="98"/>
                    <a:pt x="37" y="98"/>
                    <a:pt x="37" y="98"/>
                  </a:cubicBezTo>
                  <a:cubicBezTo>
                    <a:pt x="74" y="60"/>
                    <a:pt x="74" y="60"/>
                    <a:pt x="74" y="60"/>
                  </a:cubicBezTo>
                  <a:cubicBezTo>
                    <a:pt x="74" y="95"/>
                    <a:pt x="74" y="95"/>
                    <a:pt x="74" y="95"/>
                  </a:cubicBezTo>
                  <a:cubicBezTo>
                    <a:pt x="131" y="87"/>
                    <a:pt x="181" y="52"/>
                    <a:pt x="206" y="0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1800" b="1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241" name="iṣ1iḋè"/>
            <p:cNvSpPr/>
            <p:nvPr/>
          </p:nvSpPr>
          <p:spPr>
            <a:xfrm>
              <a:off x="3839400" y="3649320"/>
              <a:ext cx="1370520" cy="1807560"/>
            </a:xfrm>
            <a:custGeom>
              <a:gdLst>
                <a:gd name="textAreaLeft" fmla="*/ 0 w 1370520"/>
                <a:gd name="textAreaRight" fmla="*/ 1370880 w 1370520"/>
                <a:gd name="textAreaTop" fmla="*/ 0 h 1807560"/>
                <a:gd name="textAreaBottom" fmla="*/ 1807920 h 1807560"/>
              </a:gdLst>
              <a:rect l="textAreaLeft" t="textAreaTop" r="textAreaRight" b="textAreaBottom"/>
              <a:pathLst>
                <a:path w="211" h="277">
                  <a:moveTo>
                    <a:pt x="211" y="206"/>
                  </a:moveTo>
                  <a:cubicBezTo>
                    <a:pt x="176" y="277"/>
                    <a:pt x="176" y="277"/>
                    <a:pt x="176" y="277"/>
                  </a:cubicBezTo>
                  <a:cubicBezTo>
                    <a:pt x="166" y="272"/>
                    <a:pt x="156" y="266"/>
                    <a:pt x="147" y="260"/>
                  </a:cubicBezTo>
                  <a:cubicBezTo>
                    <a:pt x="119" y="242"/>
                    <a:pt x="96" y="219"/>
                    <a:pt x="78" y="192"/>
                  </a:cubicBezTo>
                  <a:cubicBezTo>
                    <a:pt x="60" y="165"/>
                    <a:pt x="47" y="135"/>
                    <a:pt x="40" y="103"/>
                  </a:cubicBezTo>
                  <a:cubicBezTo>
                    <a:pt x="38" y="93"/>
                    <a:pt x="37" y="84"/>
                    <a:pt x="36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113" y="37"/>
                    <a:pt x="113" y="37"/>
                    <a:pt x="113" y="37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16" y="74"/>
                    <a:pt x="116" y="74"/>
                    <a:pt x="116" y="74"/>
                  </a:cubicBezTo>
                  <a:cubicBezTo>
                    <a:pt x="124" y="131"/>
                    <a:pt x="159" y="180"/>
                    <a:pt x="211" y="20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1800" b="1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242" name="îŝḻíḓé"/>
            <p:cNvSpPr/>
            <p:nvPr/>
          </p:nvSpPr>
          <p:spPr>
            <a:xfrm>
              <a:off x="4630680" y="2395800"/>
              <a:ext cx="701640" cy="701640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wrap="none" anchor="ctr" anchorCtr="1">
              <a:norm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en-US" sz="1800" b="0" strike="noStrike" spc="-1">
                  <a:solidFill>
                    <a:schemeClr val="lt1"/>
                  </a:solidFill>
                  <a:latin typeface="Impact"/>
                  <a:ea typeface="微软雅黑"/>
                </a:rPr>
                <a:t>0</a:t>
              </a:r>
              <a:r>
                <a:rPr lang="en-US" sz="100" b="0" strike="noStrike" spc="-1">
                  <a:solidFill>
                    <a:schemeClr val="lt1"/>
                  </a:solidFill>
                  <a:latin typeface="Impact"/>
                  <a:ea typeface="微软雅黑"/>
                </a:rPr>
                <a:t> </a:t>
              </a:r>
              <a:r>
                <a:rPr lang="en-US" sz="1800" b="0" strike="noStrike" spc="-1">
                  <a:solidFill>
                    <a:schemeClr val="lt1"/>
                  </a:solidFill>
                  <a:latin typeface="Impact"/>
                  <a:ea typeface="微软雅黑"/>
                </a:rPr>
                <a:t>1</a:t>
              </a: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3" name="iṡ1îḓé"/>
            <p:cNvSpPr/>
            <p:nvPr/>
          </p:nvSpPr>
          <p:spPr>
            <a:xfrm>
              <a:off x="6586560" y="2853720"/>
              <a:ext cx="701640" cy="70164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wrap="none" anchor="ctr" anchorCtr="1">
              <a:norm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en-US" sz="1800" b="0" strike="noStrike" spc="-1">
                  <a:solidFill>
                    <a:schemeClr val="dk1"/>
                  </a:solidFill>
                  <a:latin typeface="Impact"/>
                  <a:ea typeface="微软雅黑"/>
                </a:rPr>
                <a:t>0</a:t>
              </a:r>
              <a:r>
                <a:rPr lang="en-US" sz="100" b="0" strike="noStrike" spc="-1">
                  <a:solidFill>
                    <a:schemeClr val="dk1"/>
                  </a:solidFill>
                  <a:latin typeface="Impact"/>
                  <a:ea typeface="微软雅黑"/>
                </a:rPr>
                <a:t> </a:t>
              </a:r>
              <a:r>
                <a:rPr lang="en-US" sz="1800" b="0" strike="noStrike" spc="-1">
                  <a:solidFill>
                    <a:schemeClr val="dk1"/>
                  </a:solidFill>
                  <a:latin typeface="Impact"/>
                  <a:ea typeface="微软雅黑"/>
                </a:rPr>
                <a:t>2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4" name="iś1îḓè"/>
            <p:cNvSpPr/>
            <p:nvPr/>
          </p:nvSpPr>
          <p:spPr>
            <a:xfrm>
              <a:off x="6097680" y="4819680"/>
              <a:ext cx="701640" cy="701640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wrap="none" anchor="ctr" anchorCtr="1">
              <a:norm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en-US" sz="1800" b="0" strike="noStrike" spc="-1">
                  <a:solidFill>
                    <a:schemeClr val="lt1"/>
                  </a:solidFill>
                  <a:latin typeface="Impact"/>
                  <a:ea typeface="微软雅黑"/>
                </a:rPr>
                <a:t>0</a:t>
              </a:r>
              <a:r>
                <a:rPr lang="en-US" sz="100" b="0" strike="noStrike" spc="-1">
                  <a:solidFill>
                    <a:schemeClr val="lt1"/>
                  </a:solidFill>
                  <a:latin typeface="Impact"/>
                  <a:ea typeface="微软雅黑"/>
                </a:rPr>
                <a:t> </a:t>
              </a:r>
              <a:r>
                <a:rPr lang="en-US" sz="1800" b="0" strike="noStrike" spc="-1">
                  <a:solidFill>
                    <a:schemeClr val="lt1"/>
                  </a:solidFill>
                  <a:latin typeface="Impact"/>
                  <a:ea typeface="微软雅黑"/>
                </a:rPr>
                <a:t>3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5" name="işḷiḍé"/>
            <p:cNvSpPr/>
            <p:nvPr/>
          </p:nvSpPr>
          <p:spPr>
            <a:xfrm>
              <a:off x="4173120" y="4330800"/>
              <a:ext cx="701640" cy="70164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wrap="none" anchor="ctr" anchorCtr="1">
              <a:norm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en-US" sz="1800" b="0" strike="noStrike" spc="-1">
                  <a:solidFill>
                    <a:schemeClr val="dk1"/>
                  </a:solidFill>
                  <a:latin typeface="Impact"/>
                  <a:ea typeface="微软雅黑"/>
                </a:rPr>
                <a:t>0</a:t>
              </a:r>
              <a:r>
                <a:rPr lang="en-US" sz="100" b="0" strike="noStrike" spc="-1">
                  <a:solidFill>
                    <a:schemeClr val="dk1"/>
                  </a:solidFill>
                  <a:latin typeface="Impact"/>
                  <a:ea typeface="微软雅黑"/>
                </a:rPr>
                <a:t> </a:t>
              </a:r>
              <a:r>
                <a:rPr lang="en-US" sz="1800" b="0" strike="noStrike" spc="-1">
                  <a:solidFill>
                    <a:schemeClr val="dk1"/>
                  </a:solidFill>
                  <a:latin typeface="Impact"/>
                  <a:ea typeface="微软雅黑"/>
                </a:rPr>
                <a:t>4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cxnSp>
        <p:nvCxnSpPr>
          <p:cNvPr id="246" name="直接连接符 13"/>
          <p:cNvCxnSpPr/>
          <p:nvPr/>
        </p:nvCxnSpPr>
        <p:spPr>
          <a:xfrm flipH="1">
            <a:off x="68040" y="3665520"/>
            <a:ext cx="4254120" cy="27000"/>
          </a:xfrm>
          <a:prstGeom prst="straightConnector1">
            <a:avLst/>
          </a:prstGeom>
          <a:ln w="3175" cap="rnd">
            <a:solidFill>
              <a:srgbClr val="FFFFFF">
                <a:lumMod val="75000"/>
              </a:srgbClr>
            </a:solidFill>
            <a:round/>
          </a:ln>
        </p:spPr>
      </p:cxnSp>
      <p:cxnSp>
        <p:nvCxnSpPr>
          <p:cNvPr id="247" name="直接连接符 14"/>
          <p:cNvCxnSpPr/>
          <p:nvPr/>
        </p:nvCxnSpPr>
        <p:spPr>
          <a:xfrm flipH="1">
            <a:off x="7102800" y="4253760"/>
            <a:ext cx="4969440" cy="23400"/>
          </a:xfrm>
          <a:prstGeom prst="straightConnector1">
            <a:avLst/>
          </a:prstGeom>
          <a:ln w="3175" cap="rnd">
            <a:solidFill>
              <a:srgbClr val="FFFFFF">
                <a:lumMod val="75000"/>
              </a:srgbClr>
            </a:solidFill>
            <a:round/>
          </a:ln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 additive="repl">
                                        <p:cTn id="7" dur="20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48" name="组合 12"/>
          <p:cNvGrpSpPr/>
          <p:nvPr/>
        </p:nvGrpSpPr>
        <p:grpSpPr>
          <a:xfrm>
            <a:off x="-720" y="396720"/>
            <a:ext cx="12191760" cy="1449720"/>
            <a:chOff x="-720" y="396720"/>
            <a:chExt cx="12191760" cy="1449720"/>
          </a:xfrm>
        </p:grpSpPr>
        <p:sp>
          <p:nvSpPr>
            <p:cNvPr id="249" name="图片 21"/>
            <p:cNvSpPr/>
            <p:nvPr/>
          </p:nvSpPr>
          <p:spPr>
            <a:xfrm>
              <a:off x="-720" y="397800"/>
              <a:ext cx="12191760" cy="1448640"/>
            </a:xfrm>
            <a:custGeom>
              <a:gdLst>
                <a:gd name="textAreaLeft" fmla="*/ 0 w 12191760"/>
                <a:gd name="textAreaRight" fmla="*/ 12192120 w 12191760"/>
                <a:gd name="textAreaTop" fmla="*/ 0 h 1448640"/>
                <a:gd name="textAreaBottom" fmla="*/ 1449000 h 1448640"/>
              </a:gdLst>
              <a:rect l="textAreaLeft" t="textAreaTop" r="textAreaRight" b="textAreaBottom"/>
              <a:pathLst>
                <a:path w="12192000" h="1449097">
                  <a:moveTo>
                    <a:pt x="0" y="0"/>
                  </a:moveTo>
                  <a:lnTo>
                    <a:pt x="12192000" y="0"/>
                  </a:lnTo>
                  <a:lnTo>
                    <a:pt x="12192000" y="1449097"/>
                  </a:lnTo>
                  <a:lnTo>
                    <a:pt x="0" y="1449097"/>
                  </a:lnTo>
                  <a:close/>
                </a:path>
              </a:pathLst>
            </a:custGeom>
            <a:blipFill rotWithShape="0">
              <a:blip r:embed="rId2"/>
              <a:stretch>
                <a:fillRect/>
              </a:stretch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0" name="iSlïḍè"/>
            <p:cNvSpPr/>
            <p:nvPr/>
          </p:nvSpPr>
          <p:spPr>
            <a:xfrm>
              <a:off x="669240" y="396720"/>
              <a:ext cx="10850040" cy="1449360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16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51" name="îśļîḍè"/>
            <p:cNvSpPr/>
            <p:nvPr/>
          </p:nvSpPr>
          <p:spPr>
            <a:xfrm>
              <a:off x="2900520" y="505080"/>
              <a:ext cx="6389640" cy="1233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6800" rIns="90000" bIns="46800" anchor="t">
              <a:normAutofit fontScale="96666" lnSpcReduction="20000"/>
            </a:bodyPr>
            <a:lstStyle/>
            <a:p>
              <a:pPr algn="ctr" defTabSz="914400">
                <a:lnSpc>
                  <a:spcPct val="150000"/>
                </a:lnSpc>
              </a:pPr>
              <a:r>
                <a:rPr lang="en-US" sz="1400" b="0" strike="noStrike" spc="-1">
                  <a:solidFill>
                    <a:schemeClr val="lt1"/>
                  </a:solidFill>
                  <a:latin typeface="Arial"/>
                  <a:ea typeface="微软雅黑"/>
                </a:rPr>
                <a:t>Unified fon</a:t>
              </a:r>
              <a:r>
                <a:rPr lang="en-US" sz="100" b="0" strike="noStrike" spc="-1">
                  <a:solidFill>
                    <a:schemeClr val="lt1"/>
                  </a:solidFill>
                  <a:latin typeface="Arial"/>
                  <a:ea typeface="微软雅黑"/>
                </a:rPr>
                <a:t> </a:t>
              </a:r>
              <a:r>
                <a:rPr lang="en-US" sz="1400" b="0" strike="noStrike" spc="-1">
                  <a:solidFill>
                    <a:schemeClr val="lt1"/>
                  </a:solidFill>
                  <a:latin typeface="Arial"/>
                  <a:ea typeface="微软雅黑"/>
                </a:rPr>
                <a:t>ts make reading more fluent.</a:t>
              </a:r>
              <a:endParaRPr lang="en-US" sz="1400" b="0" strike="noStrike" spc="-1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50000"/>
                </a:lnSpc>
              </a:pPr>
              <a:r>
                <a:rPr lang="en-US" sz="1800" b="1" strike="noStrike" spc="-1">
                  <a:solidFill>
                    <a:schemeClr val="lt1"/>
                  </a:solidFill>
                  <a:latin typeface="Arial"/>
                  <a:ea typeface="微软雅黑"/>
                </a:rPr>
                <a:t>Theme color makes PPT more convenient to change.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50000"/>
                </a:lnSpc>
              </a:pPr>
              <a:r>
                <a:rPr lang="en-US" sz="1400" b="0" strike="noStrike" spc="-1">
                  <a:solidFill>
                    <a:schemeClr val="lt1"/>
                  </a:solidFill>
                  <a:latin typeface="Arial"/>
                  <a:ea typeface="微软雅黑"/>
                </a:rPr>
                <a:t>Adjust the spacing to adapt to Chinese typesetting, use the reference line in PPT.</a:t>
              </a:r>
              <a:endParaRPr lang="en-US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252" name="矩形 6"/>
          <p:cNvSpPr/>
          <p:nvPr/>
        </p:nvSpPr>
        <p:spPr>
          <a:xfrm>
            <a:off x="8392680" y="1364760"/>
            <a:ext cx="3102840" cy="4820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53" name="title"/>
          <p:cNvSpPr/>
          <p:nvPr/>
        </p:nvSpPr>
        <p:spPr>
          <a:xfrm>
            <a:off x="4469760" y="2013120"/>
            <a:ext cx="2280600" cy="11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利用技术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content"/>
          <p:cNvSpPr/>
          <p:nvPr/>
        </p:nvSpPr>
        <p:spPr>
          <a:xfrm>
            <a:off x="3649320" y="3759120"/>
            <a:ext cx="3636360" cy="235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利用技术是提高客户关系管理效率的重要手段。通过使用</a:t>
            </a:r>
            <a:r>
              <a:rPr lang="en-US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CRM</a:t>
            </a: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系统，可以管理客户信息，跟踪销售进度，提供更好的服务体验。另外，利用社交媒体与客户保持互动，可以增加客户参与度，提升客户体验，促进销售业绩的增长。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" name="PlaceHolder 1"/>
          <p:cNvSpPr>
            <a:spLocks noGrp="1"/>
          </p:cNvSpPr>
          <p:nvPr>
            <p:ph type="title" idx="4294967295"/>
          </p:nvPr>
        </p:nvSpPr>
        <p:spPr>
          <a:xfrm>
            <a:off x="0" y="504720"/>
            <a:ext cx="10799640" cy="72540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图片 20"/>
          <p:cNvSpPr/>
          <p:nvPr/>
        </p:nvSpPr>
        <p:spPr>
          <a:xfrm>
            <a:off x="8345160" y="416880"/>
            <a:ext cx="3850200" cy="3031920"/>
          </a:xfrm>
          <a:custGeom>
            <a:gdLst>
              <a:gd name="textAreaLeft" fmla="*/ 0 w 3850200"/>
              <a:gd name="textAreaRight" fmla="*/ 3850560 w 3850200"/>
              <a:gd name="textAreaTop" fmla="*/ 0 h 3031920"/>
              <a:gd name="textAreaBottom" fmla="*/ 3032280 h 3031920"/>
            </a:gdLst>
            <a:rect l="textAreaLeft" t="textAreaTop" r="textAreaRight" b="textAreaBottom"/>
            <a:pathLst>
              <a:path w="3850639" h="3032329">
                <a:moveTo>
                  <a:pt x="3850639" y="0"/>
                </a:moveTo>
                <a:lnTo>
                  <a:pt x="3850639" y="3032329"/>
                </a:lnTo>
                <a:lnTo>
                  <a:pt x="0" y="3032329"/>
                </a:lnTo>
                <a:close/>
              </a:path>
            </a:pathLst>
          </a:custGeom>
          <a:blipFill rotWithShape="0">
            <a:blip r:embed="rId3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图片 22"/>
          <p:cNvSpPr/>
          <p:nvPr/>
        </p:nvSpPr>
        <p:spPr>
          <a:xfrm>
            <a:off x="0" y="416520"/>
            <a:ext cx="3850200" cy="3031920"/>
          </a:xfrm>
          <a:custGeom>
            <a:gdLst>
              <a:gd name="textAreaLeft" fmla="*/ 0 w 3850200"/>
              <a:gd name="textAreaRight" fmla="*/ 3850560 w 3850200"/>
              <a:gd name="textAreaTop" fmla="*/ 0 h 3031920"/>
              <a:gd name="textAreaBottom" fmla="*/ 3032280 h 3031920"/>
            </a:gdLst>
            <a:rect l="textAreaLeft" t="textAreaTop" r="textAreaRight" b="textAreaBottom"/>
            <a:pathLst>
              <a:path w="3850640" h="3032329">
                <a:moveTo>
                  <a:pt x="0" y="0"/>
                </a:moveTo>
                <a:lnTo>
                  <a:pt x="3850640" y="3032329"/>
                </a:lnTo>
                <a:lnTo>
                  <a:pt x="0" y="3032329"/>
                </a:lnTo>
                <a:close/>
              </a:path>
            </a:pathLst>
          </a:custGeom>
          <a:blipFill rotWithShape="0">
            <a:blip r:embed="rId4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图片 5"/>
          <p:cNvSpPr/>
          <p:nvPr/>
        </p:nvSpPr>
        <p:spPr>
          <a:xfrm>
            <a:off x="0" y="0"/>
            <a:ext cx="12191760" cy="5015880"/>
          </a:xfrm>
          <a:custGeom>
            <a:gdLst>
              <a:gd name="textAreaLeft" fmla="*/ 0 w 12191760"/>
              <a:gd name="textAreaRight" fmla="*/ 12192120 w 12191760"/>
              <a:gd name="textAreaTop" fmla="*/ 0 h 5015880"/>
              <a:gd name="textAreaBottom" fmla="*/ 5016240 h 5015880"/>
            </a:gdLst>
            <a:rect l="textAreaLeft" t="textAreaTop" r="textAreaRight" b="textAreaBottom"/>
            <a:pathLst>
              <a:path w="12191997" h="5016416">
                <a:moveTo>
                  <a:pt x="0" y="0"/>
                </a:moveTo>
                <a:lnTo>
                  <a:pt x="12191997" y="0"/>
                </a:lnTo>
                <a:lnTo>
                  <a:pt x="6095997" y="5016416"/>
                </a:lnTo>
                <a:lnTo>
                  <a:pt x="0" y="2"/>
                </a:lnTo>
                <a:close/>
              </a:path>
            </a:pathLst>
          </a:custGeom>
          <a:blipFill rotWithShape="0">
            <a:blip r:embed="rId5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4874CB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accent1"/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60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accent1"/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accent1"/>
                </a:solidFill>
                <a:latin typeface="Arial"/>
                <a:ea typeface="微软雅黑"/>
              </a:rPr>
              <a:t>章 销售团队客户关系管理的实施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6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7" dur="5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2" name="PlaceHolder 1"/>
          <p:cNvSpPr>
            <a:spLocks noGrp="1"/>
          </p:cNvSpPr>
          <p:nvPr>
            <p:ph type="title" idx="4294967295"/>
          </p:nvPr>
        </p:nvSpPr>
        <p:spPr>
          <a:xfrm>
            <a:off x="1101600" y="122040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设立明确目标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63" name="content"/>
          <p:cNvSpPr/>
          <p:nvPr/>
        </p:nvSpPr>
        <p:spPr>
          <a:xfrm>
            <a:off x="867240" y="2447280"/>
            <a:ext cx="291420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要实施有效的销售团队客户关系管理，首先需要设立明确的目标。这包括设定明确的销售目标和客户关系管理目标，让整个团队明确方向。同时，制定详细的计划，分解任务，明确每个团队成员的责任，确保团队协作顺畅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64" name="组合 1"/>
          <p:cNvGrpSpPr/>
          <p:nvPr/>
        </p:nvGrpSpPr>
        <p:grpSpPr>
          <a:xfrm>
            <a:off x="3419640" y="1802880"/>
            <a:ext cx="8527320" cy="3303360"/>
            <a:chOff x="3419640" y="1802880"/>
            <a:chExt cx="8527320" cy="3303360"/>
          </a:xfrm>
        </p:grpSpPr>
        <p:grpSp>
          <p:nvGrpSpPr>
            <p:cNvPr id="265" name="íṩlïḑê"/>
            <p:cNvGrpSpPr/>
            <p:nvPr/>
          </p:nvGrpSpPr>
          <p:grpSpPr>
            <a:xfrm>
              <a:off x="3419640" y="3746160"/>
              <a:ext cx="2864880" cy="1360080"/>
              <a:chOff x="3419640" y="3746160"/>
              <a:chExt cx="2864880" cy="1360080"/>
            </a:xfrm>
          </p:grpSpPr>
          <p:sp>
            <p:nvSpPr>
              <p:cNvPr id="266" name="ïṡļíḑé"/>
              <p:cNvSpPr/>
              <p:nvPr/>
            </p:nvSpPr>
            <p:spPr>
              <a:xfrm>
                <a:off x="3419640" y="4153680"/>
                <a:ext cx="2864880" cy="95256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6800" rIns="90000" bIns="46800" anchor="t">
                <a:normAutofit/>
              </a:bodyPr>
              <a:lstStyle/>
              <a:p>
                <a:pPr algn="ctr" defTabSz="914400">
                  <a:lnSpc>
                    <a:spcPct val="150000"/>
                  </a:lnSpc>
                </a:pPr>
                <a:endParaRPr lang="en-US" sz="1100" b="0" strike="noStrike" spc="-1">
                  <a:solidFill>
                    <a:schemeClr val="dk1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267" name="íṩḻíḍé"/>
              <p:cNvSpPr/>
              <p:nvPr/>
            </p:nvSpPr>
            <p:spPr>
              <a:xfrm>
                <a:off x="3419640" y="3746160"/>
                <a:ext cx="2864880" cy="406800"/>
              </a:xfrm>
              <a:prstGeom prst="rect">
                <a:avLst/>
              </a:prstGeom>
              <a:noFill/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tIns="46800" rIns="90000" bIns="46800" anchor="ctr">
                <a:normAutofit/>
              </a:bodyPr>
              <a:lstStyle/>
              <a:p>
                <a:pPr algn="ctr" defTabSz="914400">
                  <a:lnSpc>
                    <a:spcPct val="100000"/>
                  </a:lnSpc>
                </a:pPr>
                <a:r>
                  <a:rPr lang="en-US" sz="1600" b="1" strike="noStrike" spc="-1">
                    <a:solidFill>
                      <a:schemeClr val="dk1"/>
                    </a:solidFill>
                    <a:latin typeface="Arial"/>
                    <a:ea typeface="微软雅黑"/>
                  </a:rPr>
                  <a:t> </a:t>
                </a:r>
                <a:endParaRPr lang="en-US" sz="16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sp>
          <p:nvSpPr>
            <p:cNvPr id="268" name="ïṧḻïḋê"/>
            <p:cNvSpPr/>
            <p:nvPr/>
          </p:nvSpPr>
          <p:spPr>
            <a:xfrm>
              <a:off x="9082080" y="3746160"/>
              <a:ext cx="2864880" cy="40680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6800" rIns="90000" bIns="46800" anchor="ctr">
              <a:norm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en-US" sz="1600" b="1" strike="noStrike" spc="-1">
                  <a:solidFill>
                    <a:schemeClr val="dk1"/>
                  </a:solidFill>
                  <a:latin typeface="Arial"/>
                  <a:ea typeface="微软雅黑"/>
                </a:rPr>
                <a:t> </a:t>
              </a:r>
              <a:endParaRPr lang="en-US" sz="16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9" name="î$ļîḓé"/>
            <p:cNvSpPr/>
            <p:nvPr/>
          </p:nvSpPr>
          <p:spPr>
            <a:xfrm>
              <a:off x="6982920" y="3888360"/>
              <a:ext cx="1509120" cy="40680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6800" rIns="90000" bIns="46800" anchor="ctr">
              <a:norm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en-US" sz="1600" b="1" strike="noStrike" spc="-1">
                  <a:solidFill>
                    <a:schemeClr val="dk1"/>
                  </a:solidFill>
                  <a:latin typeface="Arial"/>
                  <a:ea typeface="微软雅黑"/>
                </a:rPr>
                <a:t> </a:t>
              </a:r>
              <a:endParaRPr lang="en-US" sz="16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0" name="iS1ïḋè"/>
            <p:cNvSpPr/>
            <p:nvPr/>
          </p:nvSpPr>
          <p:spPr>
            <a:xfrm rot="10800000" flipH="1" flipV="1">
              <a:off x="6765120" y="1802520"/>
              <a:ext cx="1943640" cy="1942920"/>
            </a:xfrm>
            <a:prstGeom prst="teardrop">
              <a:avLst>
                <a:gd name="adj" fmla="val 100000"/>
              </a:avLst>
            </a:prstGeom>
            <a:solidFill>
              <a:schemeClr val="accent1"/>
            </a:solidFill>
            <a:ln w="76200">
              <a:solidFill>
                <a:srgbClr val="FFFFFF">
                  <a:lumMod val="95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anchor="ctr">
              <a:norm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271" name="iS1îďé"/>
            <p:cNvSpPr/>
            <p:nvPr/>
          </p:nvSpPr>
          <p:spPr>
            <a:xfrm>
              <a:off x="4735800" y="2664000"/>
              <a:ext cx="222840" cy="207720"/>
            </a:xfrm>
            <a:custGeom>
              <a:gdLst>
                <a:gd name="textAreaLeft" fmla="*/ 0 w 222840"/>
                <a:gd name="textAreaRight" fmla="*/ 223200 w 222840"/>
                <a:gd name="textAreaTop" fmla="*/ 0 h 207720"/>
                <a:gd name="textAreaBottom" fmla="*/ 208080 h 207720"/>
              </a:gdLst>
              <a:rect l="textAreaLeft" t="textAreaTop" r="textAreaRight" b="textAreaBottom"/>
              <a:pathLst>
                <a:path w="4630" h="4324">
                  <a:moveTo>
                    <a:pt x="3958" y="1193"/>
                  </a:moveTo>
                  <a:cubicBezTo>
                    <a:pt x="3895" y="1193"/>
                    <a:pt x="3832" y="1203"/>
                    <a:pt x="3772" y="1223"/>
                  </a:cubicBezTo>
                  <a:cubicBezTo>
                    <a:pt x="3524" y="1304"/>
                    <a:pt x="3364" y="1531"/>
                    <a:pt x="3358" y="1778"/>
                  </a:cubicBezTo>
                  <a:lnTo>
                    <a:pt x="3055" y="1876"/>
                  </a:lnTo>
                  <a:cubicBezTo>
                    <a:pt x="2936" y="1682"/>
                    <a:pt x="2743" y="1538"/>
                    <a:pt x="2515" y="1484"/>
                  </a:cubicBezTo>
                  <a:lnTo>
                    <a:pt x="2515" y="1166"/>
                  </a:lnTo>
                  <a:cubicBezTo>
                    <a:pt x="2748" y="1083"/>
                    <a:pt x="2915" y="861"/>
                    <a:pt x="2915" y="600"/>
                  </a:cubicBezTo>
                  <a:cubicBezTo>
                    <a:pt x="2915" y="270"/>
                    <a:pt x="2646" y="0"/>
                    <a:pt x="2315" y="0"/>
                  </a:cubicBezTo>
                  <a:cubicBezTo>
                    <a:pt x="1984" y="0"/>
                    <a:pt x="1715" y="270"/>
                    <a:pt x="1715" y="600"/>
                  </a:cubicBezTo>
                  <a:cubicBezTo>
                    <a:pt x="1715" y="861"/>
                    <a:pt x="1882" y="1083"/>
                    <a:pt x="2115" y="1166"/>
                  </a:cubicBezTo>
                  <a:lnTo>
                    <a:pt x="2115" y="1484"/>
                  </a:lnTo>
                  <a:cubicBezTo>
                    <a:pt x="1887" y="1538"/>
                    <a:pt x="1694" y="1682"/>
                    <a:pt x="1575" y="1877"/>
                  </a:cubicBezTo>
                  <a:lnTo>
                    <a:pt x="1273" y="1778"/>
                  </a:lnTo>
                  <a:cubicBezTo>
                    <a:pt x="1266" y="1531"/>
                    <a:pt x="1107" y="1304"/>
                    <a:pt x="858" y="1223"/>
                  </a:cubicBezTo>
                  <a:cubicBezTo>
                    <a:pt x="798" y="1203"/>
                    <a:pt x="736" y="1193"/>
                    <a:pt x="673" y="1193"/>
                  </a:cubicBezTo>
                  <a:cubicBezTo>
                    <a:pt x="412" y="1193"/>
                    <a:pt x="183" y="1360"/>
                    <a:pt x="102" y="1608"/>
                  </a:cubicBezTo>
                  <a:cubicBezTo>
                    <a:pt x="0" y="1923"/>
                    <a:pt x="173" y="2262"/>
                    <a:pt x="488" y="2364"/>
                  </a:cubicBezTo>
                  <a:cubicBezTo>
                    <a:pt x="548" y="2384"/>
                    <a:pt x="610" y="2394"/>
                    <a:pt x="673" y="2394"/>
                  </a:cubicBezTo>
                  <a:cubicBezTo>
                    <a:pt x="864" y="2394"/>
                    <a:pt x="1038" y="2304"/>
                    <a:pt x="1149" y="2159"/>
                  </a:cubicBezTo>
                  <a:lnTo>
                    <a:pt x="1452" y="2258"/>
                  </a:lnTo>
                  <a:cubicBezTo>
                    <a:pt x="1450" y="2281"/>
                    <a:pt x="1449" y="2304"/>
                    <a:pt x="1449" y="2327"/>
                  </a:cubicBezTo>
                  <a:cubicBezTo>
                    <a:pt x="1449" y="2542"/>
                    <a:pt x="1528" y="2740"/>
                    <a:pt x="1658" y="2891"/>
                  </a:cubicBezTo>
                  <a:lnTo>
                    <a:pt x="1471" y="3149"/>
                  </a:lnTo>
                  <a:cubicBezTo>
                    <a:pt x="1416" y="3132"/>
                    <a:pt x="1359" y="3124"/>
                    <a:pt x="1301" y="3124"/>
                  </a:cubicBezTo>
                  <a:cubicBezTo>
                    <a:pt x="1109" y="3124"/>
                    <a:pt x="927" y="3216"/>
                    <a:pt x="815" y="3371"/>
                  </a:cubicBezTo>
                  <a:cubicBezTo>
                    <a:pt x="620" y="3639"/>
                    <a:pt x="680" y="4015"/>
                    <a:pt x="948" y="4209"/>
                  </a:cubicBezTo>
                  <a:cubicBezTo>
                    <a:pt x="1051" y="4284"/>
                    <a:pt x="1173" y="4324"/>
                    <a:pt x="1300" y="4324"/>
                  </a:cubicBezTo>
                  <a:cubicBezTo>
                    <a:pt x="1492" y="4324"/>
                    <a:pt x="1673" y="4232"/>
                    <a:pt x="1786" y="4077"/>
                  </a:cubicBezTo>
                  <a:cubicBezTo>
                    <a:pt x="1939" y="3866"/>
                    <a:pt x="1934" y="3588"/>
                    <a:pt x="1795" y="3384"/>
                  </a:cubicBezTo>
                  <a:lnTo>
                    <a:pt x="1981" y="3127"/>
                  </a:lnTo>
                  <a:cubicBezTo>
                    <a:pt x="2084" y="3170"/>
                    <a:pt x="2197" y="3194"/>
                    <a:pt x="2315" y="3194"/>
                  </a:cubicBezTo>
                  <a:cubicBezTo>
                    <a:pt x="2433" y="3194"/>
                    <a:pt x="2545" y="3170"/>
                    <a:pt x="2647" y="3127"/>
                  </a:cubicBezTo>
                  <a:lnTo>
                    <a:pt x="2836" y="3385"/>
                  </a:lnTo>
                  <a:cubicBezTo>
                    <a:pt x="2696" y="3588"/>
                    <a:pt x="2692" y="3866"/>
                    <a:pt x="2845" y="4077"/>
                  </a:cubicBezTo>
                  <a:cubicBezTo>
                    <a:pt x="2957" y="4232"/>
                    <a:pt x="3139" y="4324"/>
                    <a:pt x="3331" y="4324"/>
                  </a:cubicBezTo>
                  <a:lnTo>
                    <a:pt x="3331" y="4324"/>
                  </a:lnTo>
                  <a:cubicBezTo>
                    <a:pt x="3458" y="4324"/>
                    <a:pt x="3580" y="4284"/>
                    <a:pt x="3683" y="4209"/>
                  </a:cubicBezTo>
                  <a:cubicBezTo>
                    <a:pt x="3951" y="4015"/>
                    <a:pt x="4010" y="3639"/>
                    <a:pt x="3816" y="3371"/>
                  </a:cubicBezTo>
                  <a:cubicBezTo>
                    <a:pt x="3703" y="3216"/>
                    <a:pt x="3522" y="3124"/>
                    <a:pt x="3330" y="3124"/>
                  </a:cubicBezTo>
                  <a:cubicBezTo>
                    <a:pt x="3271" y="3124"/>
                    <a:pt x="3214" y="3133"/>
                    <a:pt x="3159" y="3149"/>
                  </a:cubicBezTo>
                  <a:lnTo>
                    <a:pt x="2971" y="2893"/>
                  </a:lnTo>
                  <a:cubicBezTo>
                    <a:pt x="3102" y="2741"/>
                    <a:pt x="3182" y="2543"/>
                    <a:pt x="3182" y="2327"/>
                  </a:cubicBezTo>
                  <a:cubicBezTo>
                    <a:pt x="3182" y="2303"/>
                    <a:pt x="3181" y="2280"/>
                    <a:pt x="3179" y="2257"/>
                  </a:cubicBezTo>
                  <a:lnTo>
                    <a:pt x="3481" y="2159"/>
                  </a:lnTo>
                  <a:cubicBezTo>
                    <a:pt x="3592" y="2304"/>
                    <a:pt x="3766" y="2394"/>
                    <a:pt x="3957" y="2394"/>
                  </a:cubicBezTo>
                  <a:lnTo>
                    <a:pt x="3957" y="2394"/>
                  </a:lnTo>
                  <a:cubicBezTo>
                    <a:pt x="4020" y="2394"/>
                    <a:pt x="4083" y="2384"/>
                    <a:pt x="4143" y="2364"/>
                  </a:cubicBezTo>
                  <a:cubicBezTo>
                    <a:pt x="4458" y="2262"/>
                    <a:pt x="4630" y="1923"/>
                    <a:pt x="4528" y="1608"/>
                  </a:cubicBezTo>
                  <a:cubicBezTo>
                    <a:pt x="4447" y="1360"/>
                    <a:pt x="4218" y="1193"/>
                    <a:pt x="3958" y="1193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272" name="iṧḻídè"/>
            <p:cNvGrpSpPr/>
            <p:nvPr/>
          </p:nvGrpSpPr>
          <p:grpSpPr>
            <a:xfrm>
              <a:off x="9758880" y="2018520"/>
              <a:ext cx="1511640" cy="1511640"/>
              <a:chOff x="9758880" y="2018520"/>
              <a:chExt cx="1511640" cy="1511640"/>
            </a:xfrm>
          </p:grpSpPr>
          <p:sp>
            <p:nvSpPr>
              <p:cNvPr id="273" name="íšlîḓe"/>
              <p:cNvSpPr/>
              <p:nvPr/>
            </p:nvSpPr>
            <p:spPr>
              <a:xfrm>
                <a:off x="9758880" y="2018520"/>
                <a:ext cx="1511640" cy="1511640"/>
              </a:xfrm>
              <a:prstGeom prst="teardrop">
                <a:avLst>
                  <a:gd name="adj" fmla="val 100000"/>
                </a:avLst>
              </a:prstGeom>
              <a:solidFill>
                <a:schemeClr val="accent1"/>
              </a:solidFill>
              <a:ln w="3810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anchor="ctr">
                <a:normAutofit/>
              </a:bodyPr>
              <a:lstStyle/>
              <a:p>
                <a:pPr algn="ctr"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lt1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274" name="iṡ1ídè"/>
              <p:cNvSpPr/>
              <p:nvPr/>
            </p:nvSpPr>
            <p:spPr>
              <a:xfrm>
                <a:off x="10218240" y="2488680"/>
                <a:ext cx="571680" cy="57168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anchor="ctr">
                <a:normAutofit/>
              </a:bodyPr>
              <a:lstStyle/>
              <a:p>
                <a:pPr algn="ctr"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lt1"/>
                  </a:solidFill>
                  <a:latin typeface="Arial"/>
                  <a:ea typeface="微软雅黑"/>
                </a:endParaRPr>
              </a:p>
            </p:txBody>
          </p:sp>
        </p:grpSp>
        <p:sp>
          <p:nvSpPr>
            <p:cNvPr id="275" name="ïŝļïďé"/>
            <p:cNvSpPr/>
            <p:nvPr/>
          </p:nvSpPr>
          <p:spPr>
            <a:xfrm>
              <a:off x="4091400" y="2018520"/>
              <a:ext cx="1511640" cy="1511640"/>
            </a:xfrm>
            <a:prstGeom prst="teardrop">
              <a:avLst>
                <a:gd name="adj" fmla="val 100000"/>
              </a:avLst>
            </a:prstGeom>
            <a:solidFill>
              <a:schemeClr val="accent1"/>
            </a:solidFill>
            <a:ln w="381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anchor="ctr">
              <a:norm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276" name="图片 27"/>
            <p:cNvSpPr/>
            <p:nvPr/>
          </p:nvSpPr>
          <p:spPr>
            <a:xfrm>
              <a:off x="6873840" y="1910880"/>
              <a:ext cx="1726920" cy="1726920"/>
            </a:xfrm>
            <a:custGeom>
              <a:gdLst>
                <a:gd name="textAreaLeft" fmla="*/ 0 w 1726920"/>
                <a:gd name="textAreaRight" fmla="*/ 1727280 w 1726920"/>
                <a:gd name="textAreaTop" fmla="*/ 0 h 1726920"/>
                <a:gd name="textAreaBottom" fmla="*/ 1727280 h 1726920"/>
              </a:gdLst>
              <a:rect l="textAreaLeft" t="textAreaTop" r="textAreaRight" b="textAreaBottom"/>
              <a:pathLst>
                <a:path w="1727202" h="1727202">
                  <a:moveTo>
                    <a:pt x="863602" y="0"/>
                  </a:moveTo>
                  <a:lnTo>
                    <a:pt x="1727204" y="0"/>
                  </a:lnTo>
                  <a:lnTo>
                    <a:pt x="1727204" y="863602"/>
                  </a:lnTo>
                  <a:cubicBezTo>
                    <a:pt x="1727204" y="1340556"/>
                    <a:pt x="1340556" y="1727204"/>
                    <a:pt x="863602" y="1727204"/>
                  </a:cubicBezTo>
                  <a:cubicBezTo>
                    <a:pt x="386648" y="1727204"/>
                    <a:pt x="0" y="1340556"/>
                    <a:pt x="0" y="863602"/>
                  </a:cubicBezTo>
                  <a:cubicBezTo>
                    <a:pt x="0" y="386648"/>
                    <a:pt x="386648" y="0"/>
                    <a:pt x="863602" y="0"/>
                  </a:cubicBezTo>
                  <a:close/>
                </a:path>
              </a:pathLst>
            </a:custGeom>
            <a:blipFill rotWithShape="0">
              <a:blip r:embed="rId3"/>
              <a:stretch>
                <a:fillRect/>
              </a:stretch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7" name="iṡ1ídè"/>
            <p:cNvSpPr/>
            <p:nvPr/>
          </p:nvSpPr>
          <p:spPr>
            <a:xfrm>
              <a:off x="4561560" y="2466360"/>
              <a:ext cx="571680" cy="57168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anchor="ctr">
              <a:norm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8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79" name="content.2.title"/>
          <p:cNvSpPr/>
          <p:nvPr/>
        </p:nvSpPr>
        <p:spPr>
          <a:xfrm>
            <a:off x="8560080" y="182196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奖励机制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0" name="content.2.content"/>
          <p:cNvSpPr/>
          <p:nvPr/>
        </p:nvSpPr>
        <p:spPr>
          <a:xfrm>
            <a:off x="7643520" y="2512080"/>
            <a:ext cx="3827520" cy="174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1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82" name="content.3.title"/>
          <p:cNvSpPr/>
          <p:nvPr/>
        </p:nvSpPr>
        <p:spPr>
          <a:xfrm>
            <a:off x="8731440" y="427680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content.3.content"/>
          <p:cNvSpPr/>
          <p:nvPr/>
        </p:nvSpPr>
        <p:spPr>
          <a:xfrm>
            <a:off x="7462440" y="4893480"/>
            <a:ext cx="4033080" cy="109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4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85" name="content.4.title"/>
          <p:cNvSpPr/>
          <p:nvPr/>
        </p:nvSpPr>
        <p:spPr>
          <a:xfrm>
            <a:off x="1024200" y="432756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6" name="content.4.content"/>
          <p:cNvSpPr/>
          <p:nvPr/>
        </p:nvSpPr>
        <p:spPr>
          <a:xfrm>
            <a:off x="0" y="4819680"/>
            <a:ext cx="3898080" cy="115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培训与激励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88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89" name="content.1.title"/>
          <p:cNvSpPr/>
          <p:nvPr/>
        </p:nvSpPr>
        <p:spPr>
          <a:xfrm>
            <a:off x="1213560" y="201096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销售技巧培训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content.1.content"/>
          <p:cNvSpPr/>
          <p:nvPr/>
        </p:nvSpPr>
        <p:spPr>
          <a:xfrm>
            <a:off x="68040" y="2511360"/>
            <a:ext cx="3771720" cy="115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91" name="组合 4"/>
          <p:cNvGrpSpPr/>
          <p:nvPr/>
        </p:nvGrpSpPr>
        <p:grpSpPr>
          <a:xfrm>
            <a:off x="3839400" y="2049840"/>
            <a:ext cx="3803400" cy="3803400"/>
            <a:chOff x="3839400" y="2049840"/>
            <a:chExt cx="3803400" cy="3803400"/>
          </a:xfrm>
        </p:grpSpPr>
        <p:sp>
          <p:nvSpPr>
            <p:cNvPr id="292" name="íṧlîḋé"/>
            <p:cNvSpPr/>
            <p:nvPr/>
          </p:nvSpPr>
          <p:spPr>
            <a:xfrm>
              <a:off x="4236120" y="2049840"/>
              <a:ext cx="1800720" cy="1370520"/>
            </a:xfrm>
            <a:custGeom>
              <a:gdLst>
                <a:gd name="textAreaLeft" fmla="*/ 0 w 1800720"/>
                <a:gd name="textAreaRight" fmla="*/ 1801080 w 1800720"/>
                <a:gd name="textAreaTop" fmla="*/ 0 h 1370520"/>
                <a:gd name="textAreaBottom" fmla="*/ 1370880 h 1370520"/>
              </a:gdLst>
              <a:rect l="textAreaLeft" t="textAreaTop" r="textAreaRight" b="textAreaBottom"/>
              <a:pathLst>
                <a:path w="277" h="211">
                  <a:moveTo>
                    <a:pt x="71" y="211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5" y="166"/>
                    <a:pt x="11" y="157"/>
                    <a:pt x="17" y="147"/>
                  </a:cubicBezTo>
                  <a:cubicBezTo>
                    <a:pt x="35" y="120"/>
                    <a:pt x="58" y="97"/>
                    <a:pt x="85" y="79"/>
                  </a:cubicBezTo>
                  <a:cubicBezTo>
                    <a:pt x="112" y="60"/>
                    <a:pt x="142" y="47"/>
                    <a:pt x="174" y="41"/>
                  </a:cubicBezTo>
                  <a:cubicBezTo>
                    <a:pt x="184" y="39"/>
                    <a:pt x="193" y="37"/>
                    <a:pt x="202" y="36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40" y="38"/>
                    <a:pt x="240" y="38"/>
                    <a:pt x="240" y="38"/>
                  </a:cubicBezTo>
                  <a:cubicBezTo>
                    <a:pt x="277" y="76"/>
                    <a:pt x="277" y="76"/>
                    <a:pt x="277" y="76"/>
                  </a:cubicBezTo>
                  <a:cubicBezTo>
                    <a:pt x="240" y="114"/>
                    <a:pt x="240" y="114"/>
                    <a:pt x="240" y="114"/>
                  </a:cubicBezTo>
                  <a:cubicBezTo>
                    <a:pt x="203" y="152"/>
                    <a:pt x="203" y="152"/>
                    <a:pt x="203" y="152"/>
                  </a:cubicBezTo>
                  <a:cubicBezTo>
                    <a:pt x="203" y="116"/>
                    <a:pt x="203" y="116"/>
                    <a:pt x="203" y="116"/>
                  </a:cubicBezTo>
                  <a:cubicBezTo>
                    <a:pt x="147" y="124"/>
                    <a:pt x="97" y="160"/>
                    <a:pt x="71" y="21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1800" b="1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293" name="íšļîďè"/>
            <p:cNvSpPr/>
            <p:nvPr/>
          </p:nvSpPr>
          <p:spPr>
            <a:xfrm>
              <a:off x="6265440" y="2453040"/>
              <a:ext cx="1377360" cy="1800720"/>
            </a:xfrm>
            <a:custGeom>
              <a:gdLst>
                <a:gd name="textAreaLeft" fmla="*/ 0 w 1377360"/>
                <a:gd name="textAreaRight" fmla="*/ 1377720 w 1377360"/>
                <a:gd name="textAreaTop" fmla="*/ 0 h 1800720"/>
                <a:gd name="textAreaBottom" fmla="*/ 1801080 h 1800720"/>
              </a:gdLst>
              <a:rect l="textAreaLeft" t="textAreaTop" r="textAreaRight" b="textAreaBottom"/>
              <a:pathLst>
                <a:path w="211" h="277">
                  <a:moveTo>
                    <a:pt x="0" y="71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45" y="5"/>
                    <a:pt x="55" y="10"/>
                    <a:pt x="64" y="16"/>
                  </a:cubicBezTo>
                  <a:cubicBezTo>
                    <a:pt x="91" y="35"/>
                    <a:pt x="114" y="58"/>
                    <a:pt x="133" y="85"/>
                  </a:cubicBezTo>
                  <a:cubicBezTo>
                    <a:pt x="151" y="112"/>
                    <a:pt x="164" y="142"/>
                    <a:pt x="170" y="174"/>
                  </a:cubicBezTo>
                  <a:cubicBezTo>
                    <a:pt x="172" y="183"/>
                    <a:pt x="174" y="193"/>
                    <a:pt x="175" y="202"/>
                  </a:cubicBezTo>
                  <a:cubicBezTo>
                    <a:pt x="211" y="202"/>
                    <a:pt x="211" y="202"/>
                    <a:pt x="211" y="202"/>
                  </a:cubicBezTo>
                  <a:cubicBezTo>
                    <a:pt x="173" y="239"/>
                    <a:pt x="173" y="239"/>
                    <a:pt x="173" y="239"/>
                  </a:cubicBezTo>
                  <a:cubicBezTo>
                    <a:pt x="136" y="277"/>
                    <a:pt x="136" y="277"/>
                    <a:pt x="136" y="277"/>
                  </a:cubicBezTo>
                  <a:cubicBezTo>
                    <a:pt x="97" y="240"/>
                    <a:pt x="97" y="240"/>
                    <a:pt x="97" y="240"/>
                  </a:cubicBezTo>
                  <a:cubicBezTo>
                    <a:pt x="59" y="203"/>
                    <a:pt x="59" y="203"/>
                    <a:pt x="59" y="203"/>
                  </a:cubicBezTo>
                  <a:cubicBezTo>
                    <a:pt x="95" y="203"/>
                    <a:pt x="95" y="203"/>
                    <a:pt x="95" y="203"/>
                  </a:cubicBezTo>
                  <a:cubicBezTo>
                    <a:pt x="87" y="146"/>
                    <a:pt x="51" y="96"/>
                    <a:pt x="0" y="7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1800" b="1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294" name="iṧliḓê"/>
            <p:cNvSpPr/>
            <p:nvPr/>
          </p:nvSpPr>
          <p:spPr>
            <a:xfrm>
              <a:off x="5432040" y="4475880"/>
              <a:ext cx="1807560" cy="1377360"/>
            </a:xfrm>
            <a:custGeom>
              <a:gdLst>
                <a:gd name="textAreaLeft" fmla="*/ 0 w 1807560"/>
                <a:gd name="textAreaRight" fmla="*/ 1807920 w 1807560"/>
                <a:gd name="textAreaTop" fmla="*/ 0 h 1377360"/>
                <a:gd name="textAreaBottom" fmla="*/ 1377720 h 1377360"/>
              </a:gdLst>
              <a:rect l="textAreaLeft" t="textAreaTop" r="textAreaRight" b="textAreaBottom"/>
              <a:pathLst>
                <a:path w="277" h="211">
                  <a:moveTo>
                    <a:pt x="206" y="0"/>
                  </a:moveTo>
                  <a:cubicBezTo>
                    <a:pt x="277" y="35"/>
                    <a:pt x="277" y="35"/>
                    <a:pt x="277" y="35"/>
                  </a:cubicBezTo>
                  <a:cubicBezTo>
                    <a:pt x="273" y="45"/>
                    <a:pt x="267" y="55"/>
                    <a:pt x="261" y="64"/>
                  </a:cubicBezTo>
                  <a:cubicBezTo>
                    <a:pt x="242" y="92"/>
                    <a:pt x="219" y="115"/>
                    <a:pt x="192" y="133"/>
                  </a:cubicBezTo>
                  <a:cubicBezTo>
                    <a:pt x="165" y="151"/>
                    <a:pt x="135" y="164"/>
                    <a:pt x="103" y="171"/>
                  </a:cubicBezTo>
                  <a:cubicBezTo>
                    <a:pt x="94" y="173"/>
                    <a:pt x="84" y="174"/>
                    <a:pt x="75" y="175"/>
                  </a:cubicBezTo>
                  <a:cubicBezTo>
                    <a:pt x="75" y="211"/>
                    <a:pt x="75" y="211"/>
                    <a:pt x="75" y="211"/>
                  </a:cubicBezTo>
                  <a:cubicBezTo>
                    <a:pt x="38" y="174"/>
                    <a:pt x="38" y="174"/>
                    <a:pt x="38" y="174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37" y="98"/>
                    <a:pt x="37" y="98"/>
                    <a:pt x="37" y="98"/>
                  </a:cubicBezTo>
                  <a:cubicBezTo>
                    <a:pt x="74" y="60"/>
                    <a:pt x="74" y="60"/>
                    <a:pt x="74" y="60"/>
                  </a:cubicBezTo>
                  <a:cubicBezTo>
                    <a:pt x="74" y="95"/>
                    <a:pt x="74" y="95"/>
                    <a:pt x="74" y="95"/>
                  </a:cubicBezTo>
                  <a:cubicBezTo>
                    <a:pt x="131" y="87"/>
                    <a:pt x="181" y="52"/>
                    <a:pt x="206" y="0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1800" b="1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295" name="iṣ1iḋè"/>
            <p:cNvSpPr/>
            <p:nvPr/>
          </p:nvSpPr>
          <p:spPr>
            <a:xfrm>
              <a:off x="3839400" y="3649320"/>
              <a:ext cx="1370520" cy="1807560"/>
            </a:xfrm>
            <a:custGeom>
              <a:gdLst>
                <a:gd name="textAreaLeft" fmla="*/ 0 w 1370520"/>
                <a:gd name="textAreaRight" fmla="*/ 1370880 w 1370520"/>
                <a:gd name="textAreaTop" fmla="*/ 0 h 1807560"/>
                <a:gd name="textAreaBottom" fmla="*/ 1807920 h 1807560"/>
              </a:gdLst>
              <a:rect l="textAreaLeft" t="textAreaTop" r="textAreaRight" b="textAreaBottom"/>
              <a:pathLst>
                <a:path w="211" h="277">
                  <a:moveTo>
                    <a:pt x="211" y="206"/>
                  </a:moveTo>
                  <a:cubicBezTo>
                    <a:pt x="176" y="277"/>
                    <a:pt x="176" y="277"/>
                    <a:pt x="176" y="277"/>
                  </a:cubicBezTo>
                  <a:cubicBezTo>
                    <a:pt x="166" y="272"/>
                    <a:pt x="156" y="266"/>
                    <a:pt x="147" y="260"/>
                  </a:cubicBezTo>
                  <a:cubicBezTo>
                    <a:pt x="119" y="242"/>
                    <a:pt x="96" y="219"/>
                    <a:pt x="78" y="192"/>
                  </a:cubicBezTo>
                  <a:cubicBezTo>
                    <a:pt x="60" y="165"/>
                    <a:pt x="47" y="135"/>
                    <a:pt x="40" y="103"/>
                  </a:cubicBezTo>
                  <a:cubicBezTo>
                    <a:pt x="38" y="93"/>
                    <a:pt x="37" y="84"/>
                    <a:pt x="36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113" y="37"/>
                    <a:pt x="113" y="37"/>
                    <a:pt x="113" y="37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16" y="74"/>
                    <a:pt x="116" y="74"/>
                    <a:pt x="116" y="74"/>
                  </a:cubicBezTo>
                  <a:cubicBezTo>
                    <a:pt x="124" y="131"/>
                    <a:pt x="159" y="180"/>
                    <a:pt x="211" y="20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1800" b="1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296" name="îŝḻíḓé"/>
            <p:cNvSpPr/>
            <p:nvPr/>
          </p:nvSpPr>
          <p:spPr>
            <a:xfrm>
              <a:off x="4630680" y="2395800"/>
              <a:ext cx="701640" cy="701640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wrap="none" anchor="ctr" anchorCtr="1">
              <a:norm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en-US" sz="1800" b="0" strike="noStrike" spc="-1">
                  <a:solidFill>
                    <a:schemeClr val="lt1"/>
                  </a:solidFill>
                  <a:latin typeface="Impact"/>
                  <a:ea typeface="微软雅黑"/>
                </a:rPr>
                <a:t>0</a:t>
              </a:r>
              <a:r>
                <a:rPr lang="en-US" sz="100" b="0" strike="noStrike" spc="-1">
                  <a:solidFill>
                    <a:schemeClr val="lt1"/>
                  </a:solidFill>
                  <a:latin typeface="Impact"/>
                  <a:ea typeface="微软雅黑"/>
                </a:rPr>
                <a:t> </a:t>
              </a:r>
              <a:r>
                <a:rPr lang="en-US" sz="1800" b="0" strike="noStrike" spc="-1">
                  <a:solidFill>
                    <a:schemeClr val="lt1"/>
                  </a:solidFill>
                  <a:latin typeface="Impact"/>
                  <a:ea typeface="微软雅黑"/>
                </a:rPr>
                <a:t>1</a:t>
              </a: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7" name="iṡ1îḓé"/>
            <p:cNvSpPr/>
            <p:nvPr/>
          </p:nvSpPr>
          <p:spPr>
            <a:xfrm>
              <a:off x="6586560" y="2853720"/>
              <a:ext cx="701640" cy="70164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wrap="none" anchor="ctr" anchorCtr="1">
              <a:norm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en-US" sz="1800" b="0" strike="noStrike" spc="-1">
                  <a:solidFill>
                    <a:schemeClr val="dk1"/>
                  </a:solidFill>
                  <a:latin typeface="Impact"/>
                  <a:ea typeface="微软雅黑"/>
                </a:rPr>
                <a:t>0</a:t>
              </a:r>
              <a:r>
                <a:rPr lang="en-US" sz="100" b="0" strike="noStrike" spc="-1">
                  <a:solidFill>
                    <a:schemeClr val="dk1"/>
                  </a:solidFill>
                  <a:latin typeface="Impact"/>
                  <a:ea typeface="微软雅黑"/>
                </a:rPr>
                <a:t> </a:t>
              </a:r>
              <a:r>
                <a:rPr lang="en-US" sz="1800" b="0" strike="noStrike" spc="-1">
                  <a:solidFill>
                    <a:schemeClr val="dk1"/>
                  </a:solidFill>
                  <a:latin typeface="Impact"/>
                  <a:ea typeface="微软雅黑"/>
                </a:rPr>
                <a:t>2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8" name="iś1îḓè"/>
            <p:cNvSpPr/>
            <p:nvPr/>
          </p:nvSpPr>
          <p:spPr>
            <a:xfrm>
              <a:off x="6097680" y="4819680"/>
              <a:ext cx="701640" cy="701640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wrap="none" anchor="ctr" anchorCtr="1">
              <a:norm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en-US" sz="1800" b="0" strike="noStrike" spc="-1">
                  <a:solidFill>
                    <a:schemeClr val="lt1"/>
                  </a:solidFill>
                  <a:latin typeface="Impact"/>
                  <a:ea typeface="微软雅黑"/>
                </a:rPr>
                <a:t>0</a:t>
              </a:r>
              <a:r>
                <a:rPr lang="en-US" sz="100" b="0" strike="noStrike" spc="-1">
                  <a:solidFill>
                    <a:schemeClr val="lt1"/>
                  </a:solidFill>
                  <a:latin typeface="Impact"/>
                  <a:ea typeface="微软雅黑"/>
                </a:rPr>
                <a:t> </a:t>
              </a:r>
              <a:r>
                <a:rPr lang="en-US" sz="1800" b="0" strike="noStrike" spc="-1">
                  <a:solidFill>
                    <a:schemeClr val="lt1"/>
                  </a:solidFill>
                  <a:latin typeface="Impact"/>
                  <a:ea typeface="微软雅黑"/>
                </a:rPr>
                <a:t>3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9" name="işḷiḍé"/>
            <p:cNvSpPr/>
            <p:nvPr/>
          </p:nvSpPr>
          <p:spPr>
            <a:xfrm>
              <a:off x="4173120" y="4330800"/>
              <a:ext cx="701640" cy="70164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wrap="none" anchor="ctr" anchorCtr="1">
              <a:norm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en-US" sz="1800" b="0" strike="noStrike" spc="-1">
                  <a:solidFill>
                    <a:schemeClr val="dk1"/>
                  </a:solidFill>
                  <a:latin typeface="Impact"/>
                  <a:ea typeface="微软雅黑"/>
                </a:rPr>
                <a:t>0</a:t>
              </a:r>
              <a:r>
                <a:rPr lang="en-US" sz="100" b="0" strike="noStrike" spc="-1">
                  <a:solidFill>
                    <a:schemeClr val="dk1"/>
                  </a:solidFill>
                  <a:latin typeface="Impact"/>
                  <a:ea typeface="微软雅黑"/>
                </a:rPr>
                <a:t> </a:t>
              </a:r>
              <a:r>
                <a:rPr lang="en-US" sz="1800" b="0" strike="noStrike" spc="-1">
                  <a:solidFill>
                    <a:schemeClr val="dk1"/>
                  </a:solidFill>
                  <a:latin typeface="Impact"/>
                  <a:ea typeface="微软雅黑"/>
                </a:rPr>
                <a:t>4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cxnSp>
        <p:nvCxnSpPr>
          <p:cNvPr id="300" name="直接连接符 13"/>
          <p:cNvCxnSpPr/>
          <p:nvPr/>
        </p:nvCxnSpPr>
        <p:spPr>
          <a:xfrm flipH="1">
            <a:off x="68040" y="3665520"/>
            <a:ext cx="4254120" cy="27000"/>
          </a:xfrm>
          <a:prstGeom prst="straightConnector1">
            <a:avLst/>
          </a:prstGeom>
          <a:ln w="3175" cap="rnd">
            <a:solidFill>
              <a:srgbClr val="FFFFFF">
                <a:lumMod val="75000"/>
              </a:srgbClr>
            </a:solidFill>
            <a:round/>
          </a:ln>
        </p:spPr>
      </p:cxnSp>
      <p:cxnSp>
        <p:nvCxnSpPr>
          <p:cNvPr id="301" name="直接连接符 14"/>
          <p:cNvCxnSpPr/>
          <p:nvPr/>
        </p:nvCxnSpPr>
        <p:spPr>
          <a:xfrm flipH="1">
            <a:off x="7102800" y="4253760"/>
            <a:ext cx="4969440" cy="23400"/>
          </a:xfrm>
          <a:prstGeom prst="straightConnector1">
            <a:avLst/>
          </a:prstGeom>
          <a:ln w="3175" cap="rnd">
            <a:solidFill>
              <a:srgbClr val="FFFFFF">
                <a:lumMod val="75000"/>
              </a:srgbClr>
            </a:solidFill>
            <a:round/>
          </a:ln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 additive="repl">
                                        <p:cTn id="7" dur="20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02" name="组合 12"/>
          <p:cNvGrpSpPr/>
          <p:nvPr/>
        </p:nvGrpSpPr>
        <p:grpSpPr>
          <a:xfrm>
            <a:off x="-720" y="396720"/>
            <a:ext cx="12191760" cy="1449720"/>
            <a:chOff x="-720" y="396720"/>
            <a:chExt cx="12191760" cy="1449720"/>
          </a:xfrm>
        </p:grpSpPr>
        <p:sp>
          <p:nvSpPr>
            <p:cNvPr id="303" name="图片 21"/>
            <p:cNvSpPr/>
            <p:nvPr/>
          </p:nvSpPr>
          <p:spPr>
            <a:xfrm>
              <a:off x="-720" y="397800"/>
              <a:ext cx="12191760" cy="1448640"/>
            </a:xfrm>
            <a:custGeom>
              <a:gdLst>
                <a:gd name="textAreaLeft" fmla="*/ 0 w 12191760"/>
                <a:gd name="textAreaRight" fmla="*/ 12192120 w 12191760"/>
                <a:gd name="textAreaTop" fmla="*/ 0 h 1448640"/>
                <a:gd name="textAreaBottom" fmla="*/ 1449000 h 1448640"/>
              </a:gdLst>
              <a:rect l="textAreaLeft" t="textAreaTop" r="textAreaRight" b="textAreaBottom"/>
              <a:pathLst>
                <a:path w="12192000" h="1449097">
                  <a:moveTo>
                    <a:pt x="0" y="0"/>
                  </a:moveTo>
                  <a:lnTo>
                    <a:pt x="12192000" y="0"/>
                  </a:lnTo>
                  <a:lnTo>
                    <a:pt x="12192000" y="1449097"/>
                  </a:lnTo>
                  <a:lnTo>
                    <a:pt x="0" y="1449097"/>
                  </a:lnTo>
                  <a:close/>
                </a:path>
              </a:pathLst>
            </a:custGeom>
            <a:blipFill rotWithShape="0">
              <a:blip r:embed="rId2"/>
              <a:stretch>
                <a:fillRect/>
              </a:stretch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04" name="iSlïḍè"/>
            <p:cNvSpPr/>
            <p:nvPr/>
          </p:nvSpPr>
          <p:spPr>
            <a:xfrm>
              <a:off x="669240" y="396720"/>
              <a:ext cx="10850040" cy="1449360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1600" b="0" strike="noStrike" spc="-1">
                <a:solidFill>
                  <a:schemeClr val="lt1"/>
                </a:solidFill>
                <a:latin typeface="Arial"/>
                <a:ea typeface="微软雅黑"/>
              </a:endParaRPr>
            </a:p>
          </p:txBody>
        </p:sp>
        <p:sp>
          <p:nvSpPr>
            <p:cNvPr id="305" name="îśļîḍè"/>
            <p:cNvSpPr/>
            <p:nvPr/>
          </p:nvSpPr>
          <p:spPr>
            <a:xfrm>
              <a:off x="2900520" y="505080"/>
              <a:ext cx="6389640" cy="1233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6800" rIns="90000" bIns="46800" anchor="t">
              <a:normAutofit fontScale="96666" lnSpcReduction="20000"/>
            </a:bodyPr>
            <a:lstStyle/>
            <a:p>
              <a:pPr algn="ctr" defTabSz="914400">
                <a:lnSpc>
                  <a:spcPct val="150000"/>
                </a:lnSpc>
              </a:pPr>
              <a:r>
                <a:rPr lang="en-US" sz="1400" b="0" strike="noStrike" spc="-1">
                  <a:solidFill>
                    <a:schemeClr val="lt1"/>
                  </a:solidFill>
                  <a:latin typeface="Arial"/>
                  <a:ea typeface="微软雅黑"/>
                </a:rPr>
                <a:t>Unified fon</a:t>
              </a:r>
              <a:r>
                <a:rPr lang="en-US" sz="100" b="0" strike="noStrike" spc="-1">
                  <a:solidFill>
                    <a:schemeClr val="lt1"/>
                  </a:solidFill>
                  <a:latin typeface="Arial"/>
                  <a:ea typeface="微软雅黑"/>
                </a:rPr>
                <a:t> </a:t>
              </a:r>
              <a:r>
                <a:rPr lang="en-US" sz="1400" b="0" strike="noStrike" spc="-1">
                  <a:solidFill>
                    <a:schemeClr val="lt1"/>
                  </a:solidFill>
                  <a:latin typeface="Arial"/>
                  <a:ea typeface="微软雅黑"/>
                </a:rPr>
                <a:t>ts make reading more fluent.</a:t>
              </a:r>
              <a:endParaRPr lang="en-US" sz="1400" b="0" strike="noStrike" spc="-1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50000"/>
                </a:lnSpc>
              </a:pPr>
              <a:r>
                <a:rPr lang="en-US" sz="1800" b="1" strike="noStrike" spc="-1">
                  <a:solidFill>
                    <a:schemeClr val="lt1"/>
                  </a:solidFill>
                  <a:latin typeface="Arial"/>
                  <a:ea typeface="微软雅黑"/>
                </a:rPr>
                <a:t>Theme color makes PPT more convenient to change.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50000"/>
                </a:lnSpc>
              </a:pPr>
              <a:r>
                <a:rPr lang="en-US" sz="1400" b="0" strike="noStrike" spc="-1">
                  <a:solidFill>
                    <a:schemeClr val="lt1"/>
                  </a:solidFill>
                  <a:latin typeface="Arial"/>
                  <a:ea typeface="微软雅黑"/>
                </a:rPr>
                <a:t>Adjust the spacing to adapt to Chinese typesetting, use the reference line in PPT.</a:t>
              </a:r>
              <a:endParaRPr lang="en-US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306" name="矩形 6"/>
          <p:cNvSpPr/>
          <p:nvPr/>
        </p:nvSpPr>
        <p:spPr>
          <a:xfrm>
            <a:off x="8392680" y="1364760"/>
            <a:ext cx="3102840" cy="4820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07" name="title"/>
          <p:cNvSpPr/>
          <p:nvPr/>
        </p:nvSpPr>
        <p:spPr>
          <a:xfrm>
            <a:off x="4469760" y="2013120"/>
            <a:ext cx="2280600" cy="11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监督与反馈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8" name="content"/>
          <p:cNvSpPr/>
          <p:nvPr/>
        </p:nvSpPr>
        <p:spPr>
          <a:xfrm>
            <a:off x="3649320" y="3759120"/>
            <a:ext cx="3636360" cy="235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为了确保销售团队客户关系管理的有效实施，需要建立有效的监督机制。定期检查销售进展和客户满意度，提供反馈和改进建议，不断优化策略，确保团队工作在正确的方向上。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9" name="PlaceHolder 1"/>
          <p:cNvSpPr>
            <a:spLocks noGrp="1"/>
          </p:cNvSpPr>
          <p:nvPr>
            <p:ph type="title" idx="4294967295"/>
          </p:nvPr>
        </p:nvSpPr>
        <p:spPr>
          <a:xfrm>
            <a:off x="0" y="504720"/>
            <a:ext cx="10799640" cy="72540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数据分析与优化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11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识别问题和机会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销售数据分析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3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4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5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6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7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8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提升绩效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9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优化策略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320" name="组合 1"/>
          <p:cNvGrpSpPr/>
          <p:nvPr/>
        </p:nvGrpSpPr>
        <p:grpSpPr>
          <a:xfrm>
            <a:off x="7400520" y="1547280"/>
            <a:ext cx="4089960" cy="3641760"/>
            <a:chOff x="7400520" y="1547280"/>
            <a:chExt cx="4089960" cy="3641760"/>
          </a:xfrm>
        </p:grpSpPr>
        <p:sp>
          <p:nvSpPr>
            <p:cNvPr id="321" name="îsḷïdê"/>
            <p:cNvSpPr/>
            <p:nvPr/>
          </p:nvSpPr>
          <p:spPr>
            <a:xfrm>
              <a:off x="7805520" y="1952280"/>
              <a:ext cx="3284640" cy="2831400"/>
            </a:xfrm>
            <a:prstGeom prst="triangle">
              <a:avLst>
                <a:gd name="adj" fmla="val 50000"/>
              </a:avLst>
            </a:prstGeom>
            <a:noFill/>
            <a:ln w="3175">
              <a:solidFill>
                <a:srgbClr val="FFFFFF">
                  <a:lumMod val="75000"/>
                </a:srgb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322" name="íSľídé"/>
            <p:cNvSpPr/>
            <p:nvPr/>
          </p:nvSpPr>
          <p:spPr>
            <a:xfrm>
              <a:off x="7400520" y="4379400"/>
              <a:ext cx="809640" cy="809640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/>
          </p:style>
          <p:txBody>
            <a:bodyPr wrap="none" lIns="90000" tIns="45000" rIns="90000" bIns="45000" anchor="ctr">
              <a:norm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en-US" sz="1800" b="0" strike="noStrike" spc="-1">
                  <a:solidFill>
                    <a:schemeClr val="lt1"/>
                  </a:solidFill>
                  <a:latin typeface="Arial"/>
                  <a:ea typeface="微软雅黑"/>
                </a:rPr>
                <a:t> </a:t>
              </a: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3" name="íşľîdé"/>
            <p:cNvSpPr/>
            <p:nvPr/>
          </p:nvSpPr>
          <p:spPr>
            <a:xfrm>
              <a:off x="10680840" y="4379400"/>
              <a:ext cx="809640" cy="809640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/>
          </p:style>
          <p:txBody>
            <a:bodyPr wrap="none" lIns="90000" tIns="45000" rIns="90000" bIns="45000" anchor="ctr">
              <a:norm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en-US" sz="1800" b="0" strike="noStrike" spc="-1">
                  <a:solidFill>
                    <a:schemeClr val="lt1"/>
                  </a:solidFill>
                  <a:latin typeface="Arial"/>
                  <a:ea typeface="微软雅黑"/>
                </a:rPr>
                <a:t> </a:t>
              </a: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4" name="iślïdè"/>
            <p:cNvSpPr/>
            <p:nvPr/>
          </p:nvSpPr>
          <p:spPr>
            <a:xfrm>
              <a:off x="9042840" y="1547280"/>
              <a:ext cx="809640" cy="809640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/>
          </p:style>
          <p:txBody>
            <a:bodyPr wrap="none" lIns="90000" tIns="45000" rIns="90000" bIns="45000" anchor="ctr">
              <a:norm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en-US" sz="1800" b="0" strike="noStrike" spc="-1">
                  <a:solidFill>
                    <a:schemeClr val="lt1"/>
                  </a:solidFill>
                  <a:latin typeface="Arial"/>
                  <a:ea typeface="微软雅黑"/>
                </a:rPr>
                <a:t> 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325" name="íś1ïḍè"/>
            <p:cNvGrpSpPr/>
            <p:nvPr/>
          </p:nvGrpSpPr>
          <p:grpSpPr>
            <a:xfrm>
              <a:off x="8902800" y="3224880"/>
              <a:ext cx="1090080" cy="699120"/>
              <a:chOff x="8902800" y="3224880"/>
              <a:chExt cx="1090080" cy="699120"/>
            </a:xfrm>
          </p:grpSpPr>
          <p:sp>
            <p:nvSpPr>
              <p:cNvPr id="326" name="íṥļîḑê"/>
              <p:cNvSpPr/>
              <p:nvPr/>
            </p:nvSpPr>
            <p:spPr>
              <a:xfrm>
                <a:off x="8902800" y="3504960"/>
                <a:ext cx="1090080" cy="41904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tIns="46800" rIns="90000" bIns="46800" anchor="ctr">
                <a:normAutofit/>
              </a:bodyPr>
              <a:lstStyle/>
              <a:p>
                <a:pPr algn="ctr" defTabSz="914400">
                  <a:lnSpc>
                    <a:spcPct val="100000"/>
                  </a:lnSpc>
                </a:pPr>
                <a:r>
                  <a:rPr lang="en-US" sz="1400" b="1" strike="noStrike" spc="-1">
                    <a:solidFill>
                      <a:schemeClr val="dk1"/>
                    </a:solidFill>
                    <a:latin typeface="Arial"/>
                    <a:ea typeface="微软雅黑"/>
                  </a:rPr>
                  <a:t> </a:t>
                </a:r>
                <a:endParaRPr lang="en-US" sz="14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27" name="íṥlïďé"/>
              <p:cNvSpPr txBox="1"/>
              <p:nvPr/>
            </p:nvSpPr>
            <p:spPr>
              <a:xfrm>
                <a:off x="9223200" y="3224880"/>
                <a:ext cx="448920" cy="272520"/>
              </a:xfrm>
              <a:prstGeom prst="rect">
                <a:avLst/>
              </a:prstGeom>
            </p:spPr>
            <p:txBody>
              <a:bodyPr wrap="none" lIns="90000" tIns="45000" rIns="90000" bIns="45000" anchor="ctr" anchorCtr="1">
                <a:prstTxWarp prst="textPlain">
                  <a:avLst>
                    <a:gd name="adj" fmla="val 50000"/>
                  </a:avLst>
                </a:prstTxWarp>
                <a:noAutofit/>
              </a:bodyPr>
              <a:lstStyle/>
              <a:p>
                <a:pPr algn="ctr" defTabSz="914400">
                  <a:lnSpc>
                    <a:spcPct val="100000"/>
                  </a:lnSpc>
                </a:pPr>
                <a:r>
                  <a:rPr lang="en-US" sz="1800" b="1" strike="noStrike" spc="-1">
                    <a:ln w="0">
                      <a:noFill/>
                    </a:ln>
                    <a:solidFill>
                      <a:schemeClr val="dk1">
                        <a:lumMod val="50000"/>
                        <a:lumOff val="50000"/>
                      </a:schemeClr>
                    </a:solidFill>
                    <a:latin typeface="Arial"/>
                    <a:ea typeface="微软雅黑"/>
                  </a:rPr>
                  <a:t>3</a:t>
                </a:r>
                <a:r>
                  <a:rPr lang="en-US" sz="100" b="1" strike="noStrike" spc="-1">
                    <a:ln w="0">
                      <a:noFill/>
                    </a:ln>
                    <a:solidFill>
                      <a:schemeClr val="dk1">
                        <a:lumMod val="50000"/>
                        <a:lumOff val="50000"/>
                      </a:schemeClr>
                    </a:solidFill>
                    <a:latin typeface="Arial"/>
                    <a:ea typeface="微软雅黑"/>
                  </a:rPr>
                  <a:t> </a:t>
                </a:r>
                <a:r>
                  <a:rPr lang="en-US" sz="1800" b="1" strike="noStrike" spc="-1">
                    <a:ln w="0">
                      <a:noFill/>
                    </a:ln>
                    <a:solidFill>
                      <a:schemeClr val="dk1">
                        <a:lumMod val="50000"/>
                        <a:lumOff val="50000"/>
                      </a:schemeClr>
                    </a:solidFill>
                    <a:latin typeface="Arial"/>
                    <a:ea typeface="微软雅黑"/>
                  </a:rPr>
                  <a:t>0K</a:t>
                </a:r>
                <a:endParaRPr lang="en-US" sz="1800" b="0" strike="noStrike" spc="-1">
                  <a:ln w="0">
                    <a:noFill/>
                  </a:ln>
                  <a:solidFill>
                    <a:schemeClr val="dk1">
                      <a:lumMod val="50000"/>
                      <a:lumOff val="50000"/>
                    </a:schemeClr>
                  </a:solidFill>
                  <a:latin typeface="Arial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7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https://d.book118.com/875123143013011130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149</Paragraphs>
  <Slides>19</Slides>
  <Notes>7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8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Impact</vt:lpstr>
      <vt:lpstr>Office Theme</vt:lpstr>
      <vt:lpstr>销售团队客户关系管理</vt:lpstr>
      <vt:lpstr>目录</vt:lpstr>
      <vt:lpstr>第1章 销售团队客户关系管理</vt:lpstr>
      <vt:lpstr> </vt:lpstr>
      <vt:lpstr>销售团队客户关系管理的目标</vt:lpstr>
      <vt:lpstr>销售团队客户关系管理的挑战</vt:lpstr>
      <vt:lpstr>客户关系管理的重要性</vt:lpstr>
      <vt:lpstr>销售团队客户关系管理的目标</vt:lpstr>
      <vt:lpstr>第2章 客户关系管理策略</vt:lpstr>
      <vt:lpstr>个性化服务</vt:lpstr>
      <vt:lpstr>沟通与协作</vt:lpstr>
      <vt:lpstr>投资客户关系</vt:lpstr>
      <vt:lpstr> </vt:lpstr>
      <vt:lpstr>第3章 销售团队客户关系管理的实施</vt:lpstr>
      <vt:lpstr>设立明确目标</vt:lpstr>
      <vt:lpstr>培训与激励</vt:lpstr>
      <vt:lpstr> </vt:lpstr>
      <vt:lpstr>数据分析与优化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2024-09-29T14:10:59.326</cp:lastPrinted>
  <dcterms:created xsi:type="dcterms:W3CDTF">2024-09-29T06:10:59Z</dcterms:created>
  <dcterms:modified xsi:type="dcterms:W3CDTF">2024-09-29T06:11:01Z</dcterms:modified>
</cp:coreProperties>
</file>