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8C3C501-BAA3-4B72-B48F-4F956F6FB9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F272711-C16A-4CD4-BBF5-48349D9F0B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E4C487D-CDF2-4D35-A4D5-AC361474A5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9B59DAD-2660-4F93-B01B-98921D1B1F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74A00FC-2422-41F0-AD28-5D5AE9E60F0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58A6B14-C881-4846-B9B8-208724E845D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2F0ADCB-67AF-4A53-B003-8376B33A56E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0D3413A-4146-42BA-A901-4FAEE8A44ED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C717A0C-4818-4CC9-96FE-DEFF4B53DB2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31DF03-3751-46FA-8F4D-185378DB2F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04117E-07AD-4CF1-9009-AAC9E6B382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pn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7514010313401112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78406" y="2998000"/>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a:t>
            </a:r>
          </a:p>
        </p:txBody>
      </p:sp>
      <p:sp>
        <p:nvSpPr>
          <p:cNvPr id="3" name="TextBox 3"/>
          <p:cNvSpPr txBox="1"/>
          <p:nvPr/>
        </p:nvSpPr>
        <p:spPr>
          <a:xfrm>
            <a:off x="3298591" y="2998000"/>
            <a:ext cx="2086078" cy="53426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endParaRPr lang="en-US" sz="2025">
              <a:solidFill>
                <a:schemeClr val="accent1">
                  <a:alpha val="100000"/>
                </a:schemeClr>
              </a:solidFill>
              <a:latin typeface="Microsoft Yahei"/>
              <a:ea typeface="Microsoft Yahei"/>
              <a:cs typeface="Microsoft Yahei"/>
            </a:endParaRPr>
          </a:p>
        </p:txBody>
      </p:sp>
      <p:sp>
        <p:nvSpPr>
          <p:cNvPr id="4" name="TextBox 4"/>
          <p:cNvSpPr txBox="1"/>
          <p:nvPr/>
        </p:nvSpPr>
        <p:spPr>
          <a:xfrm>
            <a:off x="763747" y="997750"/>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4425" b="1">
                <a:solidFill>
                  <a:schemeClr val="dk1">
                    <a:alpha val="100000"/>
                  </a:schemeClr>
                </a:solidFill>
                <a:latin typeface="Microsoft Yahei"/>
                <a:ea typeface="Microsoft Yahei"/>
                <a:cs typeface="Microsoft Yahei"/>
              </a:rPr>
              <a:t>特殊工种作业人员安全管理制度与成本控制的优化</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69445"/>
            <a:ext cx="5811370" cy="433728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特殊工种作业人员安全管理制度</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成本控制优化</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安全管理与成本控制的关系</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优化建议与措施</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4625" r="14625"/>
          <a:stretch>
            <a:fillRect/>
          </a:stretch>
        </p:blipFill>
        <p:spPr>
          <a:xfrm>
            <a:off x="939482" y="1415327"/>
            <a:ext cx="4843296"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随着我国经济的快速发展，特殊工种作业在各行各业中发挥着越来越重要的作用。然而，由于特殊工种作业的特殊性，其安全事故发生率相对较高，给企业和员工带来巨大的经济损失和人身伤害。</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在当前市场竞争激烈的环境下，企业需要优化特殊工种作业人员的安全管理制度和成本控制，以提高生产效率、降低事故风险、增强企业竞争力。</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667" r="12667"/>
          <a:stretch>
            <a:fillRect/>
          </a:stretch>
        </p:blipFill>
        <p:spPr>
          <a:xfrm>
            <a:off x="539110" y="1500306"/>
            <a:ext cx="4453160" cy="4453160"/>
          </a:xfrm>
          <a:prstGeom prst="rect">
            <a:avLst/>
          </a:prstGeom>
        </p:spPr>
      </p:pic>
      <p:sp>
        <p:nvSpPr>
          <p:cNvPr id="3" name="TextBox 3"/>
          <p:cNvSpPr txBox="1"/>
          <p:nvPr/>
        </p:nvSpPr>
        <p:spPr>
          <a:xfrm>
            <a:off x="6827317" y="1652939"/>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优化特殊工种作业人员的安全管理制度和成本控制，有助于提高企业的安全生产水平，保障员工的人身安全和健康。</a:t>
            </a:r>
          </a:p>
        </p:txBody>
      </p:sp>
      <p:sp>
        <p:nvSpPr>
          <p:cNvPr id="4" name="AutoShape 4"/>
          <p:cNvSpPr/>
          <p:nvPr/>
        </p:nvSpPr>
        <p:spPr>
          <a:xfrm>
            <a:off x="5303897" y="1500306"/>
            <a:ext cx="1289643" cy="4453160"/>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827317" y="3205107"/>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通过优化安全管理制度和成本控制，企业可以降低生产成本、提高生产效率、增强市场竞争力，为企业的可持续发展奠定坚实基础。</a:t>
            </a:r>
          </a:p>
        </p:txBody>
      </p:sp>
      <p:sp>
        <p:nvSpPr>
          <p:cNvPr id="6" name="TextBox 6"/>
          <p:cNvSpPr txBox="1"/>
          <p:nvPr/>
        </p:nvSpPr>
        <p:spPr>
          <a:xfrm>
            <a:off x="6827317" y="4795486"/>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本研究旨在探讨特殊工种作业人员安全管理制度与成本控制的优化方法，为相关企业提供参考和借鉴，推动行业的健康发展。</a:t>
            </a:r>
          </a:p>
        </p:txBody>
      </p:sp>
      <p:sp>
        <p:nvSpPr>
          <p:cNvPr id="7" name="Freeform 7"/>
          <p:cNvSpPr/>
          <p:nvPr/>
        </p:nvSpPr>
        <p:spPr>
          <a:xfrm>
            <a:off x="5682324" y="1976969"/>
            <a:ext cx="532790" cy="435254"/>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751818" y="3549091"/>
            <a:ext cx="381610" cy="381610"/>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738407" y="5059127"/>
            <a:ext cx="396240" cy="384048"/>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125" b="1">
                <a:solidFill>
                  <a:schemeClr val="dk1">
                    <a:alpha val="100000"/>
                  </a:schemeClr>
                </a:solidFill>
                <a:latin typeface="Microsoft Yahei"/>
                <a:ea typeface="Microsoft Yahei"/>
                <a:cs typeface="Microsoft Yahei"/>
              </a:rPr>
              <a:t>特殊工种作业人员安全管理制度</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制度概述</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3" name="Group 33"/>
          <p:cNvGrpSpPr/>
          <p:nvPr/>
        </p:nvGrpSpPr>
        <p:grpSpPr>
          <a:xfrm>
            <a:off x="4068198" y="1804533"/>
            <a:ext cx="6294397" cy="802744"/>
            <a:chOff x="4068198" y="1804533"/>
            <a:chExt cx="6294397" cy="802744"/>
          </a:xfrm>
        </p:grpSpPr>
        <p:sp>
          <p:nvSpPr>
            <p:cNvPr id="34" name="TextBox 34"/>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特殊工种作业人员安全管理制度是为了确保特殊工种作业人员的安全和健康，防止事故发生而制定的。</a:t>
              </a:r>
            </a:p>
          </p:txBody>
        </p:sp>
      </p:grpSp>
      <p:grpSp>
        <p:nvGrpSpPr>
          <p:cNvPr id="35" name="Group 35"/>
          <p:cNvGrpSpPr/>
          <p:nvPr/>
        </p:nvGrpSpPr>
        <p:grpSpPr>
          <a:xfrm>
            <a:off x="2102790" y="3417125"/>
            <a:ext cx="6294397" cy="802744"/>
            <a:chOff x="2102790" y="3417125"/>
            <a:chExt cx="6294397" cy="802744"/>
          </a:xfrm>
        </p:grpSpPr>
        <p:sp>
          <p:nvSpPr>
            <p:cNvPr id="36" name="TextBox 36"/>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该制度明确了特殊工种作业人员的职责、权利和义务，以及安全管理的具体要求和措施。</a:t>
              </a:r>
            </a:p>
          </p:txBody>
        </p:sp>
      </p:grpSp>
      <p:grpSp>
        <p:nvGrpSpPr>
          <p:cNvPr id="37" name="Group 37"/>
          <p:cNvGrpSpPr/>
          <p:nvPr/>
        </p:nvGrpSpPr>
        <p:grpSpPr>
          <a:xfrm>
            <a:off x="4025566" y="5029724"/>
            <a:ext cx="6294397" cy="802744"/>
            <a:chOff x="4025566" y="5029724"/>
            <a:chExt cx="6294397" cy="802744"/>
          </a:xfrm>
        </p:grpSpPr>
        <p:sp>
          <p:nvSpPr>
            <p:cNvPr id="38" name="TextBox 38"/>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制度要求特殊工种作业人员必须经过专业培训，掌握安全操作规程，遵守安全规定，确保作业安全。</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3369379" y="1610750"/>
            <a:ext cx="2457450" cy="2457450"/>
          </a:xfrm>
          <a:prstGeom prst="rect">
            <a:avLst/>
          </a:prstGeom>
        </p:spPr>
      </p:pic>
      <p:pic>
        <p:nvPicPr>
          <p:cNvPr id="3" name="Picture 3"/>
          <p:cNvPicPr>
            <a:picLocks noChangeAspect="1"/>
          </p:cNvPicPr>
          <p:nvPr/>
        </p:nvPicPr>
        <p:blipFill>
          <a:blip r:embed="rId3"/>
          <a:srcRect l="16667" r="16667"/>
          <a:stretch>
            <a:fillRect/>
          </a:stretch>
        </p:blipFill>
        <p:spPr>
          <a:xfrm>
            <a:off x="6391291" y="1610750"/>
            <a:ext cx="2457450" cy="2457450"/>
          </a:xfrm>
          <a:prstGeom prst="rect">
            <a:avLst/>
          </a:prstGeom>
        </p:spPr>
      </p:pic>
      <p:sp>
        <p:nvSpPr>
          <p:cNvPr id="4" name="AutoShape 4"/>
          <p:cNvSpPr/>
          <p:nvPr/>
        </p:nvSpPr>
        <p:spPr>
          <a:xfrm>
            <a:off x="3558348" y="1839199"/>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Freeform 5"/>
          <p:cNvSpPr/>
          <p:nvPr/>
        </p:nvSpPr>
        <p:spPr>
          <a:xfrm>
            <a:off x="3738188" y="2024673"/>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002045" y="1839199"/>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7" name="Freeform 7"/>
          <p:cNvSpPr/>
          <p:nvPr/>
        </p:nvSpPr>
        <p:spPr>
          <a:xfrm>
            <a:off x="8181885" y="2024673"/>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269241" y="3681618"/>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Freeform 9"/>
          <p:cNvSpPr/>
          <p:nvPr/>
        </p:nvSpPr>
        <p:spPr>
          <a:xfrm>
            <a:off x="4449081" y="3867091"/>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291153" y="3681618"/>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1" name="Freeform 11"/>
          <p:cNvSpPr/>
          <p:nvPr/>
        </p:nvSpPr>
        <p:spPr>
          <a:xfrm>
            <a:off x="7470993" y="3867091"/>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63829" y="1610750"/>
            <a:ext cx="2553871" cy="1315135"/>
            <a:chOff x="763829" y="1610750"/>
            <a:chExt cx="2553871" cy="1315135"/>
          </a:xfrm>
        </p:grpSpPr>
        <p:sp>
          <p:nvSpPr>
            <p:cNvPr id="13" name="AutoShape 13"/>
            <p:cNvSpPr/>
            <p:nvPr/>
          </p:nvSpPr>
          <p:spPr>
            <a:xfrm>
              <a:off x="763829" y="1610750"/>
              <a:ext cx="2553871" cy="131513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安全培训制度是特殊工种作业人员安全管理制度的重要组成部分。</a:t>
              </a:r>
              <a:endParaRPr lang="en-US" sz="1100"/>
            </a:p>
          </p:txBody>
        </p:sp>
      </p:grpSp>
      <p:grpSp>
        <p:nvGrpSpPr>
          <p:cNvPr id="14" name="Group 14"/>
          <p:cNvGrpSpPr/>
          <p:nvPr/>
        </p:nvGrpSpPr>
        <p:grpSpPr>
          <a:xfrm>
            <a:off x="8888726" y="1610750"/>
            <a:ext cx="2569478" cy="1377562"/>
            <a:chOff x="8888726" y="1610750"/>
            <a:chExt cx="2569478" cy="1377562"/>
          </a:xfrm>
        </p:grpSpPr>
        <p:sp>
          <p:nvSpPr>
            <p:cNvPr id="15" name="AutoShape 15"/>
            <p:cNvSpPr/>
            <p:nvPr/>
          </p:nvSpPr>
          <p:spPr>
            <a:xfrm>
              <a:off x="8888726" y="1610750"/>
              <a:ext cx="2569478" cy="13775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安全培训内容应包括安全意识、安全操作规程、应急处置等方面的知识和技能。</a:t>
              </a:r>
              <a:endParaRPr lang="en-US" sz="1100"/>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安全培训制度</a:t>
              </a:r>
            </a:p>
          </p:txBody>
        </p:sp>
      </p:grpSp>
      <p:sp>
        <p:nvSpPr>
          <p:cNvPr id="38" name="AutoShape 38"/>
          <p:cNvSpPr/>
          <p:nvPr/>
        </p:nvSpPr>
        <p:spPr>
          <a:xfrm>
            <a:off x="1957021" y="4386298"/>
            <a:ext cx="2552700" cy="117126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defRPr/>
            </a:pPr>
            <a:r>
              <a:rPr lang="en-US" sz="1350">
                <a:solidFill>
                  <a:schemeClr val="dk1">
                    <a:alpha val="100000"/>
                  </a:schemeClr>
                </a:solidFill>
                <a:latin typeface="Microsoft Yahei"/>
                <a:ea typeface="Microsoft Yahei"/>
                <a:cs typeface="Microsoft Yahei"/>
              </a:rPr>
              <a:t>该制度规定了新员工入职安全培训、在岗员工定期安全培训、转岗员工安全培训等要求。</a:t>
            </a:r>
            <a:endParaRPr lang="en-US" sz="1100"/>
          </a:p>
        </p:txBody>
      </p:sp>
      <p:sp>
        <p:nvSpPr>
          <p:cNvPr id="39" name="AutoShape 39"/>
          <p:cNvSpPr/>
          <p:nvPr/>
        </p:nvSpPr>
        <p:spPr>
          <a:xfrm>
            <a:off x="7830517" y="4406623"/>
            <a:ext cx="2552700" cy="141997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安全培训应定期进行，并记录在案，以确保员工掌握必要的安全知识和技能。</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96324" y="1798767"/>
            <a:ext cx="2754316" cy="64698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642414" y="1798767"/>
            <a:ext cx="2708226" cy="646984"/>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rgbClr val="FFFFFF">
                    <a:alpha val="100000"/>
                  </a:srgbClr>
                </a:solidFill>
                <a:latin typeface="Microsoft Yahei"/>
                <a:ea typeface="Microsoft Yahei"/>
                <a:cs typeface="Microsoft Yahei"/>
              </a:rPr>
              <a:t>01</a:t>
            </a:r>
            <a:endParaRPr lang="en-US" sz="1100"/>
          </a:p>
        </p:txBody>
      </p:sp>
      <p:sp>
        <p:nvSpPr>
          <p:cNvPr id="4" name="Freeform 4"/>
          <p:cNvSpPr/>
          <p:nvPr/>
        </p:nvSpPr>
        <p:spPr>
          <a:xfrm>
            <a:off x="1810403" y="1798767"/>
            <a:ext cx="559947" cy="562395"/>
          </a:xfrm>
          <a:custGeom>
            <a:rect l="l" t="t" r="r" b="b"/>
            <a:pathLst>
              <a:path w="85" h="85">
                <a:moveTo>
                  <a:pt x="80" y="53"/>
                </a:moveTo>
                <a:cubicBezTo>
                  <a:pt x="80" y="80"/>
                  <a:pt x="80" y="80"/>
                  <a:pt x="80" y="80"/>
                </a:cubicBezTo>
                <a:cubicBezTo>
                  <a:pt x="80" y="83"/>
                  <a:pt x="78" y="85"/>
                  <a:pt x="74" y="85"/>
                </a:cubicBezTo>
                <a:cubicBezTo>
                  <a:pt x="10" y="85"/>
                  <a:pt x="10" y="85"/>
                  <a:pt x="10" y="85"/>
                </a:cubicBezTo>
                <a:cubicBezTo>
                  <a:pt x="7" y="85"/>
                  <a:pt x="5" y="83"/>
                  <a:pt x="5" y="80"/>
                </a:cubicBezTo>
                <a:cubicBezTo>
                  <a:pt x="5" y="53"/>
                  <a:pt x="5" y="53"/>
                  <a:pt x="5" y="53"/>
                </a:cubicBezTo>
                <a:cubicBezTo>
                  <a:pt x="9" y="54"/>
                  <a:pt x="13" y="55"/>
                  <a:pt x="17" y="56"/>
                </a:cubicBezTo>
                <a:cubicBezTo>
                  <a:pt x="17" y="60"/>
                  <a:pt x="17" y="60"/>
                  <a:pt x="17" y="60"/>
                </a:cubicBezTo>
                <a:cubicBezTo>
                  <a:pt x="20" y="60"/>
                  <a:pt x="20" y="60"/>
                  <a:pt x="20" y="60"/>
                </a:cubicBezTo>
                <a:cubicBezTo>
                  <a:pt x="20" y="68"/>
                  <a:pt x="20" y="68"/>
                  <a:pt x="20" y="68"/>
                </a:cubicBezTo>
                <a:cubicBezTo>
                  <a:pt x="27" y="68"/>
                  <a:pt x="27" y="68"/>
                  <a:pt x="27" y="68"/>
                </a:cubicBezTo>
                <a:cubicBezTo>
                  <a:pt x="27" y="60"/>
                  <a:pt x="27" y="60"/>
                  <a:pt x="27" y="60"/>
                </a:cubicBezTo>
                <a:cubicBezTo>
                  <a:pt x="30" y="60"/>
                  <a:pt x="30" y="60"/>
                  <a:pt x="30" y="60"/>
                </a:cubicBezTo>
                <a:cubicBezTo>
                  <a:pt x="30" y="57"/>
                  <a:pt x="30" y="57"/>
                  <a:pt x="30" y="57"/>
                </a:cubicBezTo>
                <a:cubicBezTo>
                  <a:pt x="38" y="58"/>
                  <a:pt x="46" y="58"/>
                  <a:pt x="54" y="57"/>
                </a:cubicBezTo>
                <a:cubicBezTo>
                  <a:pt x="54" y="60"/>
                  <a:pt x="54" y="60"/>
                  <a:pt x="54" y="60"/>
                </a:cubicBezTo>
                <a:cubicBezTo>
                  <a:pt x="57" y="60"/>
                  <a:pt x="57" y="60"/>
                  <a:pt x="57" y="60"/>
                </a:cubicBezTo>
                <a:cubicBezTo>
                  <a:pt x="57" y="68"/>
                  <a:pt x="57" y="68"/>
                  <a:pt x="57" y="68"/>
                </a:cubicBezTo>
                <a:cubicBezTo>
                  <a:pt x="63" y="68"/>
                  <a:pt x="63" y="68"/>
                  <a:pt x="63" y="68"/>
                </a:cubicBezTo>
                <a:cubicBezTo>
                  <a:pt x="63" y="60"/>
                  <a:pt x="63" y="60"/>
                  <a:pt x="63" y="60"/>
                </a:cubicBezTo>
                <a:cubicBezTo>
                  <a:pt x="66" y="60"/>
                  <a:pt x="66" y="60"/>
                  <a:pt x="66" y="60"/>
                </a:cubicBezTo>
                <a:cubicBezTo>
                  <a:pt x="66" y="56"/>
                  <a:pt x="66" y="56"/>
                  <a:pt x="66" y="56"/>
                </a:cubicBezTo>
                <a:cubicBezTo>
                  <a:pt x="71" y="55"/>
                  <a:pt x="75" y="54"/>
                  <a:pt x="80" y="53"/>
                </a:cubicBezTo>
                <a:close/>
                <a:moveTo>
                  <a:pt x="31" y="0"/>
                </a:moveTo>
                <a:cubicBezTo>
                  <a:pt x="54" y="0"/>
                  <a:pt x="54" y="0"/>
                  <a:pt x="54" y="0"/>
                </a:cubicBezTo>
                <a:cubicBezTo>
                  <a:pt x="58" y="0"/>
                  <a:pt x="61" y="3"/>
                  <a:pt x="61" y="7"/>
                </a:cubicBezTo>
                <a:cubicBezTo>
                  <a:pt x="61" y="16"/>
                  <a:pt x="61" y="16"/>
                  <a:pt x="61" y="16"/>
                </a:cubicBezTo>
                <a:cubicBezTo>
                  <a:pt x="53" y="16"/>
                  <a:pt x="53" y="16"/>
                  <a:pt x="53" y="16"/>
                </a:cubicBezTo>
                <a:cubicBezTo>
                  <a:pt x="53" y="8"/>
                  <a:pt x="53" y="8"/>
                  <a:pt x="53" y="8"/>
                </a:cubicBezTo>
                <a:cubicBezTo>
                  <a:pt x="32" y="8"/>
                  <a:pt x="32" y="8"/>
                  <a:pt x="32" y="8"/>
                </a:cubicBezTo>
                <a:cubicBezTo>
                  <a:pt x="32" y="16"/>
                  <a:pt x="32" y="16"/>
                  <a:pt x="32" y="16"/>
                </a:cubicBezTo>
                <a:cubicBezTo>
                  <a:pt x="24" y="16"/>
                  <a:pt x="24" y="16"/>
                  <a:pt x="24" y="16"/>
                </a:cubicBezTo>
                <a:cubicBezTo>
                  <a:pt x="24" y="7"/>
                  <a:pt x="24" y="7"/>
                  <a:pt x="24" y="7"/>
                </a:cubicBezTo>
                <a:cubicBezTo>
                  <a:pt x="24" y="3"/>
                  <a:pt x="27" y="0"/>
                  <a:pt x="31" y="0"/>
                </a:cubicBezTo>
                <a:close/>
                <a:moveTo>
                  <a:pt x="0" y="20"/>
                </a:moveTo>
                <a:cubicBezTo>
                  <a:pt x="0" y="48"/>
                  <a:pt x="0" y="48"/>
                  <a:pt x="0" y="48"/>
                </a:cubicBezTo>
                <a:cubicBezTo>
                  <a:pt x="27" y="55"/>
                  <a:pt x="56" y="55"/>
                  <a:pt x="85" y="48"/>
                </a:cubicBezTo>
                <a:cubicBezTo>
                  <a:pt x="85" y="20"/>
                  <a:pt x="85" y="20"/>
                  <a:pt x="85" y="20"/>
                </a:cubicBezTo>
                <a:lnTo>
                  <a:pt x="0" y="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642414" y="2932252"/>
            <a:ext cx="2753936" cy="645148"/>
          </a:xfrm>
          <a:prstGeom prst="roundRect">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2654004" y="4055207"/>
            <a:ext cx="2752792" cy="64469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781996" y="4110075"/>
            <a:ext cx="644511" cy="521244"/>
          </a:xfrm>
          <a:custGeom>
            <a:rect l="l" t="t" r="r" b="b"/>
            <a:pathLst>
              <a:path w="109" h="88">
                <a:moveTo>
                  <a:pt x="80" y="88"/>
                </a:moveTo>
                <a:cubicBezTo>
                  <a:pt x="86" y="88"/>
                  <a:pt x="86" y="88"/>
                  <a:pt x="86" y="88"/>
                </a:cubicBezTo>
                <a:cubicBezTo>
                  <a:pt x="86" y="44"/>
                  <a:pt x="86" y="44"/>
                  <a:pt x="86" y="44"/>
                </a:cubicBezTo>
                <a:cubicBezTo>
                  <a:pt x="84" y="44"/>
                  <a:pt x="84" y="44"/>
                  <a:pt x="84" y="44"/>
                </a:cubicBezTo>
                <a:cubicBezTo>
                  <a:pt x="82" y="70"/>
                  <a:pt x="82" y="70"/>
                  <a:pt x="82" y="70"/>
                </a:cubicBezTo>
                <a:cubicBezTo>
                  <a:pt x="80" y="71"/>
                  <a:pt x="80" y="71"/>
                  <a:pt x="80" y="71"/>
                </a:cubicBezTo>
                <a:cubicBezTo>
                  <a:pt x="80" y="88"/>
                  <a:pt x="80" y="88"/>
                  <a:pt x="80" y="88"/>
                </a:cubicBezTo>
                <a:close/>
                <a:moveTo>
                  <a:pt x="109" y="0"/>
                </a:moveTo>
                <a:cubicBezTo>
                  <a:pt x="100" y="17"/>
                  <a:pt x="100" y="17"/>
                  <a:pt x="100" y="17"/>
                </a:cubicBezTo>
                <a:cubicBezTo>
                  <a:pt x="92" y="33"/>
                  <a:pt x="92" y="33"/>
                  <a:pt x="92" y="33"/>
                </a:cubicBezTo>
                <a:cubicBezTo>
                  <a:pt x="84" y="22"/>
                  <a:pt x="84" y="22"/>
                  <a:pt x="84" y="22"/>
                </a:cubicBezTo>
                <a:cubicBezTo>
                  <a:pt x="80" y="25"/>
                  <a:pt x="80" y="25"/>
                  <a:pt x="80" y="25"/>
                </a:cubicBezTo>
                <a:cubicBezTo>
                  <a:pt x="77" y="64"/>
                  <a:pt x="77" y="64"/>
                  <a:pt x="77" y="64"/>
                </a:cubicBezTo>
                <a:cubicBezTo>
                  <a:pt x="67" y="68"/>
                  <a:pt x="67" y="68"/>
                  <a:pt x="67" y="68"/>
                </a:cubicBezTo>
                <a:cubicBezTo>
                  <a:pt x="48" y="50"/>
                  <a:pt x="48" y="50"/>
                  <a:pt x="48" y="50"/>
                </a:cubicBezTo>
                <a:cubicBezTo>
                  <a:pt x="37" y="73"/>
                  <a:pt x="37" y="73"/>
                  <a:pt x="37" y="73"/>
                </a:cubicBezTo>
                <a:cubicBezTo>
                  <a:pt x="26" y="73"/>
                  <a:pt x="26" y="73"/>
                  <a:pt x="26" y="73"/>
                </a:cubicBezTo>
                <a:cubicBezTo>
                  <a:pt x="19" y="63"/>
                  <a:pt x="19" y="63"/>
                  <a:pt x="19" y="63"/>
                </a:cubicBezTo>
                <a:cubicBezTo>
                  <a:pt x="4" y="67"/>
                  <a:pt x="4" y="67"/>
                  <a:pt x="4" y="67"/>
                </a:cubicBezTo>
                <a:cubicBezTo>
                  <a:pt x="0" y="56"/>
                  <a:pt x="0" y="56"/>
                  <a:pt x="0" y="56"/>
                </a:cubicBezTo>
                <a:cubicBezTo>
                  <a:pt x="20" y="50"/>
                  <a:pt x="20" y="50"/>
                  <a:pt x="20" y="50"/>
                </a:cubicBezTo>
                <a:cubicBezTo>
                  <a:pt x="25" y="48"/>
                  <a:pt x="25" y="48"/>
                  <a:pt x="25" y="48"/>
                </a:cubicBezTo>
                <a:cubicBezTo>
                  <a:pt x="27" y="52"/>
                  <a:pt x="27" y="52"/>
                  <a:pt x="27" y="52"/>
                </a:cubicBezTo>
                <a:cubicBezTo>
                  <a:pt x="30" y="57"/>
                  <a:pt x="30" y="57"/>
                  <a:pt x="30" y="57"/>
                </a:cubicBezTo>
                <a:cubicBezTo>
                  <a:pt x="40" y="37"/>
                  <a:pt x="40" y="37"/>
                  <a:pt x="40" y="37"/>
                </a:cubicBezTo>
                <a:cubicBezTo>
                  <a:pt x="44" y="29"/>
                  <a:pt x="44" y="29"/>
                  <a:pt x="44" y="29"/>
                </a:cubicBezTo>
                <a:cubicBezTo>
                  <a:pt x="50" y="35"/>
                  <a:pt x="50" y="35"/>
                  <a:pt x="50" y="35"/>
                </a:cubicBezTo>
                <a:cubicBezTo>
                  <a:pt x="66" y="50"/>
                  <a:pt x="66" y="50"/>
                  <a:pt x="66" y="50"/>
                </a:cubicBezTo>
                <a:cubicBezTo>
                  <a:pt x="68" y="21"/>
                  <a:pt x="68" y="21"/>
                  <a:pt x="68" y="21"/>
                </a:cubicBezTo>
                <a:cubicBezTo>
                  <a:pt x="68" y="18"/>
                  <a:pt x="68" y="18"/>
                  <a:pt x="68" y="18"/>
                </a:cubicBezTo>
                <a:cubicBezTo>
                  <a:pt x="71" y="16"/>
                  <a:pt x="71" y="16"/>
                  <a:pt x="71" y="16"/>
                </a:cubicBezTo>
                <a:cubicBezTo>
                  <a:pt x="78" y="12"/>
                  <a:pt x="78" y="12"/>
                  <a:pt x="78" y="12"/>
                </a:cubicBezTo>
                <a:cubicBezTo>
                  <a:pt x="72" y="2"/>
                  <a:pt x="72" y="2"/>
                  <a:pt x="72" y="2"/>
                </a:cubicBezTo>
                <a:cubicBezTo>
                  <a:pt x="90" y="1"/>
                  <a:pt x="90" y="1"/>
                  <a:pt x="90" y="1"/>
                </a:cubicBezTo>
                <a:cubicBezTo>
                  <a:pt x="109" y="0"/>
                  <a:pt x="109" y="0"/>
                  <a:pt x="109" y="0"/>
                </a:cubicBezTo>
                <a:close/>
                <a:moveTo>
                  <a:pt x="22" y="88"/>
                </a:moveTo>
                <a:cubicBezTo>
                  <a:pt x="24" y="88"/>
                  <a:pt x="27" y="88"/>
                  <a:pt x="29" y="88"/>
                </a:cubicBezTo>
                <a:cubicBezTo>
                  <a:pt x="29" y="80"/>
                  <a:pt x="29" y="80"/>
                  <a:pt x="29" y="80"/>
                </a:cubicBezTo>
                <a:cubicBezTo>
                  <a:pt x="23" y="81"/>
                  <a:pt x="23" y="81"/>
                  <a:pt x="23" y="81"/>
                </a:cubicBezTo>
                <a:cubicBezTo>
                  <a:pt x="22" y="79"/>
                  <a:pt x="22" y="79"/>
                  <a:pt x="22" y="79"/>
                </a:cubicBezTo>
                <a:cubicBezTo>
                  <a:pt x="22" y="88"/>
                  <a:pt x="22" y="88"/>
                  <a:pt x="22" y="88"/>
                </a:cubicBezTo>
                <a:close/>
                <a:moveTo>
                  <a:pt x="11" y="88"/>
                </a:moveTo>
                <a:cubicBezTo>
                  <a:pt x="17" y="88"/>
                  <a:pt x="17" y="88"/>
                  <a:pt x="17" y="88"/>
                </a:cubicBezTo>
                <a:cubicBezTo>
                  <a:pt x="17" y="71"/>
                  <a:pt x="17" y="71"/>
                  <a:pt x="17" y="71"/>
                </a:cubicBezTo>
                <a:cubicBezTo>
                  <a:pt x="17" y="71"/>
                  <a:pt x="17" y="71"/>
                  <a:pt x="17" y="71"/>
                </a:cubicBezTo>
                <a:cubicBezTo>
                  <a:pt x="11" y="73"/>
                  <a:pt x="11" y="73"/>
                  <a:pt x="11" y="73"/>
                </a:cubicBezTo>
                <a:cubicBezTo>
                  <a:pt x="11" y="88"/>
                  <a:pt x="11" y="88"/>
                  <a:pt x="11" y="88"/>
                </a:cubicBezTo>
                <a:close/>
                <a:moveTo>
                  <a:pt x="34" y="88"/>
                </a:moveTo>
                <a:cubicBezTo>
                  <a:pt x="36" y="88"/>
                  <a:pt x="38" y="88"/>
                  <a:pt x="40" y="88"/>
                </a:cubicBezTo>
                <a:cubicBezTo>
                  <a:pt x="40" y="79"/>
                  <a:pt x="40" y="79"/>
                  <a:pt x="40" y="79"/>
                </a:cubicBezTo>
                <a:cubicBezTo>
                  <a:pt x="40" y="80"/>
                  <a:pt x="40" y="80"/>
                  <a:pt x="40" y="80"/>
                </a:cubicBezTo>
                <a:cubicBezTo>
                  <a:pt x="34" y="80"/>
                  <a:pt x="34" y="80"/>
                  <a:pt x="34" y="80"/>
                </a:cubicBezTo>
                <a:cubicBezTo>
                  <a:pt x="34" y="88"/>
                  <a:pt x="34" y="88"/>
                  <a:pt x="34" y="88"/>
                </a:cubicBezTo>
                <a:close/>
                <a:moveTo>
                  <a:pt x="45" y="88"/>
                </a:moveTo>
                <a:cubicBezTo>
                  <a:pt x="47" y="88"/>
                  <a:pt x="50" y="88"/>
                  <a:pt x="52" y="88"/>
                </a:cubicBezTo>
                <a:cubicBezTo>
                  <a:pt x="52" y="63"/>
                  <a:pt x="52" y="63"/>
                  <a:pt x="52" y="63"/>
                </a:cubicBezTo>
                <a:cubicBezTo>
                  <a:pt x="49" y="60"/>
                  <a:pt x="49" y="60"/>
                  <a:pt x="49" y="60"/>
                </a:cubicBezTo>
                <a:cubicBezTo>
                  <a:pt x="45" y="69"/>
                  <a:pt x="45" y="69"/>
                  <a:pt x="45" y="69"/>
                </a:cubicBezTo>
                <a:cubicBezTo>
                  <a:pt x="45" y="88"/>
                  <a:pt x="45" y="88"/>
                  <a:pt x="45" y="88"/>
                </a:cubicBezTo>
                <a:close/>
                <a:moveTo>
                  <a:pt x="57" y="88"/>
                </a:moveTo>
                <a:cubicBezTo>
                  <a:pt x="59" y="88"/>
                  <a:pt x="61" y="88"/>
                  <a:pt x="63" y="88"/>
                </a:cubicBezTo>
                <a:cubicBezTo>
                  <a:pt x="63" y="73"/>
                  <a:pt x="63" y="73"/>
                  <a:pt x="63" y="73"/>
                </a:cubicBezTo>
                <a:cubicBezTo>
                  <a:pt x="57" y="67"/>
                  <a:pt x="57" y="67"/>
                  <a:pt x="57" y="67"/>
                </a:cubicBezTo>
                <a:cubicBezTo>
                  <a:pt x="57" y="88"/>
                  <a:pt x="57" y="88"/>
                  <a:pt x="57" y="88"/>
                </a:cubicBezTo>
                <a:close/>
                <a:moveTo>
                  <a:pt x="68" y="88"/>
                </a:moveTo>
                <a:cubicBezTo>
                  <a:pt x="70" y="88"/>
                  <a:pt x="73" y="88"/>
                  <a:pt x="75" y="88"/>
                </a:cubicBezTo>
                <a:cubicBezTo>
                  <a:pt x="75" y="72"/>
                  <a:pt x="75" y="72"/>
                  <a:pt x="75" y="72"/>
                </a:cubicBezTo>
                <a:cubicBezTo>
                  <a:pt x="68" y="75"/>
                  <a:pt x="68" y="75"/>
                  <a:pt x="68" y="75"/>
                </a:cubicBezTo>
                <a:lnTo>
                  <a:pt x="68" y="8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619378" y="5177711"/>
            <a:ext cx="2754121" cy="647099"/>
          </a:xfrm>
          <a:prstGeom prst="roundRect">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776120" y="5179997"/>
            <a:ext cx="628513" cy="649269"/>
          </a:xfrm>
          <a:custGeom>
            <a:rect l="l" t="t" r="r" b="b"/>
            <a:pathLst>
              <a:path w="89" h="92">
                <a:moveTo>
                  <a:pt x="45" y="0"/>
                </a:moveTo>
                <a:cubicBezTo>
                  <a:pt x="40" y="0"/>
                  <a:pt x="35" y="5"/>
                  <a:pt x="35" y="11"/>
                </a:cubicBezTo>
                <a:cubicBezTo>
                  <a:pt x="35" y="16"/>
                  <a:pt x="40" y="21"/>
                  <a:pt x="45" y="21"/>
                </a:cubicBezTo>
                <a:cubicBezTo>
                  <a:pt x="51" y="21"/>
                  <a:pt x="56" y="16"/>
                  <a:pt x="56" y="11"/>
                </a:cubicBezTo>
                <a:cubicBezTo>
                  <a:pt x="56" y="5"/>
                  <a:pt x="51" y="0"/>
                  <a:pt x="45" y="0"/>
                </a:cubicBezTo>
                <a:close/>
                <a:moveTo>
                  <a:pt x="70" y="10"/>
                </a:moveTo>
                <a:cubicBezTo>
                  <a:pt x="65" y="10"/>
                  <a:pt x="61" y="14"/>
                  <a:pt x="61" y="18"/>
                </a:cubicBezTo>
                <a:cubicBezTo>
                  <a:pt x="61" y="23"/>
                  <a:pt x="65" y="27"/>
                  <a:pt x="70" y="27"/>
                </a:cubicBezTo>
                <a:cubicBezTo>
                  <a:pt x="74" y="27"/>
                  <a:pt x="78" y="23"/>
                  <a:pt x="78" y="18"/>
                </a:cubicBezTo>
                <a:cubicBezTo>
                  <a:pt x="78" y="14"/>
                  <a:pt x="74" y="10"/>
                  <a:pt x="70" y="10"/>
                </a:cubicBezTo>
                <a:close/>
                <a:moveTo>
                  <a:pt x="30" y="52"/>
                </a:moveTo>
                <a:cubicBezTo>
                  <a:pt x="30" y="55"/>
                  <a:pt x="30" y="55"/>
                  <a:pt x="30" y="55"/>
                </a:cubicBezTo>
                <a:cubicBezTo>
                  <a:pt x="30" y="55"/>
                  <a:pt x="30" y="55"/>
                  <a:pt x="30" y="55"/>
                </a:cubicBezTo>
                <a:cubicBezTo>
                  <a:pt x="32" y="85"/>
                  <a:pt x="32" y="85"/>
                  <a:pt x="32" y="85"/>
                </a:cubicBezTo>
                <a:cubicBezTo>
                  <a:pt x="24" y="85"/>
                  <a:pt x="24" y="85"/>
                  <a:pt x="24" y="85"/>
                </a:cubicBezTo>
                <a:cubicBezTo>
                  <a:pt x="22" y="59"/>
                  <a:pt x="22" y="59"/>
                  <a:pt x="22" y="59"/>
                </a:cubicBezTo>
                <a:cubicBezTo>
                  <a:pt x="19" y="59"/>
                  <a:pt x="19" y="59"/>
                  <a:pt x="19" y="59"/>
                </a:cubicBezTo>
                <a:cubicBezTo>
                  <a:pt x="17" y="85"/>
                  <a:pt x="17" y="85"/>
                  <a:pt x="17" y="85"/>
                </a:cubicBezTo>
                <a:cubicBezTo>
                  <a:pt x="10" y="85"/>
                  <a:pt x="10" y="85"/>
                  <a:pt x="10" y="85"/>
                </a:cubicBezTo>
                <a:cubicBezTo>
                  <a:pt x="11" y="55"/>
                  <a:pt x="11" y="55"/>
                  <a:pt x="11" y="55"/>
                </a:cubicBezTo>
                <a:cubicBezTo>
                  <a:pt x="10" y="43"/>
                  <a:pt x="10" y="43"/>
                  <a:pt x="10" y="43"/>
                </a:cubicBezTo>
                <a:cubicBezTo>
                  <a:pt x="4" y="53"/>
                  <a:pt x="4" y="53"/>
                  <a:pt x="4" y="53"/>
                </a:cubicBezTo>
                <a:cubicBezTo>
                  <a:pt x="0" y="50"/>
                  <a:pt x="0" y="50"/>
                  <a:pt x="0" y="50"/>
                </a:cubicBezTo>
                <a:cubicBezTo>
                  <a:pt x="10" y="28"/>
                  <a:pt x="10" y="28"/>
                  <a:pt x="10" y="28"/>
                </a:cubicBezTo>
                <a:cubicBezTo>
                  <a:pt x="16" y="28"/>
                  <a:pt x="16" y="28"/>
                  <a:pt x="16" y="28"/>
                </a:cubicBezTo>
                <a:cubicBezTo>
                  <a:pt x="21" y="35"/>
                  <a:pt x="21" y="35"/>
                  <a:pt x="21" y="35"/>
                </a:cubicBezTo>
                <a:cubicBezTo>
                  <a:pt x="26" y="28"/>
                  <a:pt x="26" y="28"/>
                  <a:pt x="26" y="28"/>
                </a:cubicBezTo>
                <a:cubicBezTo>
                  <a:pt x="31" y="28"/>
                  <a:pt x="31" y="28"/>
                  <a:pt x="31" y="28"/>
                </a:cubicBezTo>
                <a:cubicBezTo>
                  <a:pt x="33" y="24"/>
                  <a:pt x="33" y="24"/>
                  <a:pt x="33" y="24"/>
                </a:cubicBezTo>
                <a:cubicBezTo>
                  <a:pt x="44" y="24"/>
                  <a:pt x="44" y="24"/>
                  <a:pt x="44" y="24"/>
                </a:cubicBezTo>
                <a:cubicBezTo>
                  <a:pt x="43" y="25"/>
                  <a:pt x="43" y="25"/>
                  <a:pt x="43" y="25"/>
                </a:cubicBezTo>
                <a:cubicBezTo>
                  <a:pt x="44" y="27"/>
                  <a:pt x="44" y="27"/>
                  <a:pt x="44" y="27"/>
                </a:cubicBezTo>
                <a:cubicBezTo>
                  <a:pt x="41" y="44"/>
                  <a:pt x="41" y="44"/>
                  <a:pt x="41" y="44"/>
                </a:cubicBezTo>
                <a:cubicBezTo>
                  <a:pt x="45" y="48"/>
                  <a:pt x="45" y="48"/>
                  <a:pt x="45" y="48"/>
                </a:cubicBezTo>
                <a:cubicBezTo>
                  <a:pt x="45" y="48"/>
                  <a:pt x="45" y="48"/>
                  <a:pt x="45" y="48"/>
                </a:cubicBezTo>
                <a:cubicBezTo>
                  <a:pt x="45" y="48"/>
                  <a:pt x="45" y="48"/>
                  <a:pt x="45" y="48"/>
                </a:cubicBezTo>
                <a:cubicBezTo>
                  <a:pt x="45" y="48"/>
                  <a:pt x="45" y="48"/>
                  <a:pt x="45" y="48"/>
                </a:cubicBezTo>
                <a:cubicBezTo>
                  <a:pt x="45" y="48"/>
                  <a:pt x="45" y="48"/>
                  <a:pt x="45" y="48"/>
                </a:cubicBezTo>
                <a:cubicBezTo>
                  <a:pt x="49" y="44"/>
                  <a:pt x="49" y="44"/>
                  <a:pt x="49" y="44"/>
                </a:cubicBezTo>
                <a:cubicBezTo>
                  <a:pt x="47" y="27"/>
                  <a:pt x="47" y="27"/>
                  <a:pt x="47" y="27"/>
                </a:cubicBezTo>
                <a:cubicBezTo>
                  <a:pt x="48" y="25"/>
                  <a:pt x="48" y="25"/>
                  <a:pt x="48" y="25"/>
                </a:cubicBezTo>
                <a:cubicBezTo>
                  <a:pt x="47" y="24"/>
                  <a:pt x="47" y="24"/>
                  <a:pt x="47" y="24"/>
                </a:cubicBezTo>
                <a:cubicBezTo>
                  <a:pt x="58" y="24"/>
                  <a:pt x="58" y="24"/>
                  <a:pt x="58" y="24"/>
                </a:cubicBezTo>
                <a:cubicBezTo>
                  <a:pt x="59" y="28"/>
                  <a:pt x="59" y="28"/>
                  <a:pt x="59" y="28"/>
                </a:cubicBezTo>
                <a:cubicBezTo>
                  <a:pt x="64" y="28"/>
                  <a:pt x="64" y="28"/>
                  <a:pt x="64" y="28"/>
                </a:cubicBezTo>
                <a:cubicBezTo>
                  <a:pt x="70" y="35"/>
                  <a:pt x="70" y="35"/>
                  <a:pt x="70" y="35"/>
                </a:cubicBezTo>
                <a:cubicBezTo>
                  <a:pt x="75" y="28"/>
                  <a:pt x="75" y="28"/>
                  <a:pt x="75" y="28"/>
                </a:cubicBezTo>
                <a:cubicBezTo>
                  <a:pt x="80" y="28"/>
                  <a:pt x="80" y="28"/>
                  <a:pt x="80" y="28"/>
                </a:cubicBezTo>
                <a:cubicBezTo>
                  <a:pt x="89" y="48"/>
                  <a:pt x="89" y="48"/>
                  <a:pt x="89" y="48"/>
                </a:cubicBezTo>
                <a:cubicBezTo>
                  <a:pt x="85" y="51"/>
                  <a:pt x="85" y="51"/>
                  <a:pt x="85" y="51"/>
                </a:cubicBezTo>
                <a:cubicBezTo>
                  <a:pt x="79" y="41"/>
                  <a:pt x="79" y="41"/>
                  <a:pt x="79" y="41"/>
                </a:cubicBezTo>
                <a:cubicBezTo>
                  <a:pt x="79" y="55"/>
                  <a:pt x="79" y="55"/>
                  <a:pt x="79" y="55"/>
                </a:cubicBezTo>
                <a:cubicBezTo>
                  <a:pt x="79" y="55"/>
                  <a:pt x="79" y="55"/>
                  <a:pt x="79" y="55"/>
                </a:cubicBezTo>
                <a:cubicBezTo>
                  <a:pt x="80" y="85"/>
                  <a:pt x="80" y="85"/>
                  <a:pt x="80" y="85"/>
                </a:cubicBezTo>
                <a:cubicBezTo>
                  <a:pt x="72" y="85"/>
                  <a:pt x="72" y="85"/>
                  <a:pt x="72" y="85"/>
                </a:cubicBezTo>
                <a:cubicBezTo>
                  <a:pt x="71" y="59"/>
                  <a:pt x="71" y="59"/>
                  <a:pt x="71" y="59"/>
                </a:cubicBezTo>
                <a:cubicBezTo>
                  <a:pt x="68" y="59"/>
                  <a:pt x="68" y="59"/>
                  <a:pt x="68" y="59"/>
                </a:cubicBezTo>
                <a:cubicBezTo>
                  <a:pt x="66" y="85"/>
                  <a:pt x="66" y="85"/>
                  <a:pt x="66" y="85"/>
                </a:cubicBezTo>
                <a:cubicBezTo>
                  <a:pt x="59" y="85"/>
                  <a:pt x="59" y="85"/>
                  <a:pt x="59" y="85"/>
                </a:cubicBezTo>
                <a:cubicBezTo>
                  <a:pt x="60" y="55"/>
                  <a:pt x="60" y="55"/>
                  <a:pt x="60" y="55"/>
                </a:cubicBezTo>
                <a:cubicBezTo>
                  <a:pt x="60" y="53"/>
                  <a:pt x="60" y="53"/>
                  <a:pt x="60" y="53"/>
                </a:cubicBezTo>
                <a:cubicBezTo>
                  <a:pt x="57" y="55"/>
                  <a:pt x="57" y="55"/>
                  <a:pt x="57" y="55"/>
                </a:cubicBezTo>
                <a:cubicBezTo>
                  <a:pt x="58" y="92"/>
                  <a:pt x="58" y="92"/>
                  <a:pt x="58" y="92"/>
                </a:cubicBezTo>
                <a:cubicBezTo>
                  <a:pt x="49" y="92"/>
                  <a:pt x="49" y="92"/>
                  <a:pt x="49" y="92"/>
                </a:cubicBezTo>
                <a:cubicBezTo>
                  <a:pt x="47" y="61"/>
                  <a:pt x="47" y="61"/>
                  <a:pt x="47" y="61"/>
                </a:cubicBezTo>
                <a:cubicBezTo>
                  <a:pt x="43" y="61"/>
                  <a:pt x="43" y="61"/>
                  <a:pt x="43" y="61"/>
                </a:cubicBezTo>
                <a:cubicBezTo>
                  <a:pt x="42" y="92"/>
                  <a:pt x="42" y="92"/>
                  <a:pt x="42" y="92"/>
                </a:cubicBezTo>
                <a:cubicBezTo>
                  <a:pt x="32" y="92"/>
                  <a:pt x="32" y="92"/>
                  <a:pt x="32" y="92"/>
                </a:cubicBezTo>
                <a:cubicBezTo>
                  <a:pt x="34" y="55"/>
                  <a:pt x="34" y="55"/>
                  <a:pt x="34" y="55"/>
                </a:cubicBezTo>
                <a:cubicBezTo>
                  <a:pt x="30" y="52"/>
                  <a:pt x="30" y="52"/>
                  <a:pt x="30" y="52"/>
                </a:cubicBezTo>
                <a:close/>
                <a:moveTo>
                  <a:pt x="21" y="10"/>
                </a:moveTo>
                <a:cubicBezTo>
                  <a:pt x="16" y="10"/>
                  <a:pt x="13" y="14"/>
                  <a:pt x="13" y="18"/>
                </a:cubicBezTo>
                <a:cubicBezTo>
                  <a:pt x="13" y="23"/>
                  <a:pt x="16" y="27"/>
                  <a:pt x="21" y="27"/>
                </a:cubicBezTo>
                <a:cubicBezTo>
                  <a:pt x="25" y="27"/>
                  <a:pt x="29" y="23"/>
                  <a:pt x="29" y="18"/>
                </a:cubicBezTo>
                <a:cubicBezTo>
                  <a:pt x="29" y="14"/>
                  <a:pt x="25" y="10"/>
                  <a:pt x="21" y="1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590556" y="2936787"/>
            <a:ext cx="5364583" cy="582295"/>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该规程规定了特殊工种作业人员在作业过程中必须遵守的安全操作程序和要求。</a:t>
            </a:r>
            <a:endParaRPr lang="en-US" sz="1100"/>
          </a:p>
        </p:txBody>
      </p:sp>
      <p:sp>
        <p:nvSpPr>
          <p:cNvPr id="11" name="AutoShape 11"/>
          <p:cNvSpPr/>
          <p:nvPr/>
        </p:nvSpPr>
        <p:spPr>
          <a:xfrm>
            <a:off x="5590556" y="4059741"/>
            <a:ext cx="5364583" cy="582295"/>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安全操作规程应针对不同工种的特点和危险因素制定，明确作业步骤、操作方法、安全注意事项等。</a:t>
            </a:r>
            <a:endParaRPr lang="en-US" sz="1100"/>
          </a:p>
        </p:txBody>
      </p:sp>
      <p:sp>
        <p:nvSpPr>
          <p:cNvPr id="12" name="AutoShape 12"/>
          <p:cNvSpPr/>
          <p:nvPr/>
        </p:nvSpPr>
        <p:spPr>
          <a:xfrm>
            <a:off x="5590556" y="5182247"/>
            <a:ext cx="5364583" cy="582295"/>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员工必须严格遵守安全操作规程，不得擅自更改或违反，以确保作业安全。</a:t>
            </a:r>
            <a:endParaRPr lang="en-US" sz="1100"/>
          </a:p>
        </p:txBody>
      </p:sp>
      <p:sp>
        <p:nvSpPr>
          <p:cNvPr id="13" name="AutoShape 13"/>
          <p:cNvSpPr/>
          <p:nvPr/>
        </p:nvSpPr>
        <p:spPr>
          <a:xfrm>
            <a:off x="5590556" y="1803301"/>
            <a:ext cx="5364583" cy="582295"/>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安全操作规程是特殊工种作业人员安全管理制度的核心内容之一。</a:t>
            </a:r>
            <a:endParaRPr lang="en-US" sz="1100"/>
          </a:p>
        </p:txBody>
      </p:sp>
      <p:sp>
        <p:nvSpPr>
          <p:cNvPr id="14" name="AutoShape 14"/>
          <p:cNvSpPr/>
          <p:nvPr/>
        </p:nvSpPr>
        <p:spPr>
          <a:xfrm>
            <a:off x="2642414" y="2923559"/>
            <a:ext cx="2708226" cy="646984"/>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rgbClr val="FFFFFF">
                    <a:alpha val="100000"/>
                  </a:srgbClr>
                </a:solidFill>
                <a:latin typeface="Microsoft Yahei"/>
                <a:ea typeface="Microsoft Yahei"/>
                <a:cs typeface="Microsoft Yahei"/>
              </a:rPr>
              <a:t>02</a:t>
            </a:r>
            <a:endParaRPr lang="en-US" sz="1100"/>
          </a:p>
        </p:txBody>
      </p:sp>
      <p:sp>
        <p:nvSpPr>
          <p:cNvPr id="15" name="AutoShape 15"/>
          <p:cNvSpPr/>
          <p:nvPr/>
        </p:nvSpPr>
        <p:spPr>
          <a:xfrm>
            <a:off x="2642414" y="4055207"/>
            <a:ext cx="2708226" cy="646984"/>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rgbClr val="FFFFFF">
                    <a:alpha val="100000"/>
                  </a:srgbClr>
                </a:solidFill>
                <a:latin typeface="Microsoft Yahei"/>
                <a:ea typeface="Microsoft Yahei"/>
                <a:cs typeface="Microsoft Yahei"/>
              </a:rPr>
              <a:t>03</a:t>
            </a:r>
            <a:endParaRPr lang="en-US" sz="1100"/>
          </a:p>
        </p:txBody>
      </p:sp>
      <p:sp>
        <p:nvSpPr>
          <p:cNvPr id="16" name="AutoShape 16"/>
          <p:cNvSpPr/>
          <p:nvPr/>
        </p:nvSpPr>
        <p:spPr>
          <a:xfrm>
            <a:off x="2642414" y="5177711"/>
            <a:ext cx="2708226" cy="646984"/>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rgbClr val="FFFFFF">
                    <a:alpha val="100000"/>
                  </a:srgbClr>
                </a:solidFill>
                <a:latin typeface="Microsoft Yahei"/>
                <a:ea typeface="Microsoft Yahei"/>
                <a:cs typeface="Microsoft Yahei"/>
              </a:rPr>
              <a:t>04</a:t>
            </a:r>
            <a:endParaRPr lang="en-US" sz="1100"/>
          </a:p>
        </p:txBody>
      </p:sp>
      <p:sp>
        <p:nvSpPr>
          <p:cNvPr id="17" name="Freeform 17"/>
          <p:cNvSpPr/>
          <p:nvPr/>
        </p:nvSpPr>
        <p:spPr>
          <a:xfrm>
            <a:off x="1810403" y="2932252"/>
            <a:ext cx="568288" cy="568288"/>
          </a:xfrm>
          <a:custGeom>
            <a:rect l="l" t="t" r="r" b="b"/>
            <a:pathLst>
              <a:path w="304800" h="304800">
                <a:moveTo>
                  <a:pt x="247650" y="38100"/>
                </a:moveTo>
                <a:lnTo>
                  <a:pt x="247650" y="57598"/>
                </a:lnTo>
                <a:cubicBezTo>
                  <a:pt x="247650" y="78657"/>
                  <a:pt x="230610" y="95698"/>
                  <a:pt x="209550" y="95698"/>
                </a:cubicBezTo>
                <a:cubicBezTo>
                  <a:pt x="188490" y="95698"/>
                  <a:pt x="171450" y="78657"/>
                  <a:pt x="171450" y="57598"/>
                </a:cubicBezTo>
                <a:lnTo>
                  <a:pt x="171450" y="38100"/>
                </a:lnTo>
                <a:lnTo>
                  <a:pt x="133350" y="38100"/>
                </a:lnTo>
                <a:lnTo>
                  <a:pt x="133350" y="57598"/>
                </a:lnTo>
                <a:cubicBezTo>
                  <a:pt x="133350" y="78657"/>
                  <a:pt x="116310" y="95698"/>
                  <a:pt x="95250" y="95698"/>
                </a:cubicBezTo>
                <a:cubicBezTo>
                  <a:pt x="74190" y="95698"/>
                  <a:pt x="57150" y="78657"/>
                  <a:pt x="57150" y="57598"/>
                </a:cubicBezTo>
                <a:lnTo>
                  <a:pt x="57150" y="38100"/>
                </a:lnTo>
                <a:lnTo>
                  <a:pt x="0" y="38100"/>
                </a:lnTo>
                <a:lnTo>
                  <a:pt x="0" y="304800"/>
                </a:lnTo>
                <a:lnTo>
                  <a:pt x="304800" y="304800"/>
                </a:lnTo>
                <a:lnTo>
                  <a:pt x="304800" y="38100"/>
                </a:lnTo>
                <a:lnTo>
                  <a:pt x="247650" y="38100"/>
                </a:lnTo>
                <a:close/>
                <a:moveTo>
                  <a:pt x="95250" y="266700"/>
                </a:moveTo>
                <a:lnTo>
                  <a:pt x="57150" y="266700"/>
                </a:lnTo>
                <a:lnTo>
                  <a:pt x="57150" y="228600"/>
                </a:lnTo>
                <a:lnTo>
                  <a:pt x="95250" y="228600"/>
                </a:lnTo>
                <a:lnTo>
                  <a:pt x="95250" y="266700"/>
                </a:lnTo>
                <a:close/>
                <a:moveTo>
                  <a:pt x="95250" y="190500"/>
                </a:moveTo>
                <a:lnTo>
                  <a:pt x="57150" y="190500"/>
                </a:lnTo>
                <a:lnTo>
                  <a:pt x="57150" y="152400"/>
                </a:lnTo>
                <a:lnTo>
                  <a:pt x="95250" y="152400"/>
                </a:lnTo>
                <a:lnTo>
                  <a:pt x="95250" y="190500"/>
                </a:lnTo>
                <a:close/>
                <a:moveTo>
                  <a:pt x="171450" y="266700"/>
                </a:moveTo>
                <a:lnTo>
                  <a:pt x="133350" y="266700"/>
                </a:lnTo>
                <a:lnTo>
                  <a:pt x="133350" y="228600"/>
                </a:lnTo>
                <a:lnTo>
                  <a:pt x="171450" y="228600"/>
                </a:lnTo>
                <a:lnTo>
                  <a:pt x="171450" y="266700"/>
                </a:lnTo>
                <a:close/>
                <a:moveTo>
                  <a:pt x="171450" y="190500"/>
                </a:moveTo>
                <a:lnTo>
                  <a:pt x="133350" y="190500"/>
                </a:lnTo>
                <a:lnTo>
                  <a:pt x="133350" y="152400"/>
                </a:lnTo>
                <a:lnTo>
                  <a:pt x="171450" y="152400"/>
                </a:lnTo>
                <a:lnTo>
                  <a:pt x="171450" y="190500"/>
                </a:lnTo>
                <a:close/>
                <a:moveTo>
                  <a:pt x="209550" y="266700"/>
                </a:moveTo>
                <a:lnTo>
                  <a:pt x="209550" y="228600"/>
                </a:lnTo>
                <a:lnTo>
                  <a:pt x="247650" y="228600"/>
                </a:lnTo>
                <a:lnTo>
                  <a:pt x="209550" y="266700"/>
                </a:lnTo>
                <a:close/>
                <a:moveTo>
                  <a:pt x="247650" y="190500"/>
                </a:moveTo>
                <a:lnTo>
                  <a:pt x="209550" y="190500"/>
                </a:lnTo>
                <a:lnTo>
                  <a:pt x="209550" y="152400"/>
                </a:lnTo>
                <a:lnTo>
                  <a:pt x="247650" y="152400"/>
                </a:lnTo>
                <a:lnTo>
                  <a:pt x="247650" y="190500"/>
                </a:lnTo>
                <a:close/>
                <a:moveTo>
                  <a:pt x="76200" y="57150"/>
                </a:moveTo>
                <a:lnTo>
                  <a:pt x="76200" y="19050"/>
                </a:lnTo>
                <a:cubicBezTo>
                  <a:pt x="76200" y="8525"/>
                  <a:pt x="84725" y="0"/>
                  <a:pt x="95250" y="0"/>
                </a:cubicBezTo>
                <a:cubicBezTo>
                  <a:pt x="105775" y="0"/>
                  <a:pt x="114300" y="8525"/>
                  <a:pt x="114300" y="19050"/>
                </a:cubicBezTo>
                <a:lnTo>
                  <a:pt x="114300" y="57150"/>
                </a:lnTo>
                <a:cubicBezTo>
                  <a:pt x="114300" y="67675"/>
                  <a:pt x="105775" y="76200"/>
                  <a:pt x="95250" y="76200"/>
                </a:cubicBezTo>
                <a:cubicBezTo>
                  <a:pt x="84725" y="76200"/>
                  <a:pt x="76200" y="67675"/>
                  <a:pt x="76200" y="57150"/>
                </a:cubicBezTo>
                <a:close/>
                <a:moveTo>
                  <a:pt x="190500" y="57150"/>
                </a:moveTo>
                <a:lnTo>
                  <a:pt x="190500" y="19050"/>
                </a:lnTo>
                <a:cubicBezTo>
                  <a:pt x="190500" y="8525"/>
                  <a:pt x="199025" y="0"/>
                  <a:pt x="209550" y="0"/>
                </a:cubicBezTo>
                <a:cubicBezTo>
                  <a:pt x="220075" y="0"/>
                  <a:pt x="228600" y="8525"/>
                  <a:pt x="228600" y="19050"/>
                </a:cubicBezTo>
                <a:lnTo>
                  <a:pt x="228600" y="57150"/>
                </a:lnTo>
                <a:cubicBezTo>
                  <a:pt x="228600" y="67675"/>
                  <a:pt x="220075" y="76200"/>
                  <a:pt x="209550" y="76200"/>
                </a:cubicBezTo>
                <a:cubicBezTo>
                  <a:pt x="199025" y="76200"/>
                  <a:pt x="190500" y="67675"/>
                  <a:pt x="190500" y="5715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安全操作规程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3414522" y="2428875"/>
            <a:ext cx="5465731" cy="4429506"/>
            <a:chOff x="3414522" y="2428875"/>
            <a:chExt cx="5465731" cy="4429506"/>
          </a:xfrm>
        </p:grpSpPr>
        <p:pic>
          <p:nvPicPr>
            <p:cNvPr id="3" name="Picture 3"/>
            <p:cNvPicPr>
              <a:picLocks noChangeAspect="1"/>
            </p:cNvPicPr>
            <p:nvPr/>
          </p:nvPicPr>
          <p:blipFill>
            <a:blip r:embed="rId2"/>
            <a:stretch>
              <a:fillRect/>
            </a:stretch>
          </p:blipFill>
          <p:spPr>
            <a:xfrm>
              <a:off x="3414522" y="2531459"/>
              <a:ext cx="5465731" cy="4326922"/>
            </a:xfrm>
            <a:prstGeom prst="rect">
              <a:avLst/>
            </a:prstGeom>
          </p:spPr>
        </p:pic>
        <p:sp>
          <p:nvSpPr>
            <p:cNvPr id="4" name="AutoShape 4"/>
            <p:cNvSpPr/>
            <p:nvPr/>
          </p:nvSpPr>
          <p:spPr>
            <a:xfrm rot="5400000">
              <a:off x="5083588" y="2428875"/>
              <a:ext cx="2157222" cy="3839813"/>
            </a:xfrm>
            <a:prstGeom prst="rtTriangle">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16200000">
              <a:off x="5083588" y="2428875"/>
              <a:ext cx="2157222" cy="3839813"/>
            </a:xfrm>
            <a:prstGeom prst="rtTriangl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6" name="AutoShape 6"/>
          <p:cNvSpPr/>
          <p:nvPr/>
        </p:nvSpPr>
        <p:spPr>
          <a:xfrm>
            <a:off x="2849314" y="1714331"/>
            <a:ext cx="1062671" cy="106267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113983" y="1470891"/>
            <a:ext cx="1062671" cy="106267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116875" y="3799454"/>
            <a:ext cx="1062671" cy="1062671"/>
          </a:xfrm>
          <a:prstGeom prst="ellipse">
            <a:avLst/>
          </a:prstGeom>
          <a:solidFill>
            <a:schemeClr val="accent4">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a:ea typeface="Calibri"/>
                <a:cs typeface="Calibri"/>
              </a:rPr>
              <a:t>1</a:t>
            </a:r>
            <a:endParaRPr lang="en-US" sz="1100"/>
          </a:p>
        </p:txBody>
      </p:sp>
      <p:sp>
        <p:nvSpPr>
          <p:cNvPr id="9" name="AutoShape 9"/>
          <p:cNvSpPr/>
          <p:nvPr/>
        </p:nvSpPr>
        <p:spPr>
          <a:xfrm>
            <a:off x="8655784" y="4366838"/>
            <a:ext cx="1062671" cy="1060555"/>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9996313">
            <a:off x="8264280" y="2461589"/>
            <a:ext cx="330233" cy="330233"/>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2700000">
            <a:off x="8391174" y="4714005"/>
            <a:ext cx="330233" cy="330233"/>
          </a:xfrm>
          <a:prstGeom prst="rtTriangl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6200000">
            <a:off x="3670661" y="2533563"/>
            <a:ext cx="330233" cy="330233"/>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13500000">
            <a:off x="3179546" y="4165673"/>
            <a:ext cx="330233" cy="330233"/>
          </a:xfrm>
          <a:prstGeom prst="rtTriangl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2436781" y="4104989"/>
            <a:ext cx="450342" cy="450342"/>
            <a:chOff x="2436781" y="4104989"/>
            <a:chExt cx="450342" cy="450342"/>
          </a:xfrm>
        </p:grpSpPr>
        <p:sp>
          <p:nvSpPr>
            <p:cNvPr id="15" name="Freeform 15"/>
            <p:cNvSpPr/>
            <p:nvPr/>
          </p:nvSpPr>
          <p:spPr>
            <a:xfrm>
              <a:off x="2436781" y="4104989"/>
              <a:ext cx="450342" cy="450342"/>
            </a:xfrm>
            <a:custGeom>
              <a:rect l="l" t="t" r="r" b="b"/>
              <a:pathLst>
                <a:path w="289" h="288">
                  <a:moveTo>
                    <a:pt x="144" y="0"/>
                  </a:moveTo>
                  <a:cubicBezTo>
                    <a:pt x="65" y="0"/>
                    <a:pt x="0" y="64"/>
                    <a:pt x="0" y="144"/>
                  </a:cubicBezTo>
                  <a:cubicBezTo>
                    <a:pt x="0" y="223"/>
                    <a:pt x="65" y="288"/>
                    <a:pt x="144" y="288"/>
                  </a:cubicBezTo>
                  <a:cubicBezTo>
                    <a:pt x="224" y="288"/>
                    <a:pt x="289" y="223"/>
                    <a:pt x="289" y="144"/>
                  </a:cubicBezTo>
                  <a:cubicBezTo>
                    <a:pt x="289" y="64"/>
                    <a:pt x="224" y="0"/>
                    <a:pt x="144" y="0"/>
                  </a:cubicBezTo>
                  <a:close/>
                  <a:moveTo>
                    <a:pt x="144" y="252"/>
                  </a:moveTo>
                  <a:cubicBezTo>
                    <a:pt x="85" y="252"/>
                    <a:pt x="36" y="203"/>
                    <a:pt x="36" y="144"/>
                  </a:cubicBezTo>
                  <a:cubicBezTo>
                    <a:pt x="36" y="84"/>
                    <a:pt x="85" y="36"/>
                    <a:pt x="144" y="36"/>
                  </a:cubicBezTo>
                  <a:cubicBezTo>
                    <a:pt x="204" y="36"/>
                    <a:pt x="253" y="84"/>
                    <a:pt x="253" y="144"/>
                  </a:cubicBezTo>
                  <a:cubicBezTo>
                    <a:pt x="253" y="203"/>
                    <a:pt x="204" y="252"/>
                    <a:pt x="144" y="252"/>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530221" y="4198429"/>
              <a:ext cx="266414" cy="266414"/>
            </a:xfrm>
            <a:custGeom>
              <a:rect l="l" t="t" r="r" b="b"/>
              <a:pathLst>
                <a:path w="172" h="172">
                  <a:moveTo>
                    <a:pt x="86" y="0"/>
                  </a:moveTo>
                  <a:cubicBezTo>
                    <a:pt x="38" y="0"/>
                    <a:pt x="0" y="38"/>
                    <a:pt x="0" y="86"/>
                  </a:cubicBezTo>
                  <a:cubicBezTo>
                    <a:pt x="0" y="133"/>
                    <a:pt x="38" y="172"/>
                    <a:pt x="86" y="172"/>
                  </a:cubicBezTo>
                  <a:cubicBezTo>
                    <a:pt x="133" y="172"/>
                    <a:pt x="172" y="133"/>
                    <a:pt x="172" y="86"/>
                  </a:cubicBezTo>
                  <a:cubicBezTo>
                    <a:pt x="172" y="38"/>
                    <a:pt x="133" y="0"/>
                    <a:pt x="86" y="0"/>
                  </a:cubicBezTo>
                  <a:close/>
                  <a:moveTo>
                    <a:pt x="63" y="58"/>
                  </a:moveTo>
                  <a:cubicBezTo>
                    <a:pt x="53" y="67"/>
                    <a:pt x="43" y="85"/>
                    <a:pt x="39" y="93"/>
                  </a:cubicBezTo>
                  <a:cubicBezTo>
                    <a:pt x="24" y="82"/>
                    <a:pt x="24" y="82"/>
                    <a:pt x="24" y="82"/>
                  </a:cubicBezTo>
                  <a:cubicBezTo>
                    <a:pt x="24" y="81"/>
                    <a:pt x="24" y="80"/>
                    <a:pt x="24" y="79"/>
                  </a:cubicBezTo>
                  <a:cubicBezTo>
                    <a:pt x="24" y="51"/>
                    <a:pt x="55" y="20"/>
                    <a:pt x="83" y="20"/>
                  </a:cubicBezTo>
                  <a:cubicBezTo>
                    <a:pt x="84" y="20"/>
                    <a:pt x="86" y="20"/>
                    <a:pt x="87" y="20"/>
                  </a:cubicBezTo>
                  <a:cubicBezTo>
                    <a:pt x="97" y="34"/>
                    <a:pt x="97" y="34"/>
                    <a:pt x="97" y="34"/>
                  </a:cubicBezTo>
                  <a:cubicBezTo>
                    <a:pt x="88" y="39"/>
                    <a:pt x="74" y="46"/>
                    <a:pt x="63" y="58"/>
                  </a:cubicBezTo>
                  <a:close/>
                  <a:moveTo>
                    <a:pt x="112" y="128"/>
                  </a:moveTo>
                  <a:cubicBezTo>
                    <a:pt x="104" y="128"/>
                    <a:pt x="98" y="122"/>
                    <a:pt x="98" y="114"/>
                  </a:cubicBezTo>
                  <a:cubicBezTo>
                    <a:pt x="98" y="106"/>
                    <a:pt x="104" y="100"/>
                    <a:pt x="112" y="100"/>
                  </a:cubicBezTo>
                  <a:cubicBezTo>
                    <a:pt x="119" y="100"/>
                    <a:pt x="126" y="106"/>
                    <a:pt x="126" y="114"/>
                  </a:cubicBezTo>
                  <a:cubicBezTo>
                    <a:pt x="126" y="122"/>
                    <a:pt x="119" y="128"/>
                    <a:pt x="112" y="128"/>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9076579" y="4673485"/>
            <a:ext cx="381762" cy="447580"/>
            <a:chOff x="9076579" y="4673485"/>
            <a:chExt cx="381762" cy="447580"/>
          </a:xfrm>
        </p:grpSpPr>
        <p:sp>
          <p:nvSpPr>
            <p:cNvPr id="18" name="Freeform 18"/>
            <p:cNvSpPr/>
            <p:nvPr/>
          </p:nvSpPr>
          <p:spPr>
            <a:xfrm>
              <a:off x="9150779" y="4673485"/>
              <a:ext cx="307562" cy="258128"/>
            </a:xfrm>
            <a:custGeom>
              <a:rect l="l" t="t" r="r" b="b"/>
              <a:pathLst>
                <a:path w="196" h="167">
                  <a:moveTo>
                    <a:pt x="134" y="102"/>
                  </a:moveTo>
                  <a:cubicBezTo>
                    <a:pt x="134" y="87"/>
                    <a:pt x="196" y="34"/>
                    <a:pt x="196" y="34"/>
                  </a:cubicBezTo>
                  <a:cubicBezTo>
                    <a:pt x="164" y="48"/>
                    <a:pt x="117" y="44"/>
                    <a:pt x="76" y="22"/>
                  </a:cubicBezTo>
                  <a:cubicBezTo>
                    <a:pt x="35" y="0"/>
                    <a:pt x="0" y="2"/>
                    <a:pt x="0" y="2"/>
                  </a:cubicBezTo>
                  <a:cubicBezTo>
                    <a:pt x="0" y="137"/>
                    <a:pt x="0" y="137"/>
                    <a:pt x="0" y="137"/>
                  </a:cubicBezTo>
                  <a:cubicBezTo>
                    <a:pt x="2" y="136"/>
                    <a:pt x="11" y="133"/>
                    <a:pt x="39" y="135"/>
                  </a:cubicBezTo>
                  <a:cubicBezTo>
                    <a:pt x="73" y="139"/>
                    <a:pt x="160" y="167"/>
                    <a:pt x="191" y="160"/>
                  </a:cubicBezTo>
                  <a:cubicBezTo>
                    <a:pt x="191" y="160"/>
                    <a:pt x="134" y="112"/>
                    <a:pt x="134" y="102"/>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76579" y="4676152"/>
              <a:ext cx="38481" cy="444913"/>
            </a:xfrm>
            <a:prstGeom prst="rect">
              <a:avLst/>
            </a:pr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Freeform 20"/>
          <p:cNvSpPr/>
          <p:nvPr/>
        </p:nvSpPr>
        <p:spPr>
          <a:xfrm>
            <a:off x="8446332" y="1777837"/>
            <a:ext cx="391623" cy="448778"/>
          </a:xfrm>
          <a:custGeom>
            <a:rect l="l" t="t" r="r" b="b"/>
            <a:pathLst>
              <a:path w="143" h="163">
                <a:moveTo>
                  <a:pt x="0" y="0"/>
                </a:moveTo>
                <a:lnTo>
                  <a:pt x="0" y="163"/>
                </a:lnTo>
                <a:lnTo>
                  <a:pt x="143" y="163"/>
                </a:lnTo>
                <a:lnTo>
                  <a:pt x="143" y="0"/>
                </a:lnTo>
                <a:lnTo>
                  <a:pt x="0" y="0"/>
                </a:lnTo>
                <a:close/>
                <a:moveTo>
                  <a:pt x="22" y="151"/>
                </a:moveTo>
                <a:lnTo>
                  <a:pt x="8" y="151"/>
                </a:lnTo>
                <a:lnTo>
                  <a:pt x="8" y="137"/>
                </a:lnTo>
                <a:lnTo>
                  <a:pt x="22" y="137"/>
                </a:lnTo>
                <a:lnTo>
                  <a:pt x="22" y="151"/>
                </a:lnTo>
                <a:close/>
                <a:moveTo>
                  <a:pt x="22" y="126"/>
                </a:moveTo>
                <a:lnTo>
                  <a:pt x="8" y="126"/>
                </a:lnTo>
                <a:lnTo>
                  <a:pt x="8" y="112"/>
                </a:lnTo>
                <a:lnTo>
                  <a:pt x="22" y="112"/>
                </a:lnTo>
                <a:lnTo>
                  <a:pt x="22" y="126"/>
                </a:lnTo>
                <a:close/>
                <a:moveTo>
                  <a:pt x="22" y="101"/>
                </a:moveTo>
                <a:lnTo>
                  <a:pt x="8" y="101"/>
                </a:lnTo>
                <a:lnTo>
                  <a:pt x="8" y="87"/>
                </a:lnTo>
                <a:lnTo>
                  <a:pt x="22" y="87"/>
                </a:lnTo>
                <a:lnTo>
                  <a:pt x="22" y="101"/>
                </a:lnTo>
                <a:close/>
                <a:moveTo>
                  <a:pt x="22" y="77"/>
                </a:moveTo>
                <a:lnTo>
                  <a:pt x="8" y="77"/>
                </a:lnTo>
                <a:lnTo>
                  <a:pt x="8" y="62"/>
                </a:lnTo>
                <a:lnTo>
                  <a:pt x="22" y="62"/>
                </a:lnTo>
                <a:lnTo>
                  <a:pt x="22" y="77"/>
                </a:lnTo>
                <a:close/>
                <a:moveTo>
                  <a:pt x="22" y="52"/>
                </a:moveTo>
                <a:lnTo>
                  <a:pt x="8" y="52"/>
                </a:lnTo>
                <a:lnTo>
                  <a:pt x="8" y="37"/>
                </a:lnTo>
                <a:lnTo>
                  <a:pt x="22" y="37"/>
                </a:lnTo>
                <a:lnTo>
                  <a:pt x="22" y="52"/>
                </a:lnTo>
                <a:close/>
                <a:moveTo>
                  <a:pt x="22" y="27"/>
                </a:moveTo>
                <a:lnTo>
                  <a:pt x="8" y="27"/>
                </a:lnTo>
                <a:lnTo>
                  <a:pt x="8" y="12"/>
                </a:lnTo>
                <a:lnTo>
                  <a:pt x="22" y="12"/>
                </a:lnTo>
                <a:lnTo>
                  <a:pt x="22" y="27"/>
                </a:lnTo>
                <a:close/>
                <a:moveTo>
                  <a:pt x="112" y="143"/>
                </a:moveTo>
                <a:lnTo>
                  <a:pt x="30" y="143"/>
                </a:lnTo>
                <a:lnTo>
                  <a:pt x="30" y="91"/>
                </a:lnTo>
                <a:lnTo>
                  <a:pt x="112" y="91"/>
                </a:lnTo>
                <a:lnTo>
                  <a:pt x="112" y="143"/>
                </a:lnTo>
                <a:close/>
                <a:moveTo>
                  <a:pt x="112" y="71"/>
                </a:moveTo>
                <a:lnTo>
                  <a:pt x="30" y="71"/>
                </a:lnTo>
                <a:lnTo>
                  <a:pt x="30" y="20"/>
                </a:lnTo>
                <a:lnTo>
                  <a:pt x="112" y="20"/>
                </a:lnTo>
                <a:lnTo>
                  <a:pt x="112" y="71"/>
                </a:lnTo>
                <a:close/>
                <a:moveTo>
                  <a:pt x="135" y="151"/>
                </a:moveTo>
                <a:lnTo>
                  <a:pt x="121" y="151"/>
                </a:lnTo>
                <a:lnTo>
                  <a:pt x="121" y="137"/>
                </a:lnTo>
                <a:lnTo>
                  <a:pt x="135" y="137"/>
                </a:lnTo>
                <a:lnTo>
                  <a:pt x="135" y="151"/>
                </a:lnTo>
                <a:close/>
                <a:moveTo>
                  <a:pt x="135" y="126"/>
                </a:moveTo>
                <a:lnTo>
                  <a:pt x="121" y="126"/>
                </a:lnTo>
                <a:lnTo>
                  <a:pt x="121" y="112"/>
                </a:lnTo>
                <a:lnTo>
                  <a:pt x="135" y="112"/>
                </a:lnTo>
                <a:lnTo>
                  <a:pt x="135" y="126"/>
                </a:lnTo>
                <a:close/>
                <a:moveTo>
                  <a:pt x="135" y="101"/>
                </a:moveTo>
                <a:lnTo>
                  <a:pt x="121" y="101"/>
                </a:lnTo>
                <a:lnTo>
                  <a:pt x="121" y="87"/>
                </a:lnTo>
                <a:lnTo>
                  <a:pt x="135" y="87"/>
                </a:lnTo>
                <a:lnTo>
                  <a:pt x="135" y="101"/>
                </a:lnTo>
                <a:close/>
                <a:moveTo>
                  <a:pt x="135" y="77"/>
                </a:moveTo>
                <a:lnTo>
                  <a:pt x="121" y="77"/>
                </a:lnTo>
                <a:lnTo>
                  <a:pt x="121" y="62"/>
                </a:lnTo>
                <a:lnTo>
                  <a:pt x="135" y="62"/>
                </a:lnTo>
                <a:lnTo>
                  <a:pt x="135" y="77"/>
                </a:lnTo>
                <a:close/>
                <a:moveTo>
                  <a:pt x="135" y="52"/>
                </a:moveTo>
                <a:lnTo>
                  <a:pt x="121" y="52"/>
                </a:lnTo>
                <a:lnTo>
                  <a:pt x="121" y="37"/>
                </a:lnTo>
                <a:lnTo>
                  <a:pt x="135" y="37"/>
                </a:lnTo>
                <a:lnTo>
                  <a:pt x="135" y="52"/>
                </a:lnTo>
                <a:close/>
                <a:moveTo>
                  <a:pt x="135" y="27"/>
                </a:moveTo>
                <a:lnTo>
                  <a:pt x="121" y="27"/>
                </a:lnTo>
                <a:lnTo>
                  <a:pt x="121" y="12"/>
                </a:lnTo>
                <a:lnTo>
                  <a:pt x="135" y="12"/>
                </a:lnTo>
                <a:lnTo>
                  <a:pt x="135" y="2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3140012" y="1942909"/>
            <a:ext cx="480631" cy="461391"/>
            <a:chOff x="3140012" y="1942909"/>
            <a:chExt cx="480631" cy="461391"/>
          </a:xfrm>
        </p:grpSpPr>
        <p:sp>
          <p:nvSpPr>
            <p:cNvPr id="22" name="Freeform 22"/>
            <p:cNvSpPr/>
            <p:nvPr/>
          </p:nvSpPr>
          <p:spPr>
            <a:xfrm>
              <a:off x="3461290" y="2135219"/>
              <a:ext cx="16478" cy="19050"/>
            </a:xfrm>
            <a:custGeom>
              <a:rect l="l" t="t" r="r" b="b"/>
              <a:pathLst>
                <a:path w="11" h="19050">
                  <a:moveTo>
                    <a:pt x="11" y="0"/>
                  </a:moveTo>
                  <a:cubicBezTo>
                    <a:pt x="8" y="0"/>
                    <a:pt x="4" y="0"/>
                    <a:pt x="0" y="0"/>
                  </a:cubicBezTo>
                  <a:cubicBezTo>
                    <a:pt x="3" y="0"/>
                    <a:pt x="7" y="0"/>
                    <a:pt x="11" y="0"/>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3140012" y="1942909"/>
              <a:ext cx="480631" cy="461391"/>
            </a:xfrm>
            <a:custGeom>
              <a:rect l="l" t="t" r="r" b="b"/>
              <a:pathLst>
                <a:path w="308" h="296">
                  <a:moveTo>
                    <a:pt x="228" y="218"/>
                  </a:moveTo>
                  <a:cubicBezTo>
                    <a:pt x="224" y="215"/>
                    <a:pt x="224" y="215"/>
                    <a:pt x="224" y="215"/>
                  </a:cubicBezTo>
                  <a:cubicBezTo>
                    <a:pt x="228" y="212"/>
                    <a:pt x="228" y="212"/>
                    <a:pt x="228" y="212"/>
                  </a:cubicBezTo>
                  <a:cubicBezTo>
                    <a:pt x="230" y="212"/>
                    <a:pt x="230" y="212"/>
                    <a:pt x="230" y="212"/>
                  </a:cubicBezTo>
                  <a:cubicBezTo>
                    <a:pt x="232" y="212"/>
                    <a:pt x="263" y="210"/>
                    <a:pt x="278" y="209"/>
                  </a:cubicBezTo>
                  <a:cubicBezTo>
                    <a:pt x="295" y="197"/>
                    <a:pt x="292" y="183"/>
                    <a:pt x="288" y="176"/>
                  </a:cubicBezTo>
                  <a:cubicBezTo>
                    <a:pt x="287" y="176"/>
                    <a:pt x="285" y="176"/>
                    <a:pt x="284" y="176"/>
                  </a:cubicBezTo>
                  <a:cubicBezTo>
                    <a:pt x="283" y="176"/>
                    <a:pt x="283" y="176"/>
                    <a:pt x="283" y="176"/>
                  </a:cubicBezTo>
                  <a:cubicBezTo>
                    <a:pt x="283" y="176"/>
                    <a:pt x="283" y="176"/>
                    <a:pt x="283" y="176"/>
                  </a:cubicBezTo>
                  <a:cubicBezTo>
                    <a:pt x="278" y="176"/>
                    <a:pt x="231" y="174"/>
                    <a:pt x="229" y="174"/>
                  </a:cubicBezTo>
                  <a:cubicBezTo>
                    <a:pt x="226" y="174"/>
                    <a:pt x="226" y="174"/>
                    <a:pt x="226" y="174"/>
                  </a:cubicBezTo>
                  <a:cubicBezTo>
                    <a:pt x="222" y="171"/>
                    <a:pt x="222" y="171"/>
                    <a:pt x="222" y="171"/>
                  </a:cubicBezTo>
                  <a:cubicBezTo>
                    <a:pt x="226" y="168"/>
                    <a:pt x="226" y="168"/>
                    <a:pt x="226" y="168"/>
                  </a:cubicBezTo>
                  <a:cubicBezTo>
                    <a:pt x="228" y="168"/>
                    <a:pt x="228" y="168"/>
                    <a:pt x="228" y="168"/>
                  </a:cubicBezTo>
                  <a:cubicBezTo>
                    <a:pt x="231" y="168"/>
                    <a:pt x="280" y="164"/>
                    <a:pt x="284" y="164"/>
                  </a:cubicBezTo>
                  <a:cubicBezTo>
                    <a:pt x="290" y="164"/>
                    <a:pt x="292" y="164"/>
                    <a:pt x="292" y="164"/>
                  </a:cubicBezTo>
                  <a:cubicBezTo>
                    <a:pt x="292" y="164"/>
                    <a:pt x="292" y="164"/>
                    <a:pt x="292" y="164"/>
                  </a:cubicBezTo>
                  <a:cubicBezTo>
                    <a:pt x="302" y="155"/>
                    <a:pt x="308" y="144"/>
                    <a:pt x="296" y="133"/>
                  </a:cubicBezTo>
                  <a:cubicBezTo>
                    <a:pt x="285" y="123"/>
                    <a:pt x="243" y="125"/>
                    <a:pt x="214" y="124"/>
                  </a:cubicBezTo>
                  <a:cubicBezTo>
                    <a:pt x="213" y="124"/>
                    <a:pt x="213" y="124"/>
                    <a:pt x="213" y="124"/>
                  </a:cubicBezTo>
                  <a:cubicBezTo>
                    <a:pt x="212" y="124"/>
                    <a:pt x="212" y="124"/>
                    <a:pt x="212" y="124"/>
                  </a:cubicBezTo>
                  <a:cubicBezTo>
                    <a:pt x="212" y="124"/>
                    <a:pt x="219" y="124"/>
                    <a:pt x="217" y="124"/>
                  </a:cubicBezTo>
                  <a:cubicBezTo>
                    <a:pt x="213" y="124"/>
                    <a:pt x="209" y="124"/>
                    <a:pt x="206" y="124"/>
                  </a:cubicBezTo>
                  <a:cubicBezTo>
                    <a:pt x="192" y="123"/>
                    <a:pt x="167" y="123"/>
                    <a:pt x="165" y="123"/>
                  </a:cubicBezTo>
                  <a:cubicBezTo>
                    <a:pt x="165" y="123"/>
                    <a:pt x="165" y="123"/>
                    <a:pt x="165" y="123"/>
                  </a:cubicBezTo>
                  <a:cubicBezTo>
                    <a:pt x="160" y="121"/>
                    <a:pt x="160" y="121"/>
                    <a:pt x="160" y="121"/>
                  </a:cubicBezTo>
                  <a:cubicBezTo>
                    <a:pt x="165" y="120"/>
                    <a:pt x="165" y="120"/>
                    <a:pt x="165" y="120"/>
                  </a:cubicBezTo>
                  <a:cubicBezTo>
                    <a:pt x="165" y="120"/>
                    <a:pt x="165" y="120"/>
                    <a:pt x="165" y="120"/>
                  </a:cubicBezTo>
                  <a:cubicBezTo>
                    <a:pt x="166" y="120"/>
                    <a:pt x="169" y="120"/>
                    <a:pt x="179" y="119"/>
                  </a:cubicBezTo>
                  <a:cubicBezTo>
                    <a:pt x="165" y="90"/>
                    <a:pt x="188" y="73"/>
                    <a:pt x="192" y="58"/>
                  </a:cubicBezTo>
                  <a:cubicBezTo>
                    <a:pt x="206" y="5"/>
                    <a:pt x="178" y="0"/>
                    <a:pt x="178" y="0"/>
                  </a:cubicBezTo>
                  <a:cubicBezTo>
                    <a:pt x="178" y="0"/>
                    <a:pt x="108" y="96"/>
                    <a:pt x="101" y="126"/>
                  </a:cubicBezTo>
                  <a:cubicBezTo>
                    <a:pt x="96" y="148"/>
                    <a:pt x="67" y="146"/>
                    <a:pt x="58" y="146"/>
                  </a:cubicBezTo>
                  <a:cubicBezTo>
                    <a:pt x="10" y="144"/>
                    <a:pt x="0" y="264"/>
                    <a:pt x="53" y="275"/>
                  </a:cubicBezTo>
                  <a:cubicBezTo>
                    <a:pt x="64" y="277"/>
                    <a:pt x="76" y="265"/>
                    <a:pt x="99" y="275"/>
                  </a:cubicBezTo>
                  <a:cubicBezTo>
                    <a:pt x="149" y="296"/>
                    <a:pt x="192" y="287"/>
                    <a:pt x="232" y="286"/>
                  </a:cubicBezTo>
                  <a:cubicBezTo>
                    <a:pt x="259" y="285"/>
                    <a:pt x="257" y="266"/>
                    <a:pt x="255" y="256"/>
                  </a:cubicBezTo>
                  <a:cubicBezTo>
                    <a:pt x="242" y="256"/>
                    <a:pt x="229" y="255"/>
                    <a:pt x="227" y="255"/>
                  </a:cubicBezTo>
                  <a:cubicBezTo>
                    <a:pt x="225" y="255"/>
                    <a:pt x="225" y="255"/>
                    <a:pt x="225" y="255"/>
                  </a:cubicBezTo>
                  <a:cubicBezTo>
                    <a:pt x="221" y="252"/>
                    <a:pt x="221" y="252"/>
                    <a:pt x="221" y="252"/>
                  </a:cubicBezTo>
                  <a:cubicBezTo>
                    <a:pt x="225" y="249"/>
                    <a:pt x="225" y="249"/>
                    <a:pt x="225" y="249"/>
                  </a:cubicBezTo>
                  <a:cubicBezTo>
                    <a:pt x="227" y="249"/>
                    <a:pt x="227" y="249"/>
                    <a:pt x="227" y="249"/>
                  </a:cubicBezTo>
                  <a:cubicBezTo>
                    <a:pt x="229" y="249"/>
                    <a:pt x="247" y="248"/>
                    <a:pt x="262" y="247"/>
                  </a:cubicBezTo>
                  <a:cubicBezTo>
                    <a:pt x="275" y="237"/>
                    <a:pt x="272" y="227"/>
                    <a:pt x="269" y="220"/>
                  </a:cubicBezTo>
                  <a:cubicBezTo>
                    <a:pt x="253" y="219"/>
                    <a:pt x="232" y="218"/>
                    <a:pt x="230" y="218"/>
                  </a:cubicBezTo>
                  <a:lnTo>
                    <a:pt x="228" y="218"/>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安全检查制度</a:t>
              </a:r>
            </a:p>
          </p:txBody>
        </p:sp>
      </p:grpSp>
      <p:sp>
        <p:nvSpPr>
          <p:cNvPr id="46" name="TextBox 46"/>
          <p:cNvSpPr txBox="1"/>
          <p:nvPr/>
        </p:nvSpPr>
        <p:spPr>
          <a:xfrm>
            <a:off x="352685" y="1430667"/>
            <a:ext cx="2295525" cy="1629998"/>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安全检查制度是特殊工种作业人员安全管理制度的重要环节。</a:t>
            </a:r>
          </a:p>
        </p:txBody>
      </p:sp>
      <p:sp>
        <p:nvSpPr>
          <p:cNvPr id="47" name="TextBox 47"/>
          <p:cNvSpPr txBox="1"/>
          <p:nvPr/>
        </p:nvSpPr>
        <p:spPr>
          <a:xfrm>
            <a:off x="884021" y="4931613"/>
            <a:ext cx="2295525" cy="1472262"/>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ct val="0"/>
              </a:spcBef>
            </a:pPr>
            <a:r>
              <a:rPr lang="en-US" sz="1350">
                <a:solidFill>
                  <a:schemeClr val="dk1">
                    <a:alpha val="100000"/>
                  </a:schemeClr>
                </a:solidFill>
                <a:latin typeface="Microsoft Yahei"/>
                <a:ea typeface="Microsoft Yahei"/>
                <a:cs typeface="Microsoft Yahei"/>
              </a:rPr>
              <a:t>该制度规定了定期安全检查、专项安全检查、日常巡查等要求。</a:t>
            </a:r>
          </a:p>
        </p:txBody>
      </p:sp>
      <p:sp>
        <p:nvSpPr>
          <p:cNvPr id="48" name="TextBox 48"/>
          <p:cNvSpPr txBox="1"/>
          <p:nvPr/>
        </p:nvSpPr>
        <p:spPr>
          <a:xfrm>
            <a:off x="9304560" y="1377254"/>
            <a:ext cx="2301549" cy="12499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安全检查内容应包括作业环境、设备设施、人员操作等方面，及时发现和消除安全隐患。</a:t>
            </a:r>
          </a:p>
        </p:txBody>
      </p:sp>
      <p:sp>
        <p:nvSpPr>
          <p:cNvPr id="49" name="TextBox 49"/>
          <p:cNvSpPr txBox="1"/>
          <p:nvPr/>
        </p:nvSpPr>
        <p:spPr>
          <a:xfrm>
            <a:off x="9770193" y="4187846"/>
            <a:ext cx="2295525" cy="141853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安全检查结果应记录在案，对存在问题的部门或个人进行整改和处罚，以确保作业环境的安全和稳定。</a:t>
            </a:r>
          </a:p>
        </p:txBody>
      </p:sp>
      <p:sp>
        <p:nvSpPr>
          <p:cNvPr id="50" name="Freeform 50"/>
          <p:cNvSpPr/>
          <p:nvPr/>
        </p:nvSpPr>
        <p:spPr>
          <a:xfrm>
            <a:off x="5461862" y="3542506"/>
            <a:ext cx="1371050" cy="1371050"/>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成本控制优化</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成本控制概念</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成本控制是指在生产、经营过程中，按照既定的成本目标，对构成产品成本费用的一切耗费进行严格的计算、调节和监督，及时揭示偏差，并采取有效措施纠正不利差异，发展有利差异，使产品实际成本被限制在预定的目标范围之内。</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8125" r="8125"/>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成本控制的重要性</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成本控制是提高企业经济效益的重要途径，通过有效的成本控制，可以实现节约资源、降低成本、增加利润等目标，提升企业的市场竞争力。</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成本控制的原则</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成本控制应遵循经济原则、因地制宜原则、全员参加原则和领导推动原则等。</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成本控制概述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https://d.book118.com/875140103134011120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54</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2024-09-22T22:30:25.914</cp:lastPrinted>
  <dcterms:created xsi:type="dcterms:W3CDTF">2024-09-22T14:30:25Z</dcterms:created>
  <dcterms:modified xsi:type="dcterms:W3CDTF">2024-09-22T14:30:28Z</dcterms:modified>
</cp:coreProperties>
</file>