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1FD4EE4-4A2D-45B2-925A-5AC5F31C7DD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D3979-6F01-438C-8308-1D8C7F0A6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EEF00-9AEE-4F00-B5F6-A23ECAED2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D91149-0D2B-4506-BC58-F77D04433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5FB34-F72E-4903-8B68-55B489B50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0B592E-A271-40AD-BF40-74C8EDFA1F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8DCD9E-AC80-4487-833A-7BDFBD468B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FA3B3C-F04B-4C1A-8E7C-F7A4230D31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1BE15-8C93-4B62-A407-F0B6808EE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4B2CC6-CF77-4A7C-814D-B3A699151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5E08E-0143-4EC3-BD35-BCDBEE5C2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8E4A59-F6C5-442E-A7D4-30E73355E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F964D4B-D7E6-497E-A45C-DF2B23FE066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DA599A4-882F-4D7F-9023-D37D65EB796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203030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采矿行业安全生产规章制度培训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采矿行业安全生产规章制度培训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安全生产责任制度培训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安全生产监督检查培训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安全生产应急救援培训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安全生产管理制度培训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专业技能培训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采矿行业安全生产规章制度培训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采矿行业概述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采矿行业是指利用矿山资源进行开采和生产的产业，是我国重要的基础产业之一。采矿行业的安全生产事关生产者和员工的生命财产安全，也关乎国家的经济发展和社会稳定。</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安全生产意识培训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确保员工生命和财产安全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安全生产重要性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安全意识贯穿工作始终</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安全第一</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不断加强员工安全意识</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贯穿培训过程</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安全生产规章制度培训</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安全生产规章制度是采矿行业保障安全生产的重要手段，员工应该深入了解并严格执行。安全生产规章制度培训应该包括相关法律法规、公司制度和操作规程等内容。</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事故案例分析培训</a:t>
            </a:r>
            <a:endParaRPr lang="en-US" sz="3600" b="0" strike="noStrike" spc="-1">
              <a:solidFill>
                <a:schemeClr val="dk1"/>
              </a:solidFill>
              <a:latin typeface="Arial"/>
            </a:endParaRPr>
          </a:p>
        </p:txBody>
      </p:sp>
      <p:sp>
        <p:nvSpPr>
          <p:cNvPr id="9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后果严重，警钟长鸣</a:t>
            </a:r>
            <a:endParaRPr lang="en-US" sz="2000" b="0" strike="noStrike" spc="-1">
              <a:solidFill>
                <a:srgbClr val="000000"/>
              </a:solidFill>
              <a:latin typeface="Arial"/>
            </a:endParaRPr>
          </a:p>
        </p:txBody>
      </p:sp>
      <p:sp>
        <p:nvSpPr>
          <p:cNvPr id="9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事故严重性认识</a:t>
            </a:r>
            <a:endParaRPr lang="en-US" sz="3000" b="0" strike="noStrike" spc="-1">
              <a:solidFill>
                <a:srgbClr val="000000"/>
              </a:solidFill>
              <a:latin typeface="Arial"/>
            </a:endParaRPr>
          </a:p>
        </p:txBody>
      </p:sp>
      <p:sp>
        <p:nvSpPr>
          <p:cNvPr id="10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培养员工安全意识和行动</a:t>
            </a:r>
            <a:endParaRPr lang="en-US" sz="2000" b="0" strike="noStrike" spc="-1">
              <a:solidFill>
                <a:srgbClr val="000000"/>
              </a:solidFill>
              <a:latin typeface="Arial"/>
            </a:endParaRPr>
          </a:p>
        </p:txBody>
      </p:sp>
      <p:sp>
        <p:nvSpPr>
          <p:cNvPr id="10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引导员工思考</a:t>
            </a:r>
            <a:endParaRPr lang="en-US" sz="3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掌握事故根源，加强预防措施</a:t>
            </a:r>
            <a:endParaRPr lang="en-US" sz="2000" b="0" strike="noStrike" spc="-1">
              <a:solidFill>
                <a:srgbClr val="000000"/>
              </a:solidFill>
              <a:latin typeface="Arial"/>
            </a:endParaRPr>
          </a:p>
        </p:txBody>
      </p:sp>
      <p:sp>
        <p:nvSpPr>
          <p:cNvPr id="10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避免类似事故</a:t>
            </a:r>
            <a:endParaRPr lang="en-US" sz="3000" b="0" strike="noStrike" spc="-1">
              <a:solidFill>
                <a:srgbClr val="000000"/>
              </a:solidFill>
              <a:latin typeface="Arial"/>
            </a:endParaRPr>
          </a:p>
        </p:txBody>
      </p:sp>
      <p:sp>
        <p:nvSpPr>
          <p:cNvPr id="10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事故案例分析培训</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从源头解决问题</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事故根源分析</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加强安全管理，减少事故发生</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预防措施</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员工责任重于泰山</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员工行动</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事故后果</a:t>
            </a:r>
            <a:endParaRPr lang="en-US" sz="2200" b="0" strike="noStrike" spc="-1">
              <a:solidFill>
                <a:srgbClr val="000000"/>
              </a:solidFill>
              <a:latin typeface="Arial"/>
            </a:endParaRPr>
          </a:p>
        </p:txBody>
      </p:sp>
      <p:sp>
        <p:nvSpPr>
          <p:cNvPr id="11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人员伤亡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财产损失</a:t>
            </a:r>
            <a:endParaRPr lang="en-US" sz="1500" b="0" strike="noStrike" spc="-1">
              <a:solidFill>
                <a:srgbClr val="000000"/>
              </a:solidFill>
              <a:latin typeface="Arial"/>
            </a:endParaRPr>
          </a:p>
        </p:txBody>
      </p:sp>
      <p:sp>
        <p:nvSpPr>
          <p:cNvPr id="1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事故预防</a:t>
            </a:r>
            <a:endParaRPr lang="en-US" sz="2200" b="0" strike="noStrike" spc="-1">
              <a:solidFill>
                <a:srgbClr val="000000"/>
              </a:solidFill>
              <a:latin typeface="Arial"/>
            </a:endParaRPr>
          </a:p>
        </p:txBody>
      </p:sp>
      <p:sp>
        <p:nvSpPr>
          <p:cNvPr id="12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安全意识培养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隐患排查</a:t>
            </a:r>
            <a:endParaRPr lang="en-US" sz="1500" b="0" strike="noStrike" spc="-1">
              <a:solidFill>
                <a:srgbClr val="000000"/>
              </a:solidFill>
              <a:latin typeface="Arial"/>
            </a:endParaRPr>
          </a:p>
        </p:txBody>
      </p:sp>
      <p:sp>
        <p:nvSpPr>
          <p:cNvPr id="1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员工应对</a:t>
            </a:r>
            <a:endParaRPr lang="en-US" sz="2200" b="0" strike="noStrike" spc="-1">
              <a:solidFill>
                <a:srgbClr val="000000"/>
              </a:solidFill>
              <a:latin typeface="Arial"/>
            </a:endParaRPr>
          </a:p>
        </p:txBody>
      </p:sp>
      <p:sp>
        <p:nvSpPr>
          <p:cNvPr id="12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紧急处理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报警求助</a:t>
            </a:r>
            <a:endParaRPr lang="en-US" sz="1500" b="0" strike="noStrike" spc="-1">
              <a:solidFill>
                <a:srgbClr val="000000"/>
              </a:solidFill>
              <a:latin typeface="Arial"/>
            </a:endParaRPr>
          </a:p>
        </p:txBody>
      </p:sp>
      <p:sp>
        <p:nvSpPr>
          <p:cNvPr id="12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事故案例分析培训</a:t>
            </a:r>
            <a:endParaRPr lang="en-US" sz="3600" b="0" strike="noStrike" spc="-1">
              <a:solidFill>
                <a:schemeClr val="dk1"/>
              </a:solidFill>
              <a:latin typeface="Arial"/>
            </a:endParaRPr>
          </a:p>
        </p:txBody>
      </p:sp>
      <p:sp>
        <p:nvSpPr>
          <p:cNvPr id="1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a:t>
            </a:r>
            <a:endParaRPr lang="en-US" sz="2200" b="0" strike="noStrike" spc="-1">
              <a:solidFill>
                <a:srgbClr val="000000"/>
              </a:solidFill>
              <a:latin typeface="Arial"/>
            </a:endParaRPr>
          </a:p>
        </p:txBody>
      </p:sp>
      <p:sp>
        <p:nvSpPr>
          <p:cNvPr id="12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工伤事故分析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火灾事故案例</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安全生产责任制度培训</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安全生产责任制度介绍</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安全生产责任制度是明确各级管理人员和员工的安全生产职责和义务，确保安全生产工作有效开展的重要保障。采矿企业应该建立完善的安全生产责任制度，并严格执行。</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管理人员安全生产责任</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带头遵守安全规章制度</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第一责任人</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严格执行安全程序</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执行安全标准</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员工安全生产责任</a:t>
            </a:r>
            <a:endParaRPr lang="en-US" sz="3600" b="0" strike="noStrike" spc="-1">
              <a:solidFill>
                <a:schemeClr val="dk1"/>
              </a:solidFill>
              <a:latin typeface="Arial"/>
            </a:endParaRPr>
          </a:p>
        </p:txBody>
      </p:sp>
      <p:sp>
        <p:nvSpPr>
          <p:cNvPr id="14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承担安全生产责任</a:t>
            </a:r>
            <a:endParaRPr lang="en-US" sz="2000" b="0" strike="noStrike" spc="-1">
              <a:solidFill>
                <a:srgbClr val="000000"/>
              </a:solidFill>
              <a:latin typeface="Arial"/>
            </a:endParaRPr>
          </a:p>
        </p:txBody>
      </p:sp>
      <p:sp>
        <p:nvSpPr>
          <p:cNvPr id="14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企业生产力</a:t>
            </a:r>
            <a:endParaRPr lang="en-US" sz="3000" b="0" strike="noStrike" spc="-1">
              <a:solidFill>
                <a:srgbClr val="000000"/>
              </a:solidFill>
              <a:latin typeface="Arial"/>
            </a:endParaRPr>
          </a:p>
        </p:txBody>
      </p:sp>
      <p:sp>
        <p:nvSpPr>
          <p:cNvPr id="14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正确使用劳动保护用具</a:t>
            </a:r>
            <a:endParaRPr lang="en-US" sz="2000" b="0" strike="noStrike" spc="-1">
              <a:solidFill>
                <a:srgbClr val="000000"/>
              </a:solidFill>
              <a:latin typeface="Arial"/>
            </a:endParaRPr>
          </a:p>
        </p:txBody>
      </p:sp>
      <p:sp>
        <p:nvSpPr>
          <p:cNvPr id="15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遵守作业规程</a:t>
            </a:r>
            <a:endParaRPr lang="en-US" sz="3000" b="0" strike="noStrike" spc="-1">
              <a:solidFill>
                <a:srgbClr val="000000"/>
              </a:solidFill>
              <a:latin typeface="Arial"/>
            </a:endParaRPr>
          </a:p>
        </p:txBody>
      </p:sp>
      <p:sp>
        <p:nvSpPr>
          <p:cNvPr id="15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激励和惩罚</a:t>
            </a:r>
            <a:endParaRPr lang="en-US" sz="2200" b="0" strike="noStrike" spc="-1">
              <a:solidFill>
                <a:srgbClr val="000000"/>
              </a:solidFill>
              <a:latin typeface="Arial"/>
            </a:endParaRPr>
          </a:p>
        </p:txBody>
      </p:sp>
      <p:sp>
        <p:nvSpPr>
          <p:cNvPr id="15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促进安全生产工作的开展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推动企业持续改进</a:t>
            </a:r>
            <a:endParaRPr lang="en-US" sz="15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公平公正</a:t>
            </a:r>
            <a:endParaRPr lang="en-US" sz="2200" b="0" strike="noStrike" spc="-1">
              <a:solidFill>
                <a:srgbClr val="000000"/>
              </a:solidFill>
              <a:latin typeface="Arial"/>
            </a:endParaRPr>
          </a:p>
        </p:txBody>
      </p:sp>
      <p:sp>
        <p:nvSpPr>
          <p:cNvPr id="16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推动企业安全生产工作的改善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促进员工积极参与</a:t>
            </a:r>
            <a:endParaRPr lang="en-US" sz="15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6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推动企业安全生产工作循序渐进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提高安全管理水平</a:t>
            </a:r>
            <a:endParaRPr lang="en-US" sz="1500" b="0" strike="noStrike" spc="-1">
              <a:solidFill>
                <a:srgbClr val="000000"/>
              </a:solidFill>
              <a:latin typeface="Arial"/>
            </a:endParaRPr>
          </a:p>
        </p:txBody>
      </p:sp>
      <p:sp>
        <p:nvSpPr>
          <p:cNvPr id="16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安全生产考核制度</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重要补充</a:t>
            </a:r>
            <a:endParaRPr lang="en-US" sz="2200" b="0" strike="noStrike" spc="-1">
              <a:solidFill>
                <a:srgbClr val="000000"/>
              </a:solidFill>
              <a:latin typeface="Arial"/>
            </a:endParaRPr>
          </a:p>
        </p:txBody>
      </p:sp>
      <p:sp>
        <p:nvSpPr>
          <p:cNvPr id="16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促进全员安全生产意识的形成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提高安全生产水平</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安全生产责任制度培训对于提高企业安全生产水平至关重要。管理人员和员工都应该认真遵守安全规章制度，承担起各自的安全生产责任，企业才能实现安全稳定发展。</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安全生产监督检查培训</a:t>
            </a:r>
            <a:endParaRPr lang="en-US" sz="3600" b="0" strike="noStrike" spc="-1">
              <a:solidFill>
                <a:schemeClr val="dk1"/>
              </a:solidFill>
              <a:latin typeface="Arial"/>
            </a:endParaRPr>
          </a:p>
        </p:txBody>
      </p:sp>
      <p:sp>
        <p:nvSpPr>
          <p:cNvPr id="1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安全生产监督检查体系</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安全生产监督检查是政府和企业内部监督的重要手段，是确保安全生产工作顺利开展的关键环节。安全生产监督检查应该建立完善的体系，保证监督检查工作的科学性和有效性。</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安全生产监督检查程序</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确保充分准备，明确检查重点</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前期准备</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深入企业现场，了解实际情况</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实地检查</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督促企业及时整改，消除隐患</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整改落实</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安全生产隐患排查</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确保安全隐患排查全面细致</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重要内容</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及时整改，消除安全隐患</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整改执行</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建立隐患排查制度，定期检查</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制度建设</a:t>
            </a:r>
            <a:endParaRPr lang="en-US" sz="3000" b="0" strike="noStrike" spc="-1">
              <a:solidFill>
                <a:srgbClr val="000000"/>
              </a:solidFill>
              <a:latin typeface="Arial"/>
            </a:endParaRPr>
          </a:p>
        </p:txBody>
      </p:sp>
      <p:sp>
        <p:nvSpPr>
          <p:cNvPr id="1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细节保障</a:t>
            </a:r>
            <a:endParaRPr lang="en-US" sz="2200" b="0" strike="noStrike" spc="-1">
              <a:solidFill>
                <a:srgbClr val="000000"/>
              </a:solidFill>
              <a:latin typeface="Arial"/>
            </a:endParaRPr>
          </a:p>
        </p:txBody>
      </p:sp>
      <p:sp>
        <p:nvSpPr>
          <p:cNvPr id="19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注重细节，确保工作有效实施</a:t>
            </a:r>
            <a:endParaRPr lang="en-US" sz="1500" b="0" strike="noStrike" spc="-1">
              <a:solidFill>
                <a:srgbClr val="000000"/>
              </a:solidFill>
              <a:latin typeface="Arial"/>
            </a:endParaRPr>
          </a:p>
        </p:txBody>
      </p:sp>
      <p:sp>
        <p:nvSpPr>
          <p:cNvPr id="1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计划步骤</a:t>
            </a:r>
            <a:endParaRPr lang="en-US" sz="2200" b="0" strike="noStrike" spc="-1">
              <a:solidFill>
                <a:srgbClr val="000000"/>
              </a:solidFill>
              <a:latin typeface="Arial"/>
            </a:endParaRPr>
          </a:p>
        </p:txBody>
      </p:sp>
      <p:sp>
        <p:nvSpPr>
          <p:cNvPr id="20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制定整治计划，有计划有步骤</a:t>
            </a:r>
            <a:endParaRPr lang="en-US" sz="1500" b="0" strike="noStrike" spc="-1">
              <a:solidFill>
                <a:srgbClr val="000000"/>
              </a:solidFill>
              <a:latin typeface="Arial"/>
            </a:endParaRPr>
          </a:p>
        </p:txBody>
      </p:sp>
      <p:sp>
        <p:nvSpPr>
          <p:cNvPr id="2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20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确保企业安全生产工作持续向好发展</a:t>
            </a:r>
            <a:endParaRPr lang="en-US" sz="1500" b="0" strike="noStrike" spc="-1">
              <a:solidFill>
                <a:srgbClr val="000000"/>
              </a:solidFill>
              <a:latin typeface="Arial"/>
            </a:endParaRPr>
          </a:p>
        </p:txBody>
      </p:sp>
      <p:sp>
        <p:nvSpPr>
          <p:cNvPr id="20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安全生产综合整治</a:t>
            </a:r>
            <a:endParaRPr lang="en-US" sz="3600" b="0" strike="noStrike" spc="-1">
              <a:solidFill>
                <a:schemeClr val="dk1"/>
              </a:solidFill>
              <a:latin typeface="Arial"/>
            </a:endParaRPr>
          </a:p>
        </p:txBody>
      </p:sp>
      <p:sp>
        <p:nvSpPr>
          <p:cNvPr id="2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全面检查</a:t>
            </a:r>
            <a:endParaRPr lang="en-US" sz="2200" b="0" strike="noStrike" spc="-1">
              <a:solidFill>
                <a:srgbClr val="000000"/>
              </a:solidFill>
              <a:latin typeface="Arial"/>
            </a:endParaRPr>
          </a:p>
        </p:txBody>
      </p:sp>
      <p:sp>
        <p:nvSpPr>
          <p:cNvPr id="20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对企业安全生产工作进行全面检查</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安全生产综合整治的关键点</a:t>
            </a:r>
            <a:endParaRPr lang="en-US" sz="3600" b="0" strike="noStrike" spc="-1">
              <a:solidFill>
                <a:schemeClr val="dk1"/>
              </a:solidFill>
              <a:latin typeface="Arial"/>
            </a:endParaRPr>
          </a:p>
        </p:txBody>
      </p:sp>
      <p:sp>
        <p:nvSpPr>
          <p:cNvPr id="2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对生产过程各环节全面检查</a:t>
            </a:r>
            <a:endParaRPr lang="en-US" sz="1500" b="0" strike="noStrike" spc="-1">
              <a:solidFill>
                <a:srgbClr val="000000"/>
              </a:solidFill>
              <a:latin typeface="Arial"/>
            </a:endParaRPr>
          </a:p>
        </p:txBody>
      </p:sp>
      <p:sp>
        <p:nvSpPr>
          <p:cNvPr id="2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全面性</a:t>
            </a:r>
            <a:endParaRPr lang="en-US" sz="2200" b="0" strike="noStrike" spc="-1">
              <a:solidFill>
                <a:srgbClr val="000000"/>
              </a:solidFill>
              <a:latin typeface="Arial"/>
            </a:endParaRPr>
          </a:p>
        </p:txBody>
      </p:sp>
      <p:sp>
        <p:nvSpPr>
          <p:cNvPr id="2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注重细节，避免疏漏</a:t>
            </a:r>
            <a:endParaRPr lang="en-US" sz="1500" b="0" strike="noStrike" spc="-1">
              <a:solidFill>
                <a:srgbClr val="000000"/>
              </a:solidFill>
              <a:latin typeface="Arial"/>
            </a:endParaRPr>
          </a:p>
        </p:txBody>
      </p:sp>
      <p:sp>
        <p:nvSpPr>
          <p:cNvPr id="2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细节性</a:t>
            </a:r>
            <a:endParaRPr lang="en-US" sz="2200" b="0" strike="noStrike" spc="-1">
              <a:solidFill>
                <a:srgbClr val="000000"/>
              </a:solidFill>
              <a:latin typeface="Arial"/>
            </a:endParaRPr>
          </a:p>
        </p:txBody>
      </p:sp>
      <p:sp>
        <p:nvSpPr>
          <p:cNvPr id="2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持续改进，确保安全生产</a:t>
            </a:r>
            <a:endParaRPr lang="en-US" sz="1500" b="0" strike="noStrike" spc="-1">
              <a:solidFill>
                <a:srgbClr val="000000"/>
              </a:solidFill>
              <a:latin typeface="Arial"/>
            </a:endParaRPr>
          </a:p>
        </p:txBody>
      </p:sp>
      <p:sp>
        <p:nvSpPr>
          <p:cNvPr id="2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持续性</a:t>
            </a:r>
            <a:endParaRPr lang="en-US" sz="2200" b="0" strike="noStrike" spc="-1">
              <a:solidFill>
                <a:srgbClr val="000000"/>
              </a:solidFill>
              <a:latin typeface="Arial"/>
            </a:endParaRPr>
          </a:p>
        </p:txBody>
      </p:sp>
      <p:sp>
        <p:nvSpPr>
          <p:cNvPr id="2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加强监督，确保整治落实</a:t>
            </a:r>
            <a:endParaRPr lang="en-US" sz="1500" b="0" strike="noStrike" spc="-1">
              <a:solidFill>
                <a:srgbClr val="000000"/>
              </a:solidFill>
              <a:latin typeface="Arial"/>
            </a:endParaRPr>
          </a:p>
        </p:txBody>
      </p:sp>
      <p:sp>
        <p:nvSpPr>
          <p:cNvPr id="2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监督性</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https://d.book118.com/875203030013011130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采矿行业安全生产规章制度培训</vt:lpstr>
      <vt:lpstr>目录</vt:lpstr>
      <vt:lpstr>第1章 采矿行业安全生产规章制度培训</vt:lpstr>
      <vt:lpstr> </vt:lpstr>
      <vt:lpstr>安全生产意识培训</vt:lpstr>
      <vt:lpstr> </vt:lpstr>
      <vt:lpstr>事故案例分析培训</vt:lpstr>
      <vt:lpstr>事故案例分析培训</vt:lpstr>
      <vt:lpstr>事故案例分析培训</vt:lpstr>
      <vt:lpstr>第2章 安全生产责任制度培训</vt:lpstr>
      <vt:lpstr> </vt:lpstr>
      <vt:lpstr>管理人员安全生产责任</vt:lpstr>
      <vt:lpstr>员工安全生产责任</vt:lpstr>
      <vt:lpstr>安全生产考核制度</vt:lpstr>
      <vt:lpstr>总结</vt:lpstr>
      <vt:lpstr>第3章 安全生产监督检查培训</vt:lpstr>
      <vt:lpstr> </vt:lpstr>
      <vt:lpstr>安全生产监督检查程序</vt:lpstr>
      <vt:lpstr>安全生产隐患排查</vt:lpstr>
      <vt:lpstr>安全生产综合整治</vt:lpstr>
      <vt:lpstr>安全生产综合整治的关键点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2024-09-29T14:16:50.089</cp:lastPrinted>
  <dcterms:created xsi:type="dcterms:W3CDTF">2024-09-29T06:16:50Z</dcterms:created>
  <dcterms:modified xsi:type="dcterms:W3CDTF">2024-09-29T06:16:52Z</dcterms:modified>
</cp:coreProperties>
</file>