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RKRSJ+MS-UIGothic"/>
      <p:regular r:id="rId19"/>
    </p:embeddedFont>
    <p:embeddedFont>
      <p:font typeface="RIDDMO+ELBIMF+ArialMT"/>
      <p:regular r:id="rId20"/>
    </p:embeddedFont>
    <p:embeddedFont>
      <p:font typeface="GRPBGJ+FNDISD+MicrosoftYaHei"/>
      <p:regular r:id="rId21"/>
    </p:embeddedFont>
    <p:embeddedFont>
      <p:font typeface="CQFMTK+AKWNQG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002A7-890C-4AD3-8810-79D860CAB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62107-AFA1-444B-A2B3-F7E66C97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DE4AE-7D16-447E-BB7B-6FEA5B68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4C787-A37F-43EC-8EB0-B804419E8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B37D7-DFA6-4423-8B84-1F69D967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82B04-5B4F-4742-90E5-9C29384B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7B342-5659-422C-A81A-698FE813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ED530-2835-4945-86F9-DFFC135E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9F360-5152-4BFA-925F-3D5C31DD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6D925-15F9-4270-B1EE-A9ADC790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71D82-62A7-4D58-9E22-8FB28616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041141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MRKRSJ+MS-UIGothic"/>
                <a:cs typeface="MRKRSJ+MS-UIGothic"/>
              </a:rPr>
              <a:t>放射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卫</a:t>
            </a:r>
            <a:r>
              <a:rPr sz="4950">
                <a:solidFill>
                  <a:srgbClr val="00608A"/>
                </a:solidFill>
                <a:latin typeface="MRKRSJ+MS-UIGothic"/>
                <a:cs typeface="MRKRSJ+MS-UIGothic"/>
              </a:rPr>
              <a:t>生学重点放射防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4950">
                <a:solidFill>
                  <a:srgbClr val="00608A"/>
                </a:solidFill>
                <a:latin typeface="MRKRSJ+MS-UIGothic"/>
                <a:cs typeface="MRKRSJ+MS-UIGothic"/>
              </a:rPr>
              <a:t>准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MRKRSJ+MS-UIGothic"/>
                <a:cs typeface="MRKRS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RIDDMO+ELBIMF+ArialMT"/>
                <a:cs typeface="RIDDMO+ELBIMF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2946590"/>
            <a:ext cx="5140901" cy="2463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RIDDMO+ELBIMF+ArialMT"/>
                <a:cs typeface="RIDDMO+ELBIMF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准的核心内容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RIDDMO+ELBIMF+ArialMT"/>
                <a:cs typeface="RIDDMO+ELBIMF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准的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RIDDMO+ELBIMF+ArialMT"/>
                <a:cs typeface="RIDDMO+ELBIMF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准的挑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与未来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RIDDMO+ELBIMF+ArialMT"/>
                <a:cs typeface="RIDDMO+ELBIMF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MRKRSJ+MS-UIGothic"/>
                <a:cs typeface="MRKRSJ+MS-UIGothic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MRKRSJ+MS-UIGothic"/>
                <a:cs typeface="MRKRSJ+MS-UIGothic"/>
              </a:rPr>
              <a:t>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放射防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准是用于保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从事放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射性工作的人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和公众免受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射危害的准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和要求。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MRKRSJ+MS-UIGothic"/>
                <a:cs typeface="MRKRSJ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随着核能和放射性技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用越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来越广泛，放射防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准的制定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于保障人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和公众的健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康安全具有至关重要的作用。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展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475017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国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准的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00608A"/>
                </a:solidFill>
                <a:latin typeface="MRKRSJ+MS-UIGothic"/>
                <a:cs typeface="MRKRSJ+MS-UIGothic"/>
              </a:rPr>
              <a:t>生与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608A"/>
                </a:solidFill>
                <a:latin typeface="MRKRSJ+MS-UIGothic"/>
                <a:cs typeface="MRKRSJ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884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放射防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准是由国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际辐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位与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量委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会（</a:t>
            </a:r>
            <a:r>
              <a:rPr sz="1500">
                <a:solidFill>
                  <a:srgbClr val="0E0E07"/>
                </a:solidFill>
                <a:latin typeface="GRPBGJ+FNDISD+MicrosoftYaHei"/>
                <a:cs typeface="GRPBGJ+FNDISD+MicrosoftYaHei"/>
              </a:rPr>
              <a:t>ICRU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）等国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际组织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制定和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的，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了多个版本的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展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475017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国家放射防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准的制定与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实</a:t>
            </a:r>
            <a:r>
              <a:rPr sz="2300">
                <a:solidFill>
                  <a:srgbClr val="00608A"/>
                </a:solidFill>
                <a:latin typeface="MRKRSJ+MS-UIGothic"/>
                <a:cs typeface="MRKRSJ+MS-UIGothic"/>
              </a:rPr>
              <a:t>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各国根据自己的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情况和需求，参照国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放射防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准制定了相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的国家放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准，并不断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行修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和完善。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准的分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与体系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MRKRSJ+MS-UIGothic"/>
                <a:cs typeface="MRKRSJ+MS-UIGothic"/>
              </a:rPr>
              <a:t>分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根据用途和性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，放射防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准可分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为职业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照射防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准和公众照射防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RKRSJ+MS-UIGothic"/>
                <a:cs typeface="MRKRSJ+MS-UIGothic"/>
              </a:rPr>
              <a:t>体系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放射防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护标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准体系包括基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础标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准等，各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准之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相互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充和完善。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准的核心内容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的基本原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射防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的最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608A"/>
                </a:solidFill>
                <a:latin typeface="MRKRSJ+MS-UIGothic"/>
                <a:cs typeface="MRKRSJ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在考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虑辐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射危害和防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代价的基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上，采用最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化方法，使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措施的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施程度不超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过为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达到防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所必需的程度。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射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践的正当性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6409" y="2820408"/>
            <a:ext cx="327313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70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所有涉及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践都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应该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是正当的，符合</a:t>
            </a:r>
            <a:r>
              <a:rPr sz="1500">
                <a:solidFill>
                  <a:srgbClr val="0E0E07"/>
                </a:solidFill>
                <a:latin typeface="GRPBGJ+FNDISD+MicrosoftYaHei"/>
                <a:cs typeface="GRPBGJ+FNDISD+MicrosoftYaHei"/>
              </a:rPr>
              <a:t>ALARA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（即</a:t>
            </a:r>
          </a:p>
          <a:p>
            <a:pPr marL="5270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GRPBGJ+FNDISD+MicrosoftYaHei"/>
                <a:cs typeface="GRPBGJ+FNDISD+MicrosoftYaHei"/>
              </a:rPr>
              <a:t>“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尽可能低的合理程度</a:t>
            </a:r>
            <a:r>
              <a:rPr sz="1500">
                <a:solidFill>
                  <a:srgbClr val="0E0E07"/>
                </a:solidFill>
                <a:latin typeface="GRPBGJ+FNDISD+MicrosoftYaHei"/>
                <a:cs typeface="GRPBGJ+FNDISD+MicrosoftYaHei"/>
              </a:rPr>
              <a:t>”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）以及</a:t>
            </a:r>
          </a:p>
          <a:p>
            <a:pPr marL="1767204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化原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射防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的公正性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所有涉及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践都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公正的，即不偏袒任何一方，确保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各方的利益得到公平的考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和平衡。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准与限制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射防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准和限制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根据国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和国内的相关法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准，制定了一套适用于不同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和不同照射方式的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准和限制。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照射控制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从事放射性工作的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的照射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格的控制和管理，以保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其健康和安全。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公众照射控制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一般公众的照射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行适当的控制和管理，以保障其健康和安全。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价与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000" spc="15">
                <a:solidFill>
                  <a:srgbClr val="00608A"/>
                </a:solidFill>
                <a:latin typeface="MRKRSJ+MS-UIGothic"/>
                <a:cs typeface="MRKRSJ+MS-UIGothic"/>
              </a:rPr>
              <a:t>射防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护评</a:t>
            </a:r>
            <a:r>
              <a:rPr sz="2000">
                <a:solidFill>
                  <a:srgbClr val="00608A"/>
                </a:solidFill>
                <a:latin typeface="MRKRSJ+MS-UIGothic"/>
                <a:cs typeface="MRKRSJ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所有涉及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射的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践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护评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价，以确保其符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合相关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准和限制。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辐</a:t>
            </a:r>
            <a:r>
              <a:rPr sz="2000" spc="15">
                <a:solidFill>
                  <a:srgbClr val="00608A"/>
                </a:solidFill>
                <a:latin typeface="MRKRSJ+MS-UIGothic"/>
                <a:cs typeface="MRKRSJ+MS-UIGothic"/>
              </a:rPr>
              <a:t>射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对职业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和公众的照射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，以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估其是否符合相关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MRKRSJ+MS-UIGothic"/>
                <a:cs typeface="MRKRSJ+MS-UIGothic"/>
              </a:rPr>
              <a:t>准和限制。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的培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与指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RKRSJ+MS-UIGothic"/>
                <a:cs typeface="MRKRSJ+MS-UIGothic"/>
              </a:rPr>
              <a:t>培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从事放射性工作的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射防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，提高其防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和技能水平。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RKRSJ+MS-UIGothic"/>
                <a:cs typeface="MRKRSJ+MS-UIGothic"/>
              </a:rPr>
              <a:t>指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一般公众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射防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和教育，提高其防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MRKRSJ+MS-UIGothic"/>
                <a:cs typeface="MRKRSJ+MS-UIGothic"/>
              </a:rPr>
              <a:t>和能力。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放射防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准的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实际应</a:t>
            </a:r>
            <a:r>
              <a:rPr sz="4500">
                <a:solidFill>
                  <a:srgbClr val="00608A"/>
                </a:solidFill>
                <a:latin typeface="MRKRSJ+MS-UIGothic"/>
                <a:cs typeface="MRKRSJ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医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疗领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域的放射防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FMTK+AKWNQG+MicrosoftYaHei-Bold"/>
                <a:cs typeface="CQFMTK+AKWNQ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FMTK+AKWNQG+MicrosoftYaHei-Bold"/>
                <a:cs typeface="CQFMTK+AKWNQ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FMTK+AKWNQG+MicrosoftYaHei-Bold"/>
                <a:cs typeface="CQFMTK+AKWNQ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35915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00608A"/>
                </a:solidFill>
                <a:latin typeface="MRKRSJ+MS-UIGothic"/>
                <a:cs typeface="MRKRSJ+MS-UIGothic"/>
              </a:rPr>
              <a:t>断用</a:t>
            </a:r>
            <a:r>
              <a:rPr sz="2000" spc="23">
                <a:solidFill>
                  <a:srgbClr val="00608A"/>
                </a:solidFill>
                <a:latin typeface="CQFMTK+AKWNQG+MicrosoftYaHei-Bold"/>
                <a:cs typeface="CQFMTK+AKWNQG+MicrosoftYaHei-Bold"/>
              </a:rPr>
              <a:t>X</a:t>
            </a:r>
            <a:r>
              <a:rPr sz="2000" spc="25">
                <a:solidFill>
                  <a:srgbClr val="00608A"/>
                </a:solidFill>
                <a:latin typeface="MRKRSJ+MS-UIGothic"/>
                <a:cs typeface="MRKRSJ+MS-UIGothic"/>
              </a:rPr>
              <a:t>射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608A"/>
                </a:solidFill>
                <a:latin typeface="MRKRSJ+MS-UIGothic"/>
                <a:cs typeface="MRKRSJ+MS-UIGothic"/>
              </a:rPr>
              <a:t>防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MRKRSJ+MS-UIGothic"/>
                <a:cs typeface="MRKRSJ+MS-UIGothic"/>
              </a:rPr>
              <a:t>核医学防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MRKRSJ+MS-UIGothic"/>
                <a:cs typeface="MRKRSJ+MS-UIGothic"/>
              </a:rPr>
              <a:t>介入放射学防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定了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GRPBGJ+FNDISD+MicrosoftYaHei"/>
                <a:cs typeface="GRPBGJ+FNDISD+MicrosoftYaHei"/>
              </a:rPr>
              <a:t>X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线设备进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的基本要求，包括屏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蔽、控制台、曝光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量等。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放射性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物、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器和操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程等提出了防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要求，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确保患者和医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的安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中使用的放射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线进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行了限制和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范，以减少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患者和医生的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核工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业领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域的放射防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护标</a:t>
            </a:r>
            <a:r>
              <a:rPr sz="3000">
                <a:solidFill>
                  <a:srgbClr val="00608A"/>
                </a:solidFill>
                <a:latin typeface="MRKRSJ+MS-UIGothic"/>
                <a:cs typeface="MRKRSJ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核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施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核燃料循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放射性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废</a:t>
            </a:r>
            <a:r>
              <a:rPr sz="2300" spc="25">
                <a:solidFill>
                  <a:srgbClr val="00608A"/>
                </a:solidFill>
                <a:latin typeface="MRKRSJ+MS-UIGothic"/>
                <a:cs typeface="MRKRSJ+MS-UIGothic"/>
              </a:rPr>
              <a:t>物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608A"/>
                </a:solidFill>
                <a:latin typeface="MRKRSJ+MS-UIGothic"/>
                <a:cs typeface="MRKRSJ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施的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和建造提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出了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格的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要求，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以确保工作人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和公众的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核燃料的生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理、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存和运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制定了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准，防止核泄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漏和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定了放射性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物的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理、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存和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准，以防止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E0E07"/>
                </a:solidFill>
                <a:latin typeface="MRKRSJ+MS-UIGothic"/>
                <a:cs typeface="MRKRSJ+MS-UIGothic"/>
              </a:rPr>
              <a:t>境和公众健康的影响。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https://d.book118.com/875204114100011114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MRKRSJ+MS-UIGothic</vt:lpstr>
      <vt:lpstr>SimSun</vt:lpstr>
      <vt:lpstr>RIDDMO+ELBIMF+ArialMT</vt:lpstr>
      <vt:lpstr>Times New Roman</vt:lpstr>
      <vt:lpstr>GRPBGJ+FNDISD+MicrosoftYaHei</vt:lpstr>
      <vt:lpstr>CQFMTK+AKWNQG+MicrosoftYaHei-Bold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2024-09-21T06:54:32.398</cp:lastPrinted>
  <dcterms:created xsi:type="dcterms:W3CDTF">2024-09-20T22:54:32Z</dcterms:created>
  <dcterms:modified xsi:type="dcterms:W3CDTF">2024-09-20T22:54:33Z</dcterms:modified>
</cp:coreProperties>
</file>