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10.xml" ContentType="application/vnd.openxmlformats-officedocument.drawingml.diagramColors+xml"/>
  <Override PartName="/ppt/diagrams/colors11.xml" ContentType="application/vnd.openxmlformats-officedocument.drawingml.diagramColors+xml"/>
  <Override PartName="/ppt/diagrams/colors12.xml" ContentType="application/vnd.openxmlformats-officedocument.drawingml.diagramColors+xml"/>
  <Override PartName="/ppt/diagrams/colors13.xml" ContentType="application/vnd.openxmlformats-officedocument.drawingml.diagramColors+xml"/>
  <Override PartName="/ppt/diagrams/colors14.xml" ContentType="application/vnd.openxmlformats-officedocument.drawingml.diagramColors+xml"/>
  <Override PartName="/ppt/diagrams/colors15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colors9.xml" ContentType="application/vnd.openxmlformats-officedocument.drawingml.diagramColors+xml"/>
  <Override PartName="/ppt/diagrams/data1.xml" ContentType="application/vnd.openxmlformats-officedocument.drawingml.diagramData+xml"/>
  <Override PartName="/ppt/diagrams/data10.xml" ContentType="application/vnd.openxmlformats-officedocument.drawingml.diagramData+xml"/>
  <Override PartName="/ppt/diagrams/data11.xml" ContentType="application/vnd.openxmlformats-officedocument.drawingml.diagramData+xml"/>
  <Override PartName="/ppt/diagrams/data12.xml" ContentType="application/vnd.openxmlformats-officedocument.drawingml.diagramData+xml"/>
  <Override PartName="/ppt/diagrams/data13.xml" ContentType="application/vnd.openxmlformats-officedocument.drawingml.diagramData+xml"/>
  <Override PartName="/ppt/diagrams/data14.xml" ContentType="application/vnd.openxmlformats-officedocument.drawingml.diagramData+xml"/>
  <Override PartName="/ppt/diagrams/data15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diagrams/data8.xml" ContentType="application/vnd.openxmlformats-officedocument.drawingml.diagramData+xml"/>
  <Override PartName="/ppt/diagrams/data9.xml" ContentType="application/vnd.openxmlformats-officedocument.drawingml.diagramData+xml"/>
  <Override PartName="/ppt/diagrams/drawing1.xml" ContentType="application/vnd.ms-office.drawingml.diagramDrawing+xml"/>
  <Override PartName="/ppt/diagrams/drawing10.xml" ContentType="application/vnd.ms-office.drawingml.diagramDrawing+xml"/>
  <Override PartName="/ppt/diagrams/drawing11.xml" ContentType="application/vnd.ms-office.drawingml.diagramDrawing+xml"/>
  <Override PartName="/ppt/diagrams/drawing12.xml" ContentType="application/vnd.ms-office.drawingml.diagramDrawing+xml"/>
  <Override PartName="/ppt/diagrams/drawing13.xml" ContentType="application/vnd.ms-office.drawingml.diagramDrawing+xml"/>
  <Override PartName="/ppt/diagrams/drawing14.xml" ContentType="application/vnd.ms-office.drawingml.diagramDrawing+xml"/>
  <Override PartName="/ppt/diagrams/drawing15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drawing8.xml" ContentType="application/vnd.ms-office.drawingml.diagramDrawing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layout10.xml" ContentType="application/vnd.openxmlformats-officedocument.drawingml.diagramLayout+xml"/>
  <Override PartName="/ppt/diagrams/layout11.xml" ContentType="application/vnd.openxmlformats-officedocument.drawingml.diagramLayout+xml"/>
  <Override PartName="/ppt/diagrams/layout12.xml" ContentType="application/vnd.openxmlformats-officedocument.drawingml.diagramLayout+xml"/>
  <Override PartName="/ppt/diagrams/layout13.xml" ContentType="application/vnd.openxmlformats-officedocument.drawingml.diagramLayout+xml"/>
  <Override PartName="/ppt/diagrams/layout14.xml" ContentType="application/vnd.openxmlformats-officedocument.drawingml.diagramLayout+xml"/>
  <Override PartName="/ppt/diagrams/layout15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layout7.xml" ContentType="application/vnd.openxmlformats-officedocument.drawingml.diagramLayout+xml"/>
  <Override PartName="/ppt/diagrams/layout8.xml" ContentType="application/vnd.openxmlformats-officedocument.drawingml.diagramLayout+xml"/>
  <Override PartName="/ppt/diagrams/layout9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10.xml" ContentType="application/vnd.openxmlformats-officedocument.drawingml.diagramStyle+xml"/>
  <Override PartName="/ppt/diagrams/quickStyle11.xml" ContentType="application/vnd.openxmlformats-officedocument.drawingml.diagramStyle+xml"/>
  <Override PartName="/ppt/diagrams/quickStyle12.xml" ContentType="application/vnd.openxmlformats-officedocument.drawingml.diagramStyle+xml"/>
  <Override PartName="/ppt/diagrams/quickStyle13.xml" ContentType="application/vnd.openxmlformats-officedocument.drawingml.diagramStyle+xml"/>
  <Override PartName="/ppt/diagrams/quickStyle14.xml" ContentType="application/vnd.openxmlformats-officedocument.drawingml.diagramStyle+xml"/>
  <Override PartName="/ppt/diagrams/quickStyle15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quickStyle8.xml" ContentType="application/vnd.openxmlformats-officedocument.drawingml.diagramStyle+xml"/>
  <Override PartName="/ppt/diagrams/quickStyle9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852400" cy="723265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_rels/data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diagrams/_rels/data1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jpeg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png" /></Relationships>
</file>

<file path=ppt/diagrams/_rels/data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jpeg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/Relationships>
</file>

<file path=ppt/diagrams/_rels/data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jpeg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diagrams/_rels/drawing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diagrams/_rels/drawing1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jpeg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png" /></Relationships>
</file>

<file path=ppt/diagrams/_rels/drawing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jpeg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/Relationships>
</file>

<file path=ppt/diagrams/_rels/drawing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jpeg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a="http://schemas.openxmlformats.org/drawingml/2006/main" xmlns:dgm="http://schemas.openxmlformats.org/drawingml/2006/diagram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a="http://schemas.openxmlformats.org/drawingml/2006/main" xmlns:dgm="http://schemas.openxmlformats.org/drawingml/2006/diagram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a="http://schemas.openxmlformats.org/drawingml/2006/main" xmlns:dgm="http://schemas.openxmlformats.org/drawingml/2006/diagram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a="http://schemas.openxmlformats.org/drawingml/2006/main" xmlns:dgm="http://schemas.openxmlformats.org/drawingml/2006/diagram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a="http://schemas.openxmlformats.org/drawingml/2006/main" xmlns:dgm="http://schemas.openxmlformats.org/drawingml/2006/diagram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a="http://schemas.openxmlformats.org/drawingml/2006/main" xmlns:dgm="http://schemas.openxmlformats.org/drawingml/2006/diagram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C843C022-FAB0-4DC9-B2C4-8775E484BA41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zh-CN" altLang="en-US"/>
        </a:p>
      </dgm:t>
    </dgm:pt>
    <dgm:pt modelId="{0A624E82-185D-403C-B766-696E68140EE5}" type="parTrans" cxnId="{8C15F7B0-A704-4AA1-B487-021838BD2070}">
      <dgm:prSet/>
      <dgm:spPr/>
      <dgm:t>
        <a:bodyPr/>
        <a:lstStyle/>
        <a:p>
          <a:endParaRPr lang="zh-CN" altLang="en-US"/>
        </a:p>
      </dgm:t>
    </dgm:pt>
    <dgm:pt modelId="{71024F75-FA69-444E-91D7-39F74B63769B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/>
            <a:t>社区卫生服务中心（站）</a:t>
          </a:r>
          <a:endParaRPr lang="zh-CN"/>
        </a:p>
      </dgm:t>
    </dgm:pt>
    <dgm:pt modelId="{0072AB1D-27C1-42C3-9819-A017CC88EE90}" type="sibTrans" cxnId="{8C15F7B0-A704-4AA1-B487-021838BD2070}">
      <dgm:prSet/>
      <dgm:spPr/>
      <dgm:t>
        <a:bodyPr/>
        <a:lstStyle/>
        <a:p>
          <a:endParaRPr lang="zh-CN" altLang="en-US"/>
        </a:p>
      </dgm:t>
    </dgm:pt>
    <dgm:pt modelId="{0A449F24-E5DB-4F25-9C09-EAAD527D10B6}" type="parTrans" cxnId="{F252446A-9207-4177-98D1-10C6244E0AE2}">
      <dgm:prSet/>
      <dgm:spPr/>
      <dgm:t>
        <a:bodyPr/>
        <a:lstStyle/>
        <a:p>
          <a:endParaRPr lang="zh-CN" altLang="en-US"/>
        </a:p>
      </dgm:t>
    </dgm:pt>
    <dgm:pt modelId="{362083F3-BD6F-42DA-B4EA-024C43AA97F6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/>
            <a:t>诊所</a:t>
          </a:r>
          <a:endParaRPr lang="zh-CN"/>
        </a:p>
      </dgm:t>
    </dgm:pt>
    <dgm:pt modelId="{2A191CCA-D82F-402A-878B-87F6D6A94889}" type="sibTrans" cxnId="{F252446A-9207-4177-98D1-10C6244E0AE2}">
      <dgm:prSet/>
      <dgm:spPr/>
      <dgm:t>
        <a:bodyPr/>
        <a:lstStyle/>
        <a:p>
          <a:endParaRPr lang="zh-CN" altLang="en-US"/>
        </a:p>
      </dgm:t>
    </dgm:pt>
    <dgm:pt modelId="{4EACF8CF-B170-4752-BBE4-321A571B6848}" type="parTrans" cxnId="{2BE5BCD7-7C99-4433-9963-1DAEE165E0A7}">
      <dgm:prSet/>
      <dgm:spPr/>
      <dgm:t>
        <a:bodyPr/>
        <a:lstStyle/>
        <a:p>
          <a:endParaRPr lang="zh-CN" altLang="en-US"/>
        </a:p>
      </dgm:t>
    </dgm:pt>
    <dgm:pt modelId="{A3D34B6B-A25D-4528-8E3F-59A13F1F1A26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/>
            <a:t>乡镇卫生院</a:t>
          </a:r>
          <a:endParaRPr lang="zh-CN"/>
        </a:p>
      </dgm:t>
    </dgm:pt>
    <dgm:pt modelId="{57E17353-B89D-4E29-9F27-FA0135A02E31}" type="sibTrans" cxnId="{2BE5BCD7-7C99-4433-9963-1DAEE165E0A7}">
      <dgm:prSet/>
      <dgm:spPr/>
      <dgm:t>
        <a:bodyPr/>
        <a:lstStyle/>
        <a:p>
          <a:endParaRPr lang="zh-CN" altLang="en-US"/>
        </a:p>
      </dgm:t>
    </dgm:pt>
    <dgm:pt modelId="{9D035AB1-FEA3-4889-A45C-B9F313EE1CA8}" type="parTrans" cxnId="{3C6D69C2-F5C8-4451-9F21-3C957C197D12}">
      <dgm:prSet/>
      <dgm:spPr/>
      <dgm:t>
        <a:bodyPr/>
        <a:lstStyle/>
        <a:p>
          <a:endParaRPr lang="zh-CN" altLang="en-US"/>
        </a:p>
      </dgm:t>
    </dgm:pt>
    <dgm:pt modelId="{3893BB2C-3B5A-429B-83AE-38ADF9838D03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/>
            <a:t>村卫生室</a:t>
          </a:r>
          <a:endParaRPr lang="zh-CN"/>
        </a:p>
      </dgm:t>
    </dgm:pt>
    <dgm:pt modelId="{A9F3A52E-2E40-4EBD-B996-DE7FAE65FAD6}" type="sibTrans" cxnId="{3C6D69C2-F5C8-4451-9F21-3C957C197D12}">
      <dgm:prSet/>
      <dgm:spPr/>
      <dgm:t>
        <a:bodyPr/>
        <a:lstStyle/>
        <a:p>
          <a:endParaRPr lang="zh-CN" altLang="en-US"/>
        </a:p>
      </dgm:t>
    </dgm:pt>
    <dgm:pt modelId="{C6590F9B-08A8-45E9-AAA2-DB8039EFB687}" type="pres">
      <dgm:prSet presAssocID="{C843C022-FAB0-4DC9-B2C4-8775E484BA41}" presName="Name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45B69004-8ECD-4A54-BFDC-5AE053DC5F22}" type="pres">
      <dgm:prSet presAssocID="{71024F75-FA69-444E-91D7-39F74B63769B}" presName="node" presStyleLbl="node1" presStyleCnt="4" custLinFactX="-17663" custLinFactNeighborX="-100000" custLinFactNeighborY="-264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0C4541D-6FCF-4EFA-8172-CF2BD03929C5}" type="pres">
      <dgm:prSet presAssocID="{0072AB1D-27C1-42C3-9819-A017CC88EE90}" presName="sibTrans"/>
      <dgm:spPr/>
      <dgm:t>
        <a:bodyPr/>
        <a:lstStyle/>
        <a:p/>
      </dgm:t>
    </dgm:pt>
    <dgm:pt modelId="{0A2425C9-DC40-45B6-A52E-4E757527C04B}" type="pres">
      <dgm:prSet presAssocID="{362083F3-BD6F-42DA-B4EA-024C43AA97F6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3AD602D-9710-42F7-A96A-93F17D812C96}" type="pres">
      <dgm:prSet presAssocID="{2A191CCA-D82F-402A-878B-87F6D6A94889}" presName="sibTrans"/>
      <dgm:spPr/>
      <dgm:t>
        <a:bodyPr/>
        <a:lstStyle/>
        <a:p/>
      </dgm:t>
    </dgm:pt>
    <dgm:pt modelId="{91CE113E-D670-41AF-B61C-6F6FF38C0547}" type="pres">
      <dgm:prSet presAssocID="{A3D34B6B-A25D-4528-8E3F-59A13F1F1A26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B02BE7F-1E96-40AD-9D06-223A5B875487}" type="pres">
      <dgm:prSet presAssocID="{57E17353-B89D-4E29-9F27-FA0135A02E31}" presName="sibTrans"/>
      <dgm:spPr/>
      <dgm:t>
        <a:bodyPr/>
        <a:lstStyle/>
        <a:p/>
      </dgm:t>
    </dgm:pt>
    <dgm:pt modelId="{8D59087A-11D0-4EBB-A366-11ABA7CB20D3}" type="pres">
      <dgm:prSet presAssocID="{3893BB2C-3B5A-429B-83AE-38ADF9838D03}" presName="node" presStyleLbl="node1" presStyleIdx="3" presStyleCnt="4" custLinFactX="123530" custLinFactNeighborX="200000" custLinFactNeighborY="-1474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8C15F7B0-A704-4AA1-B487-021838BD2070}" srcId="{C843C022-FAB0-4DC9-B2C4-8775E484BA41}" destId="{71024F75-FA69-444E-91D7-39F74B63769B}" srcOrd="0" destOrd="0" parTransId="{0A624E82-185D-403C-B766-696E68140EE5}" sibTransId="{0072AB1D-27C1-42C3-9819-A017CC88EE90}"/>
    <dgm:cxn modelId="{F252446A-9207-4177-98D1-10C6244E0AE2}" srcId="{C843C022-FAB0-4DC9-B2C4-8775E484BA41}" destId="{362083F3-BD6F-42DA-B4EA-024C43AA97F6}" srcOrd="1" destOrd="0" parTransId="{0A449F24-E5DB-4F25-9C09-EAAD527D10B6}" sibTransId="{2A191CCA-D82F-402A-878B-87F6D6A94889}"/>
    <dgm:cxn modelId="{2BE5BCD7-7C99-4433-9963-1DAEE165E0A7}" srcId="{C843C022-FAB0-4DC9-B2C4-8775E484BA41}" destId="{A3D34B6B-A25D-4528-8E3F-59A13F1F1A26}" srcOrd="2" destOrd="0" parTransId="{4EACF8CF-B170-4752-BBE4-321A571B6848}" sibTransId="{57E17353-B89D-4E29-9F27-FA0135A02E31}"/>
    <dgm:cxn modelId="{3C6D69C2-F5C8-4451-9F21-3C957C197D12}" srcId="{C843C022-FAB0-4DC9-B2C4-8775E484BA41}" destId="{3893BB2C-3B5A-429B-83AE-38ADF9838D03}" srcOrd="3" destOrd="0" parTransId="{9D035AB1-FEA3-4889-A45C-B9F313EE1CA8}" sibTransId="{A9F3A52E-2E40-4EBD-B996-DE7FAE65FAD6}"/>
    <dgm:cxn modelId="{B983B06E-E4FC-47A0-9C20-B03828C76342}" type="presOf" srcId="{C843C022-FAB0-4DC9-B2C4-8775E484BA41}" destId="{C6590F9B-08A8-45E9-AAA2-DB8039EFB687}" srcOrd="0" destOrd="0" presId="urn:microsoft.com/office/officeart/2005/8/layout/hList6"/>
    <dgm:cxn modelId="{2614222D-01AE-4C5C-80F1-872F3D91BD13}" type="presParOf" srcId="{C6590F9B-08A8-45E9-AAA2-DB8039EFB687}" destId="{45B69004-8ECD-4A54-BFDC-5AE053DC5F22}" srcOrd="0" destOrd="0" presId="urn:microsoft.com/office/officeart/2005/8/layout/hList6"/>
    <dgm:cxn modelId="{54FAD965-D28F-47A5-A06E-2D3B0FFB0B52}" type="presOf" srcId="{71024F75-FA69-444E-91D7-39F74B63769B}" destId="{45B69004-8ECD-4A54-BFDC-5AE053DC5F22}" srcOrd="0" destOrd="0" presId="urn:microsoft.com/office/officeart/2005/8/layout/hList6"/>
    <dgm:cxn modelId="{AF3D5D8A-4AF3-4F80-A425-B2DE3E77B7E3}" type="presParOf" srcId="{C6590F9B-08A8-45E9-AAA2-DB8039EFB687}" destId="{90C4541D-6FCF-4EFA-8172-CF2BD03929C5}" srcOrd="1" destOrd="0" presId="urn:microsoft.com/office/officeart/2005/8/layout/hList6"/>
    <dgm:cxn modelId="{384F0E72-9DA1-404A-B1AB-9D805293344F}" type="presParOf" srcId="{C6590F9B-08A8-45E9-AAA2-DB8039EFB687}" destId="{0A2425C9-DC40-45B6-A52E-4E757527C04B}" srcOrd="2" destOrd="0" presId="urn:microsoft.com/office/officeart/2005/8/layout/hList6"/>
    <dgm:cxn modelId="{BC039A3D-1614-4786-8D84-B927A4B51232}" type="presOf" srcId="{362083F3-BD6F-42DA-B4EA-024C43AA97F6}" destId="{0A2425C9-DC40-45B6-A52E-4E757527C04B}" srcOrd="0" destOrd="0" presId="urn:microsoft.com/office/officeart/2005/8/layout/hList6"/>
    <dgm:cxn modelId="{8A5EC94C-9090-4DF4-9AB8-DAA5B480AC08}" type="presParOf" srcId="{C6590F9B-08A8-45E9-AAA2-DB8039EFB687}" destId="{63AD602D-9710-42F7-A96A-93F17D812C96}" srcOrd="3" destOrd="0" presId="urn:microsoft.com/office/officeart/2005/8/layout/hList6"/>
    <dgm:cxn modelId="{FA99E1B6-1DE1-433A-AC4C-D176C04E375E}" type="presParOf" srcId="{C6590F9B-08A8-45E9-AAA2-DB8039EFB687}" destId="{91CE113E-D670-41AF-B61C-6F6FF38C0547}" srcOrd="4" destOrd="0" presId="urn:microsoft.com/office/officeart/2005/8/layout/hList6"/>
    <dgm:cxn modelId="{2372D83F-A872-479C-91BE-2890A5D5ABB6}" type="presOf" srcId="{A3D34B6B-A25D-4528-8E3F-59A13F1F1A26}" destId="{91CE113E-D670-41AF-B61C-6F6FF38C0547}" srcOrd="0" destOrd="0" presId="urn:microsoft.com/office/officeart/2005/8/layout/hList6"/>
    <dgm:cxn modelId="{1A0B131D-5EE8-4377-A543-F19D65C6078F}" type="presParOf" srcId="{C6590F9B-08A8-45E9-AAA2-DB8039EFB687}" destId="{DB02BE7F-1E96-40AD-9D06-223A5B875487}" srcOrd="5" destOrd="0" presId="urn:microsoft.com/office/officeart/2005/8/layout/hList6"/>
    <dgm:cxn modelId="{BDAC998E-95CF-4036-984F-5ED4102B2ABD}" type="presParOf" srcId="{C6590F9B-08A8-45E9-AAA2-DB8039EFB687}" destId="{8D59087A-11D0-4EBB-A366-11ABA7CB20D3}" srcOrd="6" destOrd="0" presId="urn:microsoft.com/office/officeart/2005/8/layout/hList6"/>
    <dgm:cxn modelId="{DD9E79A8-5387-4BE7-97E8-D0AAAF736A60}" type="presOf" srcId="{3893BB2C-3B5A-429B-83AE-38ADF9838D03}" destId="{8D59087A-11D0-4EBB-A366-11ABA7CB20D3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84FF61BE-10D3-4F6B-BB70-F1FD6883DD15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zh-CN" altLang="en-US"/>
        </a:p>
      </dgm:t>
    </dgm:pt>
    <dgm:pt modelId="{7FCE6ED6-4192-4D3C-A8D1-92403DF74A66}" type="parTrans" cxnId="{F30A9152-7A57-44F5-87BF-FA421C50B0BE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D4BB1010-3EB4-4EA5-B059-F87AE2B9312B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>
              <a:solidFill>
                <a:srgbClr val="FFFF00"/>
              </a:solidFill>
            </a:rPr>
            <a:t>清洁消毒与灭菌</a:t>
          </a:r>
          <a:endParaRPr lang="zh-CN">
            <a:solidFill>
              <a:srgbClr val="FFFF00"/>
            </a:solidFill>
          </a:endParaRPr>
        </a:p>
      </dgm:t>
    </dgm:pt>
    <dgm:pt modelId="{9C541A94-F811-4B89-9BCE-34E36BE2CFD0}" type="sibTrans" cxnId="{F30A9152-7A57-44F5-87BF-FA421C50B0BE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792A8560-1E9B-404D-B9CD-167A9BF2CE0F}" type="parTrans" cxnId="{A3B8EF31-6100-4338-BD70-95C68D7E32A7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A291D6C5-66C3-4251-9BEA-6BC3E97EC72E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>
              <a:solidFill>
                <a:srgbClr val="FFFF00"/>
              </a:solidFill>
            </a:rPr>
            <a:t>隔离</a:t>
          </a:r>
          <a:endParaRPr lang="zh-CN">
            <a:solidFill>
              <a:srgbClr val="FFFF00"/>
            </a:solidFill>
          </a:endParaRPr>
        </a:p>
      </dgm:t>
    </dgm:pt>
    <dgm:pt modelId="{E6D6A8EF-7647-4AA1-9679-299EEEC864EB}" type="sibTrans" cxnId="{A3B8EF31-6100-4338-BD70-95C68D7E32A7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2311E651-A915-4201-8519-641B7AB2BAF8}" type="parTrans" cxnId="{1217CFDE-1538-4788-9F90-4B42D3727309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5A24879B-B6FA-4145-848F-B7644AA0ED85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>
              <a:solidFill>
                <a:srgbClr val="FFFF00"/>
              </a:solidFill>
            </a:rPr>
            <a:t>手卫生</a:t>
          </a:r>
          <a:endParaRPr lang="zh-CN">
            <a:solidFill>
              <a:srgbClr val="FFFF00"/>
            </a:solidFill>
          </a:endParaRPr>
        </a:p>
      </dgm:t>
    </dgm:pt>
    <dgm:pt modelId="{8C8E3FC2-6C6F-4196-A3F9-CB4A0FC39351}" type="sibTrans" cxnId="{1217CFDE-1538-4788-9F90-4B42D3727309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55889A3F-07D9-459F-A01E-CC8D0AEEC376}" type="parTrans" cxnId="{31C71260-762A-4796-A46C-1C7D67F6B8BA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AB808CEC-5644-44C2-B671-9E969BB4962B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>
              <a:solidFill>
                <a:srgbClr val="FFFF00"/>
              </a:solidFill>
            </a:rPr>
            <a:t>医源性感染预防与控制措施</a:t>
          </a:r>
          <a:endParaRPr lang="zh-CN">
            <a:solidFill>
              <a:srgbClr val="FFFF00"/>
            </a:solidFill>
          </a:endParaRPr>
        </a:p>
      </dgm:t>
    </dgm:pt>
    <dgm:pt modelId="{1FBD708A-121C-480E-BDF5-354C759FE5FF}" type="sibTrans" cxnId="{31C71260-762A-4796-A46C-1C7D67F6B8BA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467D5E14-5749-4CBD-9635-B82AF6143EDA}" type="parTrans" cxnId="{2A12021A-A608-4869-8BA4-794AC44BD612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1CBAC540-5921-433C-909B-BCC738422AFB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>
              <a:solidFill>
                <a:srgbClr val="FFFF00"/>
              </a:solidFill>
            </a:rPr>
            <a:t>医源性感染监测</a:t>
          </a:r>
          <a:endParaRPr lang="zh-CN">
            <a:solidFill>
              <a:srgbClr val="FFFF00"/>
            </a:solidFill>
          </a:endParaRPr>
        </a:p>
      </dgm:t>
    </dgm:pt>
    <dgm:pt modelId="{7DB6944A-6DBE-4563-97A7-2AD1432708C2}" type="sibTrans" cxnId="{2A12021A-A608-4869-8BA4-794AC44BD612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50FB255E-68AD-43A2-9827-8E5BAF5452F4}" type="parTrans" cxnId="{820A17C5-84E1-4FE2-895B-038FC089F9CA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916CBB2C-C816-40D2-B0C1-CC198F8D8512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>
              <a:solidFill>
                <a:srgbClr val="FFFF00"/>
              </a:solidFill>
            </a:rPr>
            <a:t>医源性感染暴发报告制度</a:t>
          </a:r>
          <a:endParaRPr lang="zh-CN">
            <a:solidFill>
              <a:srgbClr val="FFFF00"/>
            </a:solidFill>
          </a:endParaRPr>
        </a:p>
      </dgm:t>
    </dgm:pt>
    <dgm:pt modelId="{19DD764D-84C0-459A-AE11-49BC8115EC4F}" type="sibTrans" cxnId="{820A17C5-84E1-4FE2-895B-038FC089F9CA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25B0C503-44CE-452E-9870-0DF21DEE6B4C}" type="parTrans" cxnId="{13745058-A5E8-443A-A67B-CE6C70A68A24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82682F5F-8CB5-4A7C-BA3B-227660FDA880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>
              <a:solidFill>
                <a:srgbClr val="FFFF00"/>
              </a:solidFill>
            </a:rPr>
            <a:t>一次性使用无菌医疗器械管理</a:t>
          </a:r>
          <a:endParaRPr lang="zh-CN">
            <a:solidFill>
              <a:srgbClr val="FFFF00"/>
            </a:solidFill>
          </a:endParaRPr>
        </a:p>
      </dgm:t>
    </dgm:pt>
    <dgm:pt modelId="{2483073D-6788-4B3B-8907-D134ECB6F51F}" type="sibTrans" cxnId="{13745058-A5E8-443A-A67B-CE6C70A68A24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C95ABC5B-211A-4CB6-9002-AB7E2DFB6C86}" type="parTrans" cxnId="{0661F2FE-8C72-4FFC-B601-392BD8E9D02D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E78CC2D2-9BDF-4794-A068-4BFEFF969F24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>
              <a:solidFill>
                <a:srgbClr val="FFFF00"/>
              </a:solidFill>
            </a:rPr>
            <a:t>医务人员职业卫生安全防护</a:t>
          </a:r>
          <a:endParaRPr lang="zh-CN">
            <a:solidFill>
              <a:srgbClr val="FFFF00"/>
            </a:solidFill>
          </a:endParaRPr>
        </a:p>
      </dgm:t>
    </dgm:pt>
    <dgm:pt modelId="{046EED71-9A0B-4B56-94AD-A50662AAB9AB}" type="sibTrans" cxnId="{0661F2FE-8C72-4FFC-B601-392BD8E9D02D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A2B2A4AF-A262-4447-9D54-42EB9407BF9A}" type="parTrans" cxnId="{47EE70D7-B56C-48F4-AC04-199E93C29F8B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21BF7CCF-5DA2-4C16-8524-FB56B6269C87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>
              <a:solidFill>
                <a:srgbClr val="FFFF00"/>
              </a:solidFill>
            </a:rPr>
            <a:t>医疗废物管理</a:t>
          </a:r>
          <a:endParaRPr lang="zh-CN">
            <a:solidFill>
              <a:srgbClr val="FFFF00"/>
            </a:solidFill>
          </a:endParaRPr>
        </a:p>
      </dgm:t>
    </dgm:pt>
    <dgm:pt modelId="{5750E896-1EC9-4704-801E-3F3DC9B2C068}" type="sibTrans" cxnId="{47EE70D7-B56C-48F4-AC04-199E93C29F8B}">
      <dgm:prSet/>
      <dgm:spPr/>
      <dgm:t>
        <a:bodyPr/>
        <a:lstStyle/>
        <a:p>
          <a:endParaRPr lang="zh-CN" altLang="en-US">
            <a:solidFill>
              <a:srgbClr val="FFFF00"/>
            </a:solidFill>
          </a:endParaRPr>
        </a:p>
      </dgm:t>
    </dgm:pt>
    <dgm:pt modelId="{94766678-4ECC-494B-9DD8-FCEDD6F9C7B2}" type="pres">
      <dgm:prSet presAssocID="{84FF61BE-10D3-4F6B-BB70-F1FD6883DD15}" presName="CompostProcess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574213FF-CD3E-4CCF-918C-7BF9FCA3CE1A}" type="pres">
      <dgm:prSet presAssocID="{84FF61BE-10D3-4F6B-BB70-F1FD6883DD15}" presName="arrow" presStyleLbl="bgShp" presStyleCnt="1"/>
      <dgm:spPr/>
      <dgm:t>
        <a:bodyPr/>
        <a:lstStyle/>
        <a:p/>
      </dgm:t>
    </dgm:pt>
    <dgm:pt modelId="{9762FF55-A687-44D4-8283-65ADEA1980E8}" type="pres">
      <dgm:prSet presAssocID="{84FF61BE-10D3-4F6B-BB70-F1FD6883DD15}" presName="linearProcess"/>
      <dgm:spPr/>
      <dgm:t>
        <a:bodyPr/>
        <a:lstStyle/>
        <a:p/>
      </dgm:t>
    </dgm:pt>
    <dgm:pt modelId="{F573D3E7-6209-4329-BF54-E2B7444D3664}" type="pres">
      <dgm:prSet presAssocID="{D4BB1010-3EB4-4EA5-B059-F87AE2B9312B}" presName="textNode" presStyleLbl="node1" presStyleCnt="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7F2C29C-7F8C-408A-B54F-4FE8F921530C}" type="pres">
      <dgm:prSet presAssocID="{9C541A94-F811-4B89-9BCE-34E36BE2CFD0}" presName="sibTrans"/>
      <dgm:spPr/>
      <dgm:t>
        <a:bodyPr/>
        <a:lstStyle/>
        <a:p/>
      </dgm:t>
    </dgm:pt>
    <dgm:pt modelId="{542D59F8-F0E9-4289-8E1F-F88E6DF39CD5}" type="pres">
      <dgm:prSet presAssocID="{A291D6C5-66C3-4251-9BEA-6BC3E97EC72E}" presName="text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7BE7AC37-D609-4338-813C-DB7AB9AE9E5D}" type="pres">
      <dgm:prSet presAssocID="{E6D6A8EF-7647-4AA1-9679-299EEEC864EB}" presName="sibTrans"/>
      <dgm:spPr/>
      <dgm:t>
        <a:bodyPr/>
        <a:lstStyle/>
        <a:p/>
      </dgm:t>
    </dgm:pt>
    <dgm:pt modelId="{29664819-B64C-417E-90C2-5A563F9F320A}" type="pres">
      <dgm:prSet presAssocID="{5A24879B-B6FA-4145-848F-B7644AA0ED85}" presName="text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F2D2697-5EB4-4AFB-B0CB-1FE86DBB504E}" type="pres">
      <dgm:prSet presAssocID="{8C8E3FC2-6C6F-4196-A3F9-CB4A0FC39351}" presName="sibTrans"/>
      <dgm:spPr/>
      <dgm:t>
        <a:bodyPr/>
        <a:lstStyle/>
        <a:p/>
      </dgm:t>
    </dgm:pt>
    <dgm:pt modelId="{51EE8AED-FDAA-414A-B18F-495887D4AD62}" type="pres">
      <dgm:prSet presAssocID="{AB808CEC-5644-44C2-B671-9E969BB4962B}" presName="text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01FD4F7-B2E7-4D35-85CF-027CFB7B63D1}" type="pres">
      <dgm:prSet presAssocID="{1FBD708A-121C-480E-BDF5-354C759FE5FF}" presName="sibTrans"/>
      <dgm:spPr/>
      <dgm:t>
        <a:bodyPr/>
        <a:lstStyle/>
        <a:p/>
      </dgm:t>
    </dgm:pt>
    <dgm:pt modelId="{D93D3C9A-8E31-4AFC-8613-8ED164888A82}" type="pres">
      <dgm:prSet presAssocID="{1CBAC540-5921-433C-909B-BCC738422AFB}" presName="text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91D280D-E7B3-4042-98B5-F08D12E73558}" type="pres">
      <dgm:prSet presAssocID="{7DB6944A-6DBE-4563-97A7-2AD1432708C2}" presName="sibTrans"/>
      <dgm:spPr/>
      <dgm:t>
        <a:bodyPr/>
        <a:lstStyle/>
        <a:p/>
      </dgm:t>
    </dgm:pt>
    <dgm:pt modelId="{52DC9760-8C4D-425C-9E29-442D041AC999}" type="pres">
      <dgm:prSet presAssocID="{916CBB2C-C816-40D2-B0C1-CC198F8D8512}" presName="text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7971F50-D9FD-42D8-AAA2-C269123FF3AC}" type="pres">
      <dgm:prSet presAssocID="{19DD764D-84C0-459A-AE11-49BC8115EC4F}" presName="sibTrans"/>
      <dgm:spPr/>
      <dgm:t>
        <a:bodyPr/>
        <a:lstStyle/>
        <a:p/>
      </dgm:t>
    </dgm:pt>
    <dgm:pt modelId="{1716FAA5-A919-4F89-B72B-DE271EBEA152}" type="pres">
      <dgm:prSet presAssocID="{82682F5F-8CB5-4A7C-BA3B-227660FDA880}" presName="text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87B2FB6-E109-492F-BAAE-9A246B07424E}" type="pres">
      <dgm:prSet presAssocID="{2483073D-6788-4B3B-8907-D134ECB6F51F}" presName="sibTrans"/>
      <dgm:spPr/>
      <dgm:t>
        <a:bodyPr/>
        <a:lstStyle/>
        <a:p/>
      </dgm:t>
    </dgm:pt>
    <dgm:pt modelId="{75FCDFFE-1DDB-4B1F-A9FC-0DA1DA6E2898}" type="pres">
      <dgm:prSet presAssocID="{E78CC2D2-9BDF-4794-A068-4BFEFF969F24}" presName="text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502EBDD-2E32-45C5-9804-F7117C476A25}" type="pres">
      <dgm:prSet presAssocID="{046EED71-9A0B-4B56-94AD-A50662AAB9AB}" presName="sibTrans"/>
      <dgm:spPr/>
      <dgm:t>
        <a:bodyPr/>
        <a:lstStyle/>
        <a:p/>
      </dgm:t>
    </dgm:pt>
    <dgm:pt modelId="{D84A62E4-3EF5-4704-BA71-DA77BC01393F}" type="pres">
      <dgm:prSet presAssocID="{21BF7CCF-5DA2-4C16-8524-FB56B6269C87}" presName="text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F30A9152-7A57-44F5-87BF-FA421C50B0BE}" srcId="{84FF61BE-10D3-4F6B-BB70-F1FD6883DD15}" destId="{D4BB1010-3EB4-4EA5-B059-F87AE2B9312B}" srcOrd="0" destOrd="0" parTransId="{7FCE6ED6-4192-4D3C-A8D1-92403DF74A66}" sibTransId="{9C541A94-F811-4B89-9BCE-34E36BE2CFD0}"/>
    <dgm:cxn modelId="{A3B8EF31-6100-4338-BD70-95C68D7E32A7}" srcId="{84FF61BE-10D3-4F6B-BB70-F1FD6883DD15}" destId="{A291D6C5-66C3-4251-9BEA-6BC3E97EC72E}" srcOrd="1" destOrd="0" parTransId="{792A8560-1E9B-404D-B9CD-167A9BF2CE0F}" sibTransId="{E6D6A8EF-7647-4AA1-9679-299EEEC864EB}"/>
    <dgm:cxn modelId="{1217CFDE-1538-4788-9F90-4B42D3727309}" srcId="{84FF61BE-10D3-4F6B-BB70-F1FD6883DD15}" destId="{5A24879B-B6FA-4145-848F-B7644AA0ED85}" srcOrd="2" destOrd="0" parTransId="{2311E651-A915-4201-8519-641B7AB2BAF8}" sibTransId="{8C8E3FC2-6C6F-4196-A3F9-CB4A0FC39351}"/>
    <dgm:cxn modelId="{31C71260-762A-4796-A46C-1C7D67F6B8BA}" srcId="{84FF61BE-10D3-4F6B-BB70-F1FD6883DD15}" destId="{AB808CEC-5644-44C2-B671-9E969BB4962B}" srcOrd="3" destOrd="0" parTransId="{55889A3F-07D9-459F-A01E-CC8D0AEEC376}" sibTransId="{1FBD708A-121C-480E-BDF5-354C759FE5FF}"/>
    <dgm:cxn modelId="{2A12021A-A608-4869-8BA4-794AC44BD612}" srcId="{84FF61BE-10D3-4F6B-BB70-F1FD6883DD15}" destId="{1CBAC540-5921-433C-909B-BCC738422AFB}" srcOrd="4" destOrd="0" parTransId="{467D5E14-5749-4CBD-9635-B82AF6143EDA}" sibTransId="{7DB6944A-6DBE-4563-97A7-2AD1432708C2}"/>
    <dgm:cxn modelId="{820A17C5-84E1-4FE2-895B-038FC089F9CA}" srcId="{84FF61BE-10D3-4F6B-BB70-F1FD6883DD15}" destId="{916CBB2C-C816-40D2-B0C1-CC198F8D8512}" srcOrd="5" destOrd="0" parTransId="{50FB255E-68AD-43A2-9827-8E5BAF5452F4}" sibTransId="{19DD764D-84C0-459A-AE11-49BC8115EC4F}"/>
    <dgm:cxn modelId="{13745058-A5E8-443A-A67B-CE6C70A68A24}" srcId="{84FF61BE-10D3-4F6B-BB70-F1FD6883DD15}" destId="{82682F5F-8CB5-4A7C-BA3B-227660FDA880}" srcOrd="6" destOrd="0" parTransId="{25B0C503-44CE-452E-9870-0DF21DEE6B4C}" sibTransId="{2483073D-6788-4B3B-8907-D134ECB6F51F}"/>
    <dgm:cxn modelId="{0661F2FE-8C72-4FFC-B601-392BD8E9D02D}" srcId="{84FF61BE-10D3-4F6B-BB70-F1FD6883DD15}" destId="{E78CC2D2-9BDF-4794-A068-4BFEFF969F24}" srcOrd="7" destOrd="0" parTransId="{C95ABC5B-211A-4CB6-9002-AB7E2DFB6C86}" sibTransId="{046EED71-9A0B-4B56-94AD-A50662AAB9AB}"/>
    <dgm:cxn modelId="{47EE70D7-B56C-48F4-AC04-199E93C29F8B}" srcId="{84FF61BE-10D3-4F6B-BB70-F1FD6883DD15}" destId="{21BF7CCF-5DA2-4C16-8524-FB56B6269C87}" srcOrd="8" destOrd="0" parTransId="{A2B2A4AF-A262-4447-9D54-42EB9407BF9A}" sibTransId="{5750E896-1EC9-4704-801E-3F3DC9B2C068}"/>
    <dgm:cxn modelId="{FC549D9C-7C0C-4CC6-8F3E-F9451571D359}" type="presOf" srcId="{84FF61BE-10D3-4F6B-BB70-F1FD6883DD15}" destId="{94766678-4ECC-494B-9DD8-FCEDD6F9C7B2}" srcOrd="0" destOrd="0" presId="urn:microsoft.com/office/officeart/2005/8/layout/hProcess9"/>
    <dgm:cxn modelId="{6EA182C2-F24C-4CB8-8087-13E17DE346B7}" type="presParOf" srcId="{94766678-4ECC-494B-9DD8-FCEDD6F9C7B2}" destId="{574213FF-CD3E-4CCF-918C-7BF9FCA3CE1A}" srcOrd="0" destOrd="0" presId="urn:microsoft.com/office/officeart/2005/8/layout/hProcess9"/>
    <dgm:cxn modelId="{853D2B55-76AF-4872-BED4-784321EE3108}" type="presParOf" srcId="{94766678-4ECC-494B-9DD8-FCEDD6F9C7B2}" destId="{9762FF55-A687-44D4-8283-65ADEA1980E8}" srcOrd="1" destOrd="0" presId="urn:microsoft.com/office/officeart/2005/8/layout/hProcess9"/>
    <dgm:cxn modelId="{9F29AC1E-6B1B-487A-8DDA-A5498E4011D1}" type="presParOf" srcId="{9762FF55-A687-44D4-8283-65ADEA1980E8}" destId="{F573D3E7-6209-4329-BF54-E2B7444D3664}" srcOrd="0" destOrd="0" presId="urn:microsoft.com/office/officeart/2005/8/layout/hProcess9"/>
    <dgm:cxn modelId="{81FB016B-44B8-47BB-8406-7660E34CBE7A}" type="presOf" srcId="{D4BB1010-3EB4-4EA5-B059-F87AE2B9312B}" destId="{F573D3E7-6209-4329-BF54-E2B7444D3664}" srcOrd="0" destOrd="0" presId="urn:microsoft.com/office/officeart/2005/8/layout/hProcess9"/>
    <dgm:cxn modelId="{4CEE8D11-D9FE-421F-8BF5-EA64E1AEB10D}" type="presParOf" srcId="{9762FF55-A687-44D4-8283-65ADEA1980E8}" destId="{E7F2C29C-7F8C-408A-B54F-4FE8F921530C}" srcOrd="1" destOrd="0" presId="urn:microsoft.com/office/officeart/2005/8/layout/hProcess9"/>
    <dgm:cxn modelId="{E851539E-375E-4175-A156-A768B4F916AB}" type="presParOf" srcId="{9762FF55-A687-44D4-8283-65ADEA1980E8}" destId="{542D59F8-F0E9-4289-8E1F-F88E6DF39CD5}" srcOrd="2" destOrd="0" presId="urn:microsoft.com/office/officeart/2005/8/layout/hProcess9"/>
    <dgm:cxn modelId="{85F2CE96-5A40-4F80-AA95-015DA88C49E8}" type="presOf" srcId="{A291D6C5-66C3-4251-9BEA-6BC3E97EC72E}" destId="{542D59F8-F0E9-4289-8E1F-F88E6DF39CD5}" srcOrd="0" destOrd="0" presId="urn:microsoft.com/office/officeart/2005/8/layout/hProcess9"/>
    <dgm:cxn modelId="{F54373F8-A51D-499C-A916-E696E1359E07}" type="presParOf" srcId="{9762FF55-A687-44D4-8283-65ADEA1980E8}" destId="{7BE7AC37-D609-4338-813C-DB7AB9AE9E5D}" srcOrd="3" destOrd="0" presId="urn:microsoft.com/office/officeart/2005/8/layout/hProcess9"/>
    <dgm:cxn modelId="{672F26AE-21B8-41D7-BDF3-E227039E65DC}" type="presParOf" srcId="{9762FF55-A687-44D4-8283-65ADEA1980E8}" destId="{29664819-B64C-417E-90C2-5A563F9F320A}" srcOrd="4" destOrd="0" presId="urn:microsoft.com/office/officeart/2005/8/layout/hProcess9"/>
    <dgm:cxn modelId="{719877A4-704C-4BE4-80CC-8E58C784A51B}" type="presOf" srcId="{5A24879B-B6FA-4145-848F-B7644AA0ED85}" destId="{29664819-B64C-417E-90C2-5A563F9F320A}" srcOrd="0" destOrd="0" presId="urn:microsoft.com/office/officeart/2005/8/layout/hProcess9"/>
    <dgm:cxn modelId="{AC530D57-0C11-44AC-82BA-28624F8644C0}" type="presParOf" srcId="{9762FF55-A687-44D4-8283-65ADEA1980E8}" destId="{BF2D2697-5EB4-4AFB-B0CB-1FE86DBB504E}" srcOrd="5" destOrd="0" presId="urn:microsoft.com/office/officeart/2005/8/layout/hProcess9"/>
    <dgm:cxn modelId="{4CFC2FC8-F816-4722-8C56-56822CAAAD0A}" type="presParOf" srcId="{9762FF55-A687-44D4-8283-65ADEA1980E8}" destId="{51EE8AED-FDAA-414A-B18F-495887D4AD62}" srcOrd="6" destOrd="0" presId="urn:microsoft.com/office/officeart/2005/8/layout/hProcess9"/>
    <dgm:cxn modelId="{F31C142F-6C46-4858-A025-3E7138264E96}" type="presOf" srcId="{AB808CEC-5644-44C2-B671-9E969BB4962B}" destId="{51EE8AED-FDAA-414A-B18F-495887D4AD62}" srcOrd="0" destOrd="0" presId="urn:microsoft.com/office/officeart/2005/8/layout/hProcess9"/>
    <dgm:cxn modelId="{33F0DEB1-EFCB-4FF1-9392-37E513A92A22}" type="presParOf" srcId="{9762FF55-A687-44D4-8283-65ADEA1980E8}" destId="{401FD4F7-B2E7-4D35-85CF-027CFB7B63D1}" srcOrd="7" destOrd="0" presId="urn:microsoft.com/office/officeart/2005/8/layout/hProcess9"/>
    <dgm:cxn modelId="{73CB420B-D9CB-4B54-85A7-27585D05480F}" type="presParOf" srcId="{9762FF55-A687-44D4-8283-65ADEA1980E8}" destId="{D93D3C9A-8E31-4AFC-8613-8ED164888A82}" srcOrd="8" destOrd="0" presId="urn:microsoft.com/office/officeart/2005/8/layout/hProcess9"/>
    <dgm:cxn modelId="{041C0383-DA1D-4E02-ABC5-C0005413948E}" type="presOf" srcId="{1CBAC540-5921-433C-909B-BCC738422AFB}" destId="{D93D3C9A-8E31-4AFC-8613-8ED164888A82}" srcOrd="0" destOrd="0" presId="urn:microsoft.com/office/officeart/2005/8/layout/hProcess9"/>
    <dgm:cxn modelId="{D13792C0-432A-4941-A40E-3BDCF2DAE4AB}" type="presParOf" srcId="{9762FF55-A687-44D4-8283-65ADEA1980E8}" destId="{691D280D-E7B3-4042-98B5-F08D12E73558}" srcOrd="9" destOrd="0" presId="urn:microsoft.com/office/officeart/2005/8/layout/hProcess9"/>
    <dgm:cxn modelId="{7984AC36-F8A8-41DA-9D68-5F370EC2AEF1}" type="presParOf" srcId="{9762FF55-A687-44D4-8283-65ADEA1980E8}" destId="{52DC9760-8C4D-425C-9E29-442D041AC999}" srcOrd="10" destOrd="0" presId="urn:microsoft.com/office/officeart/2005/8/layout/hProcess9"/>
    <dgm:cxn modelId="{BADA6C22-2DD0-41D1-A45F-02DAA0C1E4EC}" type="presOf" srcId="{916CBB2C-C816-40D2-B0C1-CC198F8D8512}" destId="{52DC9760-8C4D-425C-9E29-442D041AC999}" srcOrd="0" destOrd="0" presId="urn:microsoft.com/office/officeart/2005/8/layout/hProcess9"/>
    <dgm:cxn modelId="{E4D5E955-E021-4478-9A65-ED34AD49FAAE}" type="presParOf" srcId="{9762FF55-A687-44D4-8283-65ADEA1980E8}" destId="{E7971F50-D9FD-42D8-AAA2-C269123FF3AC}" srcOrd="11" destOrd="0" presId="urn:microsoft.com/office/officeart/2005/8/layout/hProcess9"/>
    <dgm:cxn modelId="{F19454F0-D362-49EE-9110-D7E6276DC4A0}" type="presParOf" srcId="{9762FF55-A687-44D4-8283-65ADEA1980E8}" destId="{1716FAA5-A919-4F89-B72B-DE271EBEA152}" srcOrd="12" destOrd="0" presId="urn:microsoft.com/office/officeart/2005/8/layout/hProcess9"/>
    <dgm:cxn modelId="{84BB8A93-F885-4574-8B0C-D127D95063EA}" type="presOf" srcId="{82682F5F-8CB5-4A7C-BA3B-227660FDA880}" destId="{1716FAA5-A919-4F89-B72B-DE271EBEA152}" srcOrd="0" destOrd="0" presId="urn:microsoft.com/office/officeart/2005/8/layout/hProcess9"/>
    <dgm:cxn modelId="{3C7CEEB7-8CE1-4337-9C9F-6CA648EF8408}" type="presParOf" srcId="{9762FF55-A687-44D4-8283-65ADEA1980E8}" destId="{487B2FB6-E109-492F-BAAE-9A246B07424E}" srcOrd="13" destOrd="0" presId="urn:microsoft.com/office/officeart/2005/8/layout/hProcess9"/>
    <dgm:cxn modelId="{7FFF0342-8473-4DEF-801E-4EF0D476222C}" type="presParOf" srcId="{9762FF55-A687-44D4-8283-65ADEA1980E8}" destId="{75FCDFFE-1DDB-4B1F-A9FC-0DA1DA6E2898}" srcOrd="14" destOrd="0" presId="urn:microsoft.com/office/officeart/2005/8/layout/hProcess9"/>
    <dgm:cxn modelId="{7A89E23F-0D4E-4EA5-8B72-1908F6D5A8DC}" type="presOf" srcId="{E78CC2D2-9BDF-4794-A068-4BFEFF969F24}" destId="{75FCDFFE-1DDB-4B1F-A9FC-0DA1DA6E2898}" srcOrd="0" destOrd="0" presId="urn:microsoft.com/office/officeart/2005/8/layout/hProcess9"/>
    <dgm:cxn modelId="{93B5365E-5236-4669-9747-C757600232A1}" type="presParOf" srcId="{9762FF55-A687-44D4-8283-65ADEA1980E8}" destId="{6502EBDD-2E32-45C5-9804-F7117C476A25}" srcOrd="15" destOrd="0" presId="urn:microsoft.com/office/officeart/2005/8/layout/hProcess9"/>
    <dgm:cxn modelId="{C13008FB-D000-4A26-BF63-796B4A59B286}" type="presParOf" srcId="{9762FF55-A687-44D4-8283-65ADEA1980E8}" destId="{D84A62E4-3EF5-4704-BA71-DA77BC01393F}" srcOrd="16" destOrd="0" presId="urn:microsoft.com/office/officeart/2005/8/layout/hProcess9"/>
    <dgm:cxn modelId="{844F1E41-D050-48EB-A307-15A05B8926A3}" type="presOf" srcId="{21BF7CCF-5DA2-4C16-8524-FB56B6269C87}" destId="{D84A62E4-3EF5-4704-BA71-DA77BC01393F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405F9FE-9861-43DB-BD44-35F703435B5B}" type="doc">
      <dgm:prSet loTypeId="urn:microsoft.com/office/officeart/2005/8/layout/hList6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zh-CN" altLang="en-US"/>
        </a:p>
      </dgm:t>
    </dgm:pt>
    <dgm:pt modelId="{0F6EF0E1-2949-4C6B-BE87-5F8707851DC5}" type="parTrans" cxnId="{9A607174-6D74-477D-870F-3802DB212743}">
      <dgm:prSet custT="1"/>
      <dgm:spPr/>
      <dgm:t>
        <a:bodyPr/>
        <a:lstStyle/>
        <a:p>
          <a:endParaRPr lang="zh-CN" altLang="en-US" sz="2400"/>
        </a:p>
      </dgm:t>
    </dgm:pt>
    <dgm:pt modelId="{1368D0E9-5B32-47C6-9A0D-CC7EE597D6CE}">
      <dgm:prSet custT="1"/>
      <dgm:spPr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algn="l" rtl="0"/>
          <a:r>
            <a:rPr lang="zh-CN" altLang="en-US" sz="2400" b="1" smtClean="0"/>
            <a:t>（一）布局流程应遵循洁污分开的原则，诊疗区、污物处理区、生活区等区域相对独立，布局合理，标识清楚，通风良好。</a:t>
          </a:r>
          <a:endParaRPr lang="zh-CN" altLang="en-US" sz="2400"/>
        </a:p>
      </dgm:t>
    </dgm:pt>
    <dgm:pt modelId="{F1EF0871-B23E-43B2-97D8-17D37D0AA7A5}" type="sibTrans" cxnId="{9A607174-6D74-477D-870F-3802DB212743}">
      <dgm:prSet custT="1"/>
      <dgm:spPr/>
      <dgm:t>
        <a:bodyPr/>
        <a:lstStyle/>
        <a:p>
          <a:endParaRPr lang="zh-CN" altLang="en-US" sz="2400"/>
        </a:p>
      </dgm:t>
    </dgm:pt>
    <dgm:pt modelId="{7E6EBE92-485F-47E2-83CC-CE343CA91DB8}" type="parTrans" cxnId="{4B2F4A8A-7E03-406C-B2C4-C201936E6292}">
      <dgm:prSet custT="1"/>
      <dgm:spPr/>
      <dgm:t>
        <a:bodyPr/>
        <a:lstStyle/>
        <a:p>
          <a:endParaRPr lang="zh-CN" altLang="en-US" sz="2400"/>
        </a:p>
      </dgm:t>
    </dgm:pt>
    <dgm:pt modelId="{78A401EC-1A70-4632-AC29-61285F95656A}">
      <dgm:prSet custT="1"/>
      <dgm:spPr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algn="l" rtl="0"/>
          <a:r>
            <a:rPr lang="zh-CN" altLang="en-US" sz="2400" b="1" smtClean="0"/>
            <a:t>（二）环境与物体表面一般情况下先清洁再消毒。当其受到患者的血液、体液等污染时，先去除污染物，再清洁与消毒。清洁用具应分区使用，标志清楚，定位放置。</a:t>
          </a:r>
          <a:endParaRPr lang="zh-CN" altLang="en-US" sz="2400"/>
        </a:p>
      </dgm:t>
    </dgm:pt>
    <dgm:pt modelId="{C25D3A0E-4A6A-40D1-8AB1-A9EFF924148C}" type="sibTrans" cxnId="{4B2F4A8A-7E03-406C-B2C4-C201936E6292}">
      <dgm:prSet custT="1"/>
      <dgm:spPr/>
      <dgm:t>
        <a:bodyPr/>
        <a:lstStyle/>
        <a:p>
          <a:endParaRPr lang="zh-CN" altLang="en-US" sz="2400"/>
        </a:p>
      </dgm:t>
    </dgm:pt>
    <dgm:pt modelId="{FFEAEA84-AB82-4F99-BE85-7A5C0FB01A7C}" type="pres">
      <dgm:prSet presAssocID="{A405F9FE-9861-43DB-BD44-35F703435B5B}" presName="Name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D044A67F-5239-4DB2-ADDC-65E0005C2A14}" type="pres">
      <dgm:prSet presAssocID="{1368D0E9-5B32-47C6-9A0D-CC7EE597D6CE}" presName="node" presStyleLbl="node1" presStyleCnt="2" custScaleX="5939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330595E-D5EE-404E-BD3E-724D0A9C4E03}" type="pres">
      <dgm:prSet presAssocID="{F1EF0871-B23E-43B2-97D8-17D37D0AA7A5}" presName="sibTrans"/>
      <dgm:spPr/>
      <dgm:t>
        <a:bodyPr/>
        <a:lstStyle/>
        <a:p>
          <a:endParaRPr lang="zh-CN" altLang="en-US"/>
        </a:p>
      </dgm:t>
    </dgm:pt>
    <dgm:pt modelId="{0641C7A7-3258-40E2-B3B8-40D18D90D920}" type="pres">
      <dgm:prSet presAssocID="{78A401EC-1A70-4632-AC29-61285F95656A}" presName="node" presStyleLbl="node1" presStyleIdx="1" presStyleCnt="2" custScaleX="54551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9A607174-6D74-477D-870F-3802DB212743}" srcId="{A405F9FE-9861-43DB-BD44-35F703435B5B}" destId="{1368D0E9-5B32-47C6-9A0D-CC7EE597D6CE}" srcOrd="0" destOrd="0" parTransId="{0F6EF0E1-2949-4C6B-BE87-5F8707851DC5}" sibTransId="{F1EF0871-B23E-43B2-97D8-17D37D0AA7A5}"/>
    <dgm:cxn modelId="{4B2F4A8A-7E03-406C-B2C4-C201936E6292}" srcId="{A405F9FE-9861-43DB-BD44-35F703435B5B}" destId="{78A401EC-1A70-4632-AC29-61285F95656A}" srcOrd="1" destOrd="0" parTransId="{7E6EBE92-485F-47E2-83CC-CE343CA91DB8}" sibTransId="{C25D3A0E-4A6A-40D1-8AB1-A9EFF924148C}"/>
    <dgm:cxn modelId="{A0F603C5-F200-4F39-8C1C-C7FA866F8466}" type="presOf" srcId="{A405F9FE-9861-43DB-BD44-35F703435B5B}" destId="{FFEAEA84-AB82-4F99-BE85-7A5C0FB01A7C}" srcOrd="0" destOrd="0" presId="urn:microsoft.com/office/officeart/2005/8/layout/hList6"/>
    <dgm:cxn modelId="{08B9ABA7-2446-408D-87D2-5A48263757B3}" type="presParOf" srcId="{FFEAEA84-AB82-4F99-BE85-7A5C0FB01A7C}" destId="{D044A67F-5239-4DB2-ADDC-65E0005C2A14}" srcOrd="0" destOrd="0" presId="urn:microsoft.com/office/officeart/2005/8/layout/hList6"/>
    <dgm:cxn modelId="{54EF83A2-97BC-4C94-AE4F-339841833748}" type="presOf" srcId="{1368D0E9-5B32-47C6-9A0D-CC7EE597D6CE}" destId="{D044A67F-5239-4DB2-ADDC-65E0005C2A14}" srcOrd="0" destOrd="0" presId="urn:microsoft.com/office/officeart/2005/8/layout/hList6"/>
    <dgm:cxn modelId="{00DBCE5D-BDF7-42D1-BB1A-60EA369D94FC}" type="presParOf" srcId="{FFEAEA84-AB82-4F99-BE85-7A5C0FB01A7C}" destId="{C330595E-D5EE-404E-BD3E-724D0A9C4E03}" srcOrd="1" destOrd="0" presId="urn:microsoft.com/office/officeart/2005/8/layout/hList6"/>
    <dgm:cxn modelId="{206752A0-6548-4828-AE9C-B77A8B8646C1}" type="presParOf" srcId="{FFEAEA84-AB82-4F99-BE85-7A5C0FB01A7C}" destId="{0641C7A7-3258-40E2-B3B8-40D18D90D920}" srcOrd="2" destOrd="0" presId="urn:microsoft.com/office/officeart/2005/8/layout/hList6"/>
    <dgm:cxn modelId="{0921644A-1B19-4D3F-8AF5-24EDA3E7976B}" type="presOf" srcId="{78A401EC-1A70-4632-AC29-61285F95656A}" destId="{0641C7A7-3258-40E2-B3B8-40D18D90D920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4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B54FEBA-2899-4DDD-8DCF-83CC743B1DAC}" type="doc">
      <dgm:prSet loTypeId="urn:microsoft.com/office/officeart/2005/8/layout/hList6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zh-CN" altLang="en-US"/>
        </a:p>
      </dgm:t>
    </dgm:pt>
    <dgm:pt modelId="{A6836047-0C12-4B9E-9309-0F1334CC5072}" type="parTrans" cxnId="{11843508-8AE0-46F5-9CCF-D9C4A55B118F}">
      <dgm:prSet/>
      <dgm:spPr/>
      <dgm:t>
        <a:bodyPr/>
        <a:lstStyle/>
        <a:p>
          <a:endParaRPr lang="zh-CN" altLang="en-US"/>
        </a:p>
      </dgm:t>
    </dgm:pt>
    <dgm:pt modelId="{22350EB7-C234-4B35-9156-34D95CD47078}">
      <dgm:prSet/>
      <dgm:spPr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rtl="0"/>
          <a:r>
            <a:rPr lang="en-US" b="1" smtClean="0"/>
            <a:t>1.</a:t>
          </a:r>
          <a:r>
            <a:rPr lang="zh-CN" b="1" smtClean="0"/>
            <a:t>进入人体组织、无菌器官的医疗器械、器具和物品必须灭菌；耐热、耐湿的手术器械，应首选压力蒸汽灭菌，不应采用化学消毒剂浸泡灭菌。</a:t>
          </a:r>
          <a:endParaRPr lang="zh-CN"/>
        </a:p>
      </dgm:t>
    </dgm:pt>
    <dgm:pt modelId="{DA1FDCEB-28FD-4F2B-97A0-5EFFC99678DE}" type="sibTrans" cxnId="{11843508-8AE0-46F5-9CCF-D9C4A55B118F}">
      <dgm:prSet/>
      <dgm:spPr/>
      <dgm:t>
        <a:bodyPr/>
        <a:lstStyle/>
        <a:p>
          <a:endParaRPr lang="zh-CN" altLang="en-US"/>
        </a:p>
      </dgm:t>
    </dgm:pt>
    <dgm:pt modelId="{1FF6744B-6A6C-4177-AFB6-2D35EDBDFD53}" type="parTrans" cxnId="{36B12DFF-4369-49FF-9F87-CF45A0481656}">
      <dgm:prSet/>
      <dgm:spPr/>
      <dgm:t>
        <a:bodyPr/>
        <a:lstStyle/>
        <a:p>
          <a:endParaRPr lang="zh-CN" altLang="en-US"/>
        </a:p>
      </dgm:t>
    </dgm:pt>
    <dgm:pt modelId="{F785EA9D-A71C-48CB-AE4C-DDCFE62AC90C}">
      <dgm:prSet/>
      <dgm:spPr>
        <a:gradFill rotWithShape="0">
          <a:gsLst>
            <a:gs pos="0">
              <a:schemeClr val="accent3">
                <a:hueOff val="2906152"/>
                <a:satOff val="-9286"/>
                <a:lumOff val="-2353"/>
                <a:alphaOff val="0"/>
                <a:tint val="62000"/>
                <a:satMod val="180000"/>
              </a:schemeClr>
            </a:gs>
            <a:gs pos="65000">
              <a:schemeClr val="accent3">
                <a:hueOff val="2906152"/>
                <a:satOff val="-9286"/>
                <a:lumOff val="-2353"/>
                <a:alphaOff val="0"/>
                <a:tint val="32000"/>
                <a:satMod val="250000"/>
              </a:schemeClr>
            </a:gs>
            <a:gs pos="100000">
              <a:schemeClr val="accent3">
                <a:hueOff val="2906152"/>
                <a:satOff val="-9286"/>
                <a:lumOff val="-2353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rtl="0"/>
          <a:r>
            <a:rPr lang="en-US" b="1" smtClean="0"/>
            <a:t>2.</a:t>
          </a:r>
          <a:r>
            <a:rPr lang="zh-CN" b="1" smtClean="0"/>
            <a:t>接触皮肤、粘膜的医疗器械、器具和物品必须消毒。</a:t>
          </a:r>
          <a:endParaRPr lang="zh-CN"/>
        </a:p>
      </dgm:t>
    </dgm:pt>
    <dgm:pt modelId="{D977CE95-78FF-4F2C-8655-38B917E7122F}" type="sibTrans" cxnId="{36B12DFF-4369-49FF-9F87-CF45A0481656}">
      <dgm:prSet/>
      <dgm:spPr/>
      <dgm:t>
        <a:bodyPr/>
        <a:lstStyle/>
        <a:p>
          <a:endParaRPr lang="zh-CN" altLang="en-US"/>
        </a:p>
      </dgm:t>
    </dgm:pt>
    <dgm:pt modelId="{9DE0136F-93DF-4A42-B644-A9C72E10C808}" type="parTrans" cxnId="{8ECFC177-C1E8-4459-AB38-9AE67D34895F}">
      <dgm:prSet/>
      <dgm:spPr/>
      <dgm:t>
        <a:bodyPr/>
        <a:lstStyle/>
        <a:p>
          <a:endParaRPr lang="zh-CN" altLang="en-US"/>
        </a:p>
      </dgm:t>
    </dgm:pt>
    <dgm:pt modelId="{C2A16AB8-50BA-41CB-976D-D7A12D4CB47E}">
      <dgm:prSet/>
      <dgm:spPr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tint val="62000"/>
                <a:satMod val="180000"/>
              </a:schemeClr>
            </a:gs>
            <a:gs pos="65000">
              <a:schemeClr val="accent3">
                <a:hueOff val="5812304"/>
                <a:satOff val="-18573"/>
                <a:lumOff val="-4706"/>
                <a:alphaOff val="0"/>
                <a:tint val="32000"/>
                <a:satMod val="250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rtl="0"/>
          <a:r>
            <a:rPr lang="en-US" b="1" smtClean="0"/>
            <a:t>3.</a:t>
          </a:r>
          <a:r>
            <a:rPr lang="zh-CN" b="1" smtClean="0"/>
            <a:t>各种用于注射、穿刺、采血等有创操作的医疗器具必须一用一灭菌。</a:t>
          </a:r>
          <a:endParaRPr lang="zh-CN"/>
        </a:p>
      </dgm:t>
    </dgm:pt>
    <dgm:pt modelId="{C9D0F655-087C-4797-ABCA-15B7522FBDD6}" type="sibTrans" cxnId="{8ECFC177-C1E8-4459-AB38-9AE67D34895F}">
      <dgm:prSet/>
      <dgm:spPr/>
      <dgm:t>
        <a:bodyPr/>
        <a:lstStyle/>
        <a:p>
          <a:endParaRPr lang="zh-CN" altLang="en-US"/>
        </a:p>
      </dgm:t>
    </dgm:pt>
    <dgm:pt modelId="{3CEB3C0C-07AC-45FA-8B48-A6552D624676}" type="parTrans" cxnId="{9E495471-62CF-4DFA-B9D9-DEE33190B778}">
      <dgm:prSet/>
      <dgm:spPr/>
      <dgm:t>
        <a:bodyPr/>
        <a:lstStyle/>
        <a:p>
          <a:endParaRPr lang="zh-CN" altLang="en-US"/>
        </a:p>
      </dgm:t>
    </dgm:pt>
    <dgm:pt modelId="{31A8F1DD-D2BA-49FD-9A53-D2E32D3BE802}">
      <dgm:prSet/>
      <dgm:spPr>
        <a:gradFill rotWithShape="0">
          <a:gsLst>
            <a:gs pos="0">
              <a:schemeClr val="accent3">
                <a:hueOff val="8718455"/>
                <a:satOff val="-27859"/>
                <a:lumOff val="-7059"/>
                <a:alphaOff val="0"/>
                <a:tint val="62000"/>
                <a:satMod val="180000"/>
              </a:schemeClr>
            </a:gs>
            <a:gs pos="65000">
              <a:schemeClr val="accent3">
                <a:hueOff val="8718455"/>
                <a:satOff val="-27859"/>
                <a:lumOff val="-7059"/>
                <a:alphaOff val="0"/>
                <a:tint val="32000"/>
                <a:satMod val="250000"/>
              </a:schemeClr>
            </a:gs>
            <a:gs pos="100000">
              <a:schemeClr val="accent3">
                <a:hueOff val="8718455"/>
                <a:satOff val="-27859"/>
                <a:lumOff val="-705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rtl="0"/>
          <a:r>
            <a:rPr lang="en-US" b="1" smtClean="0"/>
            <a:t>4.</a:t>
          </a:r>
          <a:r>
            <a:rPr lang="zh-CN" b="1" smtClean="0"/>
            <a:t>医疗机构使用的消毒药械、一次性医疗器械和器具应当符合国家有关规定。一次性使用的医疗器械、器具不得重复使用。</a:t>
          </a:r>
          <a:endParaRPr lang="zh-CN"/>
        </a:p>
      </dgm:t>
    </dgm:pt>
    <dgm:pt modelId="{5A771871-3D9F-41E1-B742-E4E68F55EF70}" type="sibTrans" cxnId="{9E495471-62CF-4DFA-B9D9-DEE33190B778}">
      <dgm:prSet/>
      <dgm:spPr/>
      <dgm:t>
        <a:bodyPr/>
        <a:lstStyle/>
        <a:p>
          <a:endParaRPr lang="zh-CN" altLang="en-US"/>
        </a:p>
      </dgm:t>
    </dgm:pt>
    <dgm:pt modelId="{E700728D-0FE7-45F4-9BEF-507E26E40B7D}" type="parTrans" cxnId="{04762B2B-DD0D-4B99-883F-48F3E1BEB218}">
      <dgm:prSet/>
      <dgm:spPr/>
      <dgm:t>
        <a:bodyPr/>
        <a:lstStyle/>
        <a:p>
          <a:endParaRPr lang="zh-CN" altLang="en-US"/>
        </a:p>
      </dgm:t>
    </dgm:pt>
    <dgm:pt modelId="{495C350E-94AB-4BC0-B2C3-F85EB9C9D669}">
      <dgm:prSet/>
      <dgm:spPr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62000"/>
                <a:satMod val="180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32000"/>
                <a:satMod val="25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rtl="0"/>
          <a:r>
            <a:rPr lang="en-US" b="1" smtClean="0"/>
            <a:t>5.</a:t>
          </a:r>
          <a:r>
            <a:rPr lang="zh-CN" b="1" smtClean="0"/>
            <a:t>被朊病毒、气性坏疽及突发不明原因的传染病病原体污染的诊疗器械、器具和物品，应按照</a:t>
          </a:r>
          <a:r>
            <a:rPr lang="en-US" b="1" smtClean="0"/>
            <a:t>《</a:t>
          </a:r>
          <a:r>
            <a:rPr lang="zh-CN" b="1" smtClean="0"/>
            <a:t>医疗机构消毒技术规范</a:t>
          </a:r>
          <a:r>
            <a:rPr lang="en-US" b="1" smtClean="0"/>
            <a:t>》</a:t>
          </a:r>
          <a:r>
            <a:rPr lang="zh-CN" b="1" smtClean="0"/>
            <a:t>（</a:t>
          </a:r>
          <a:r>
            <a:rPr lang="en-US" b="1" smtClean="0"/>
            <a:t>ws/t367-2012</a:t>
          </a:r>
          <a:r>
            <a:rPr lang="zh-CN" b="1" smtClean="0"/>
            <a:t>）有关规定执行</a:t>
          </a:r>
          <a:endParaRPr lang="zh-CN"/>
        </a:p>
      </dgm:t>
    </dgm:pt>
    <dgm:pt modelId="{0C7594A1-B422-490E-B44F-AB2B63480E59}" type="sibTrans" cxnId="{04762B2B-DD0D-4B99-883F-48F3E1BEB218}">
      <dgm:prSet/>
      <dgm:spPr/>
      <dgm:t>
        <a:bodyPr/>
        <a:lstStyle/>
        <a:p>
          <a:endParaRPr lang="zh-CN" altLang="en-US"/>
        </a:p>
      </dgm:t>
    </dgm:pt>
    <dgm:pt modelId="{BBDFA9D4-8C11-418B-9E76-3591E1006BB0}" type="pres">
      <dgm:prSet presAssocID="{7B54FEBA-2899-4DDD-8DCF-83CC743B1DAC}" presName="Name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106BC0FF-704C-4ECD-BAAE-1A26EF1C2C17}" type="pres">
      <dgm:prSet presAssocID="{22350EB7-C234-4B35-9156-34D95CD47078}" presName="node" presStyleLbl="node1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11FC729-9BE7-48DA-8B6F-E6171C2C940A}" type="pres">
      <dgm:prSet presAssocID="{DA1FDCEB-28FD-4F2B-97A0-5EFFC99678DE}" presName="sibTrans"/>
      <dgm:spPr/>
      <dgm:t>
        <a:bodyPr/>
        <a:lstStyle/>
        <a:p>
          <a:endParaRPr lang="zh-CN" altLang="en-US"/>
        </a:p>
      </dgm:t>
    </dgm:pt>
    <dgm:pt modelId="{E9D6220F-E358-49E5-B879-982E5D28BDB3}" type="pres">
      <dgm:prSet presAssocID="{F785EA9D-A71C-48CB-AE4C-DDCFE62AC90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22AA530F-024F-40E4-9646-24275ECD27C0}" type="pres">
      <dgm:prSet presAssocID="{D977CE95-78FF-4F2C-8655-38B917E7122F}" presName="sibTrans"/>
      <dgm:spPr/>
      <dgm:t>
        <a:bodyPr/>
        <a:lstStyle/>
        <a:p>
          <a:endParaRPr lang="zh-CN" altLang="en-US"/>
        </a:p>
      </dgm:t>
    </dgm:pt>
    <dgm:pt modelId="{4DCB7BB4-0F67-4594-AC74-7C14D3B21F19}" type="pres">
      <dgm:prSet presAssocID="{C2A16AB8-50BA-41CB-976D-D7A12D4CB47E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0E12859-9507-43F9-8525-82B25D2E727A}" type="pres">
      <dgm:prSet presAssocID="{C9D0F655-087C-4797-ABCA-15B7522FBDD6}" presName="sibTrans"/>
      <dgm:spPr/>
      <dgm:t>
        <a:bodyPr/>
        <a:lstStyle/>
        <a:p>
          <a:endParaRPr lang="zh-CN" altLang="en-US"/>
        </a:p>
      </dgm:t>
    </dgm:pt>
    <dgm:pt modelId="{BFB89F37-03E3-4CE6-A435-C1DDBF18C5C1}" type="pres">
      <dgm:prSet presAssocID="{31A8F1DD-D2BA-49FD-9A53-D2E32D3BE802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002475B-968E-4B8D-9ED7-C7E209475CBE}" type="pres">
      <dgm:prSet presAssocID="{5A771871-3D9F-41E1-B742-E4E68F55EF70}" presName="sibTrans"/>
      <dgm:spPr/>
      <dgm:t>
        <a:bodyPr/>
        <a:lstStyle/>
        <a:p>
          <a:endParaRPr lang="zh-CN" altLang="en-US"/>
        </a:p>
      </dgm:t>
    </dgm:pt>
    <dgm:pt modelId="{BFBAA83C-CC4E-478B-8505-3E9BD8739300}" type="pres">
      <dgm:prSet presAssocID="{495C350E-94AB-4BC0-B2C3-F85EB9C9D66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11843508-8AE0-46F5-9CCF-D9C4A55B118F}" srcId="{7B54FEBA-2899-4DDD-8DCF-83CC743B1DAC}" destId="{22350EB7-C234-4B35-9156-34D95CD47078}" srcOrd="0" destOrd="0" parTransId="{A6836047-0C12-4B9E-9309-0F1334CC5072}" sibTransId="{DA1FDCEB-28FD-4F2B-97A0-5EFFC99678DE}"/>
    <dgm:cxn modelId="{36B12DFF-4369-49FF-9F87-CF45A0481656}" srcId="{7B54FEBA-2899-4DDD-8DCF-83CC743B1DAC}" destId="{F785EA9D-A71C-48CB-AE4C-DDCFE62AC90C}" srcOrd="1" destOrd="0" parTransId="{1FF6744B-6A6C-4177-AFB6-2D35EDBDFD53}" sibTransId="{D977CE95-78FF-4F2C-8655-38B917E7122F}"/>
    <dgm:cxn modelId="{8ECFC177-C1E8-4459-AB38-9AE67D34895F}" srcId="{7B54FEBA-2899-4DDD-8DCF-83CC743B1DAC}" destId="{C2A16AB8-50BA-41CB-976D-D7A12D4CB47E}" srcOrd="2" destOrd="0" parTransId="{9DE0136F-93DF-4A42-B644-A9C72E10C808}" sibTransId="{C9D0F655-087C-4797-ABCA-15B7522FBDD6}"/>
    <dgm:cxn modelId="{9E495471-62CF-4DFA-B9D9-DEE33190B778}" srcId="{7B54FEBA-2899-4DDD-8DCF-83CC743B1DAC}" destId="{31A8F1DD-D2BA-49FD-9A53-D2E32D3BE802}" srcOrd="3" destOrd="0" parTransId="{3CEB3C0C-07AC-45FA-8B48-A6552D624676}" sibTransId="{5A771871-3D9F-41E1-B742-E4E68F55EF70}"/>
    <dgm:cxn modelId="{04762B2B-DD0D-4B99-883F-48F3E1BEB218}" srcId="{7B54FEBA-2899-4DDD-8DCF-83CC743B1DAC}" destId="{495C350E-94AB-4BC0-B2C3-F85EB9C9D669}" srcOrd="4" destOrd="0" parTransId="{E700728D-0FE7-45F4-9BEF-507E26E40B7D}" sibTransId="{0C7594A1-B422-490E-B44F-AB2B63480E59}"/>
    <dgm:cxn modelId="{118CCBBB-7820-4553-9759-814153AF1823}" type="presOf" srcId="{7B54FEBA-2899-4DDD-8DCF-83CC743B1DAC}" destId="{BBDFA9D4-8C11-418B-9E76-3591E1006BB0}" srcOrd="0" destOrd="0" presId="urn:microsoft.com/office/officeart/2005/8/layout/hList6"/>
    <dgm:cxn modelId="{14342901-9D7F-494D-A787-925B8A629C6B}" type="presParOf" srcId="{BBDFA9D4-8C11-418B-9E76-3591E1006BB0}" destId="{106BC0FF-704C-4ECD-BAAE-1A26EF1C2C17}" srcOrd="0" destOrd="0" presId="urn:microsoft.com/office/officeart/2005/8/layout/hList6"/>
    <dgm:cxn modelId="{4E7BF312-7525-4402-984A-22816E718CA5}" type="presOf" srcId="{22350EB7-C234-4B35-9156-34D95CD47078}" destId="{106BC0FF-704C-4ECD-BAAE-1A26EF1C2C17}" srcOrd="0" destOrd="0" presId="urn:microsoft.com/office/officeart/2005/8/layout/hList6"/>
    <dgm:cxn modelId="{19E0FB8B-D6A2-4637-8486-73AA082B1BA6}" type="presParOf" srcId="{BBDFA9D4-8C11-418B-9E76-3591E1006BB0}" destId="{511FC729-9BE7-48DA-8B6F-E6171C2C940A}" srcOrd="1" destOrd="0" presId="urn:microsoft.com/office/officeart/2005/8/layout/hList6"/>
    <dgm:cxn modelId="{10890AB4-44DE-4B97-9D36-95A2F91F18E5}" type="presParOf" srcId="{BBDFA9D4-8C11-418B-9E76-3591E1006BB0}" destId="{E9D6220F-E358-49E5-B879-982E5D28BDB3}" srcOrd="2" destOrd="0" presId="urn:microsoft.com/office/officeart/2005/8/layout/hList6"/>
    <dgm:cxn modelId="{89D30538-D389-44CD-96F4-322C0B5D823B}" type="presOf" srcId="{F785EA9D-A71C-48CB-AE4C-DDCFE62AC90C}" destId="{E9D6220F-E358-49E5-B879-982E5D28BDB3}" srcOrd="0" destOrd="0" presId="urn:microsoft.com/office/officeart/2005/8/layout/hList6"/>
    <dgm:cxn modelId="{CD0574BE-87C9-430F-A3EF-E02AEE8C7CB9}" type="presParOf" srcId="{BBDFA9D4-8C11-418B-9E76-3591E1006BB0}" destId="{22AA530F-024F-40E4-9646-24275ECD27C0}" srcOrd="3" destOrd="0" presId="urn:microsoft.com/office/officeart/2005/8/layout/hList6"/>
    <dgm:cxn modelId="{892236A2-130A-46CE-BA24-7331E0A22FB4}" type="presParOf" srcId="{BBDFA9D4-8C11-418B-9E76-3591E1006BB0}" destId="{4DCB7BB4-0F67-4594-AC74-7C14D3B21F19}" srcOrd="4" destOrd="0" presId="urn:microsoft.com/office/officeart/2005/8/layout/hList6"/>
    <dgm:cxn modelId="{2BE9C3F0-4F2D-42B5-AC53-C322771FF934}" type="presOf" srcId="{C2A16AB8-50BA-41CB-976D-D7A12D4CB47E}" destId="{4DCB7BB4-0F67-4594-AC74-7C14D3B21F19}" srcOrd="0" destOrd="0" presId="urn:microsoft.com/office/officeart/2005/8/layout/hList6"/>
    <dgm:cxn modelId="{EFEE8E5A-D07E-4BFF-80D9-C607EB4988E5}" type="presParOf" srcId="{BBDFA9D4-8C11-418B-9E76-3591E1006BB0}" destId="{A0E12859-9507-43F9-8525-82B25D2E727A}" srcOrd="5" destOrd="0" presId="urn:microsoft.com/office/officeart/2005/8/layout/hList6"/>
    <dgm:cxn modelId="{9BADEDAE-37FF-4787-BE4D-915C02949C44}" type="presParOf" srcId="{BBDFA9D4-8C11-418B-9E76-3591E1006BB0}" destId="{BFB89F37-03E3-4CE6-A435-C1DDBF18C5C1}" srcOrd="6" destOrd="0" presId="urn:microsoft.com/office/officeart/2005/8/layout/hList6"/>
    <dgm:cxn modelId="{C498DCDB-B3D9-4C31-9BF0-88BEAA0863DF}" type="presOf" srcId="{31A8F1DD-D2BA-49FD-9A53-D2E32D3BE802}" destId="{BFB89F37-03E3-4CE6-A435-C1DDBF18C5C1}" srcOrd="0" destOrd="0" presId="urn:microsoft.com/office/officeart/2005/8/layout/hList6"/>
    <dgm:cxn modelId="{BDED7292-4CAA-489A-B1F6-651EA436DCF6}" type="presParOf" srcId="{BBDFA9D4-8C11-418B-9E76-3591E1006BB0}" destId="{0002475B-968E-4B8D-9ED7-C7E209475CBE}" srcOrd="7" destOrd="0" presId="urn:microsoft.com/office/officeart/2005/8/layout/hList6"/>
    <dgm:cxn modelId="{5A3076CB-CED2-4ECE-A4E4-115F4E9DB8C7}" type="presParOf" srcId="{BBDFA9D4-8C11-418B-9E76-3591E1006BB0}" destId="{BFBAA83C-CC4E-478B-8505-3E9BD8739300}" srcOrd="8" destOrd="0" presId="urn:microsoft.com/office/officeart/2005/8/layout/hList6"/>
    <dgm:cxn modelId="{92A36AB8-DEB1-4644-A8E1-1D526A88BA30}" type="presOf" srcId="{495C350E-94AB-4BC0-B2C3-F85EB9C9D669}" destId="{BFBAA83C-CC4E-478B-8505-3E9BD8739300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5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4635504D-F2DE-4DC4-B2BD-C2CC6E2A66B2}" type="doc">
      <dgm:prSet loTypeId="urn:microsoft.com/office/officeart/2005/8/layout/hList6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zh-CN" altLang="en-US"/>
        </a:p>
      </dgm:t>
    </dgm:pt>
    <dgm:pt modelId="{7BAAEE4F-B4CC-4000-B029-B69A30547DE2}" type="parTrans" cxnId="{FABF8FF1-2FA6-43B4-92FB-D47F14F7B713}">
      <dgm:prSet/>
      <dgm:spPr/>
      <dgm:t>
        <a:bodyPr/>
        <a:lstStyle/>
        <a:p>
          <a:endParaRPr lang="zh-CN" altLang="en-US"/>
        </a:p>
      </dgm:t>
    </dgm:pt>
    <dgm:pt modelId="{3CFD39E1-449C-48CA-9159-78B707F92583}">
      <dgm:prSet/>
      <dgm:spPr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（四）基层医疗机构设消毒供应室的，应当严格按照《医院消毒供应中心第2部分：清洗消毒及灭菌技术操作规范》（ws310.2-2009）规定对可重复使用的医疗器械进行清洗，并使用压力蒸汽灭菌法灭菌（“5.8.1.压力蒸汽灭菌”节选见附件1）。</a:t>
          </a:r>
          <a:endParaRPr lang="en-US" altLang="zh-CN" b="1" smtClean="0"/>
        </a:p>
        <a:p>
          <a:pPr algn="l" rtl="0"/>
          <a:r>
            <a:rPr lang="zh-CN" b="1" smtClean="0"/>
            <a:t>没有设置消毒供应室的基层医疗机构，可以委托经地级市以上卫生计生行政部门认定的医院消毒供应中心，对可重复使用的医疗器械进行清洗、消毒和灭菌。</a:t>
          </a:r>
          <a:endParaRPr lang="zh-CN"/>
        </a:p>
      </dgm:t>
    </dgm:pt>
    <dgm:pt modelId="{9F6FA1D5-5845-4DA5-A1DD-2381571F46C7}" type="sibTrans" cxnId="{FABF8FF1-2FA6-43B4-92FB-D47F14F7B713}">
      <dgm:prSet/>
      <dgm:spPr/>
      <dgm:t>
        <a:bodyPr/>
        <a:lstStyle/>
        <a:p>
          <a:endParaRPr lang="zh-CN" altLang="en-US"/>
        </a:p>
      </dgm:t>
    </dgm:pt>
    <dgm:pt modelId="{27E618CF-F37A-4DD7-96CE-020EF6E5B00D}" type="parTrans" cxnId="{5DE225C9-E98C-41F9-B8E4-3B9A7BDF9EE0}">
      <dgm:prSet/>
      <dgm:spPr/>
      <dgm:t>
        <a:bodyPr/>
        <a:lstStyle/>
        <a:p>
          <a:endParaRPr lang="zh-CN" altLang="en-US"/>
        </a:p>
      </dgm:t>
    </dgm:pt>
    <dgm:pt modelId="{08CF1556-E413-488D-80C5-FC4DC63BAE5F}">
      <dgm:prSet/>
      <dgm:spPr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tint val="62000"/>
                <a:satMod val="180000"/>
              </a:schemeClr>
            </a:gs>
            <a:gs pos="65000">
              <a:schemeClr val="accent3">
                <a:hueOff val="5812304"/>
                <a:satOff val="-18573"/>
                <a:lumOff val="-4706"/>
                <a:alphaOff val="0"/>
                <a:tint val="32000"/>
                <a:satMod val="250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anchor="t" anchorCtr="0"/>
        <a:lstStyle/>
        <a:p>
          <a:pPr algn="l" rtl="0"/>
          <a:r>
            <a:rPr lang="zh-CN" b="1" smtClean="0"/>
            <a:t>（五）无菌物品、清洁物品、污染物品应当分区放置。无菌物品必须保持包装完整，注明物品名称、灭菌日期、失效日期，以及检查打包者姓名或编号、灭菌器编号、灭菌批次号等标识，按灭菌日期顺序置于无菌物品存放柜内，并保持存放柜清洁干燥。</a:t>
          </a:r>
          <a:endParaRPr lang="zh-CN"/>
        </a:p>
      </dgm:t>
    </dgm:pt>
    <dgm:pt modelId="{DA1444B8-0F8B-461A-89B1-58154FDFB8DB}" type="sibTrans" cxnId="{5DE225C9-E98C-41F9-B8E4-3B9A7BDF9EE0}">
      <dgm:prSet/>
      <dgm:spPr/>
      <dgm:t>
        <a:bodyPr/>
        <a:lstStyle/>
        <a:p>
          <a:endParaRPr lang="zh-CN" altLang="en-US"/>
        </a:p>
      </dgm:t>
    </dgm:pt>
    <dgm:pt modelId="{36DE79CA-675C-4AFE-9A29-F65E28A68540}" type="parTrans" cxnId="{94C515FA-40DC-4A11-82CA-6796EFE63B6B}">
      <dgm:prSet/>
      <dgm:spPr/>
      <dgm:t>
        <a:bodyPr/>
        <a:lstStyle/>
        <a:p>
          <a:endParaRPr lang="zh-CN" altLang="en-US"/>
        </a:p>
      </dgm:t>
    </dgm:pt>
    <dgm:pt modelId="{83ABC7EA-9D35-432A-97D1-57231AB00C80}">
      <dgm:prSet/>
      <dgm:spPr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62000"/>
                <a:satMod val="180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32000"/>
                <a:satMod val="25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anchor="t" anchorCtr="0"/>
        <a:lstStyle/>
        <a:p>
          <a:pPr algn="l" rtl="0"/>
          <a:r>
            <a:rPr lang="zh-CN" b="1" smtClean="0"/>
            <a:t>（六）从无菌容器中取用无菌物品时应使用无菌持物钳（镊）。从无菌容器（包装）中取出的无菌物品，虽未使用也不可放入无菌容器（包装）内，应重新灭菌处理后方可使用。</a:t>
          </a:r>
          <a:endParaRPr lang="zh-CN"/>
        </a:p>
      </dgm:t>
    </dgm:pt>
    <dgm:pt modelId="{47949361-451D-4109-A2FB-9425C34FA7B9}" type="sibTrans" cxnId="{94C515FA-40DC-4A11-82CA-6796EFE63B6B}">
      <dgm:prSet/>
      <dgm:spPr/>
      <dgm:t>
        <a:bodyPr/>
        <a:lstStyle/>
        <a:p>
          <a:endParaRPr lang="zh-CN" altLang="en-US"/>
        </a:p>
      </dgm:t>
    </dgm:pt>
    <dgm:pt modelId="{037158FC-BBF3-41B1-AB03-9F0FFF94E6DC}" type="pres">
      <dgm:prSet presAssocID="{4635504D-F2DE-4DC4-B2BD-C2CC6E2A66B2}" presName="Name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F3DFE3A3-A935-4491-A40B-DF09EB0E77B5}" type="pres">
      <dgm:prSet presAssocID="{3CFD39E1-449C-48CA-9159-78B707F92583}" presName="node" presStyleLbl="node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F236EB5-1B67-472B-92CB-E2F57226EAB2}" type="pres">
      <dgm:prSet presAssocID="{9F6FA1D5-5845-4DA5-A1DD-2381571F46C7}" presName="sibTrans"/>
      <dgm:spPr/>
      <dgm:t>
        <a:bodyPr/>
        <a:lstStyle/>
        <a:p>
          <a:endParaRPr lang="zh-CN" altLang="en-US"/>
        </a:p>
      </dgm:t>
    </dgm:pt>
    <dgm:pt modelId="{D00864B4-1E12-4C8A-B060-B2990AEE03BF}" type="pres">
      <dgm:prSet presAssocID="{08CF1556-E413-488D-80C5-FC4DC63BAE5F}" presName="node" presStyleLbl="node1" presStyleIdx="1" presStyleCnt="3" custScaleX="6121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112E74A-13D3-452B-9CF6-80897C1791FF}" type="pres">
      <dgm:prSet presAssocID="{DA1444B8-0F8B-461A-89B1-58154FDFB8DB}" presName="sibTrans"/>
      <dgm:spPr/>
      <dgm:t>
        <a:bodyPr/>
        <a:lstStyle/>
        <a:p>
          <a:endParaRPr lang="zh-CN" altLang="en-US"/>
        </a:p>
      </dgm:t>
    </dgm:pt>
    <dgm:pt modelId="{7473C5A8-565C-4186-A243-106519369876}" type="pres">
      <dgm:prSet presAssocID="{83ABC7EA-9D35-432A-97D1-57231AB00C80}" presName="node" presStyleLbl="node1" presStyleIdx="2" presStyleCnt="3" custScaleX="6129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FABF8FF1-2FA6-43B4-92FB-D47F14F7B713}" srcId="{4635504D-F2DE-4DC4-B2BD-C2CC6E2A66B2}" destId="{3CFD39E1-449C-48CA-9159-78B707F92583}" srcOrd="0" destOrd="0" parTransId="{7BAAEE4F-B4CC-4000-B029-B69A30547DE2}" sibTransId="{9F6FA1D5-5845-4DA5-A1DD-2381571F46C7}"/>
    <dgm:cxn modelId="{5DE225C9-E98C-41F9-B8E4-3B9A7BDF9EE0}" srcId="{4635504D-F2DE-4DC4-B2BD-C2CC6E2A66B2}" destId="{08CF1556-E413-488D-80C5-FC4DC63BAE5F}" srcOrd="1" destOrd="0" parTransId="{27E618CF-F37A-4DD7-96CE-020EF6E5B00D}" sibTransId="{DA1444B8-0F8B-461A-89B1-58154FDFB8DB}"/>
    <dgm:cxn modelId="{94C515FA-40DC-4A11-82CA-6796EFE63B6B}" srcId="{4635504D-F2DE-4DC4-B2BD-C2CC6E2A66B2}" destId="{83ABC7EA-9D35-432A-97D1-57231AB00C80}" srcOrd="2" destOrd="0" parTransId="{36DE79CA-675C-4AFE-9A29-F65E28A68540}" sibTransId="{47949361-451D-4109-A2FB-9425C34FA7B9}"/>
    <dgm:cxn modelId="{F46CEBC0-C4A4-48D6-A9D1-3E4E6A1FE6F7}" type="presOf" srcId="{4635504D-F2DE-4DC4-B2BD-C2CC6E2A66B2}" destId="{037158FC-BBF3-41B1-AB03-9F0FFF94E6DC}" srcOrd="0" destOrd="0" presId="urn:microsoft.com/office/officeart/2005/8/layout/hList6"/>
    <dgm:cxn modelId="{0AED3BD4-B72C-4EEB-9E01-15F0D8B1FD85}" type="presParOf" srcId="{037158FC-BBF3-41B1-AB03-9F0FFF94E6DC}" destId="{F3DFE3A3-A935-4491-A40B-DF09EB0E77B5}" srcOrd="0" destOrd="0" presId="urn:microsoft.com/office/officeart/2005/8/layout/hList6"/>
    <dgm:cxn modelId="{4AD1D5CC-C3CE-4850-9A60-5181CC9EE04E}" type="presOf" srcId="{3CFD39E1-449C-48CA-9159-78B707F92583}" destId="{F3DFE3A3-A935-4491-A40B-DF09EB0E77B5}" srcOrd="0" destOrd="0" presId="urn:microsoft.com/office/officeart/2005/8/layout/hList6"/>
    <dgm:cxn modelId="{F6B9D080-5EF1-4925-A1B3-B7C38298E20B}" type="presParOf" srcId="{037158FC-BBF3-41B1-AB03-9F0FFF94E6DC}" destId="{5F236EB5-1B67-472B-92CB-E2F57226EAB2}" srcOrd="1" destOrd="0" presId="urn:microsoft.com/office/officeart/2005/8/layout/hList6"/>
    <dgm:cxn modelId="{8AB571B0-008B-4F00-B92D-AE618C7BB4C9}" type="presParOf" srcId="{037158FC-BBF3-41B1-AB03-9F0FFF94E6DC}" destId="{D00864B4-1E12-4C8A-B060-B2990AEE03BF}" srcOrd="2" destOrd="0" presId="urn:microsoft.com/office/officeart/2005/8/layout/hList6"/>
    <dgm:cxn modelId="{F21DA5B1-F62B-4663-A3B9-2275AAA8E9BE}" type="presOf" srcId="{08CF1556-E413-488D-80C5-FC4DC63BAE5F}" destId="{D00864B4-1E12-4C8A-B060-B2990AEE03BF}" srcOrd="0" destOrd="0" presId="urn:microsoft.com/office/officeart/2005/8/layout/hList6"/>
    <dgm:cxn modelId="{4E6CECA5-C538-4312-9E18-BB37A3FF3423}" type="presParOf" srcId="{037158FC-BBF3-41B1-AB03-9F0FFF94E6DC}" destId="{9112E74A-13D3-452B-9CF6-80897C1791FF}" srcOrd="3" destOrd="0" presId="urn:microsoft.com/office/officeart/2005/8/layout/hList6"/>
    <dgm:cxn modelId="{EF422A35-DBE7-4942-996F-87E90D0D1E24}" type="presParOf" srcId="{037158FC-BBF3-41B1-AB03-9F0FFF94E6DC}" destId="{7473C5A8-565C-4186-A243-106519369876}" srcOrd="4" destOrd="0" presId="urn:microsoft.com/office/officeart/2005/8/layout/hList6"/>
    <dgm:cxn modelId="{141905AA-2306-4D7F-926B-B1318FEE4F36}" type="presOf" srcId="{83ABC7EA-9D35-432A-97D1-57231AB00C80}" destId="{7473C5A8-565C-4186-A243-106519369876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6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3DEEAD2F-FE8A-4777-BB6D-58855777D813}" type="doc">
      <dgm:prSet loTypeId="urn:microsoft.com/office/officeart/2005/8/layout/hList6" loCatId="list" qsTypeId="urn:microsoft.com/office/officeart/2005/8/quickstyle/simple3" qsCatId="simple" csTypeId="urn:microsoft.com/office/officeart/2005/8/colors/colorful3" csCatId="colorful"/>
      <dgm:spPr/>
      <dgm:t>
        <a:bodyPr/>
        <a:lstStyle/>
        <a:p>
          <a:endParaRPr lang="zh-CN" altLang="en-US"/>
        </a:p>
      </dgm:t>
    </dgm:pt>
    <dgm:pt modelId="{5A359CBC-3335-4707-9CE1-E2DF87C6AA20}" type="parTrans" cxnId="{84791BDE-BDB6-4A48-9FB7-E5357A27350C}">
      <dgm:prSet/>
      <dgm:spPr/>
      <dgm:t>
        <a:bodyPr/>
        <a:lstStyle/>
        <a:p>
          <a:pPr algn="l"/>
          <a:endParaRPr lang="zh-CN" altLang="en-US"/>
        </a:p>
      </dgm:t>
    </dgm:pt>
    <dgm:pt modelId="{8AF90A11-15B9-4305-A0E1-006889111931}">
      <dgm:prSet/>
      <dgm:spPr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（七）一次性使用无菌医疗用品应由医疗机构统一采购，购入时索要《医疗器械生产企业许可证》、《医疗器械产品注册证》及附件、《医疗器械经营企业许可证》等证明文件，并进行质量验收，建立出入库登记账册。用前应检查小包装的密封性、灭菌日期及失效日期，进口产品应有相应的中文标识等，发现不合格产品或质量可疑产品时不得使用。使用中发生热原反应、感染或其他异常情况时，应当立即停止使用，并及时上报医疗机构主管部门。使用后的一次性使用医疗用品按医疗废物进行处置。</a:t>
          </a:r>
          <a:endParaRPr lang="zh-CN"/>
        </a:p>
      </dgm:t>
    </dgm:pt>
    <dgm:pt modelId="{CBE373D4-5A99-4979-A13D-DAD909B3EF88}" type="sibTrans" cxnId="{84791BDE-BDB6-4A48-9FB7-E5357A27350C}">
      <dgm:prSet/>
      <dgm:spPr/>
      <dgm:t>
        <a:bodyPr/>
        <a:lstStyle/>
        <a:p>
          <a:pPr algn="l"/>
          <a:endParaRPr lang="zh-CN" altLang="en-US"/>
        </a:p>
      </dgm:t>
    </dgm:pt>
    <dgm:pt modelId="{47B15D1F-EF17-48D0-9FF2-4ABEFF3A1E0B}" type="parTrans" cxnId="{FE1135FD-B0AF-48A1-A4C9-24FFBF085D8C}">
      <dgm:prSet/>
      <dgm:spPr/>
      <dgm:t>
        <a:bodyPr/>
        <a:lstStyle/>
        <a:p>
          <a:pPr algn="l"/>
          <a:endParaRPr lang="zh-CN" altLang="en-US"/>
        </a:p>
      </dgm:t>
    </dgm:pt>
    <dgm:pt modelId="{4AEF610D-83DF-4F64-958C-ACA39F50D8A8}">
      <dgm:prSet/>
      <dgm:spPr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62000"/>
                <a:satMod val="180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32000"/>
                <a:satMod val="25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（八）应根据消毒对象选择消毒剂的种类，所用的消毒剂必须由医疗机构统一采购，购入时索要</a:t>
          </a:r>
          <a:r>
            <a:rPr lang="en-US" b="1" smtClean="0"/>
            <a:t>《</a:t>
          </a:r>
          <a:r>
            <a:rPr lang="zh-CN" b="1" smtClean="0"/>
            <a:t>消毒产品生产企业卫生许可证</a:t>
          </a:r>
          <a:r>
            <a:rPr lang="en-US" b="1" smtClean="0"/>
            <a:t>》</a:t>
          </a:r>
          <a:r>
            <a:rPr lang="zh-CN" b="1" smtClean="0"/>
            <a:t>、</a:t>
          </a:r>
          <a:r>
            <a:rPr lang="en-US" b="1" smtClean="0"/>
            <a:t>《</a:t>
          </a:r>
          <a:r>
            <a:rPr lang="zh-CN" b="1" smtClean="0"/>
            <a:t>消毒产品卫生安全评价报告</a:t>
          </a:r>
          <a:r>
            <a:rPr lang="en-US" b="1" smtClean="0"/>
            <a:t>》</a:t>
          </a:r>
          <a:r>
            <a:rPr lang="zh-CN" b="1" smtClean="0"/>
            <a:t>等证明文件，建立进货验收和出入库登记账册。严格按照消毒剂使用说明书中的使用范围、方法、注意事项正确使用。医务人员应掌握消毒剂的使用浓度、配制方法、消毒对象、更换时间、影响因素等，保证消毒效果的可靠。具体选择原则和适用方法参照</a:t>
          </a:r>
          <a:r>
            <a:rPr lang="en-US" b="1" smtClean="0"/>
            <a:t>《</a:t>
          </a:r>
          <a:r>
            <a:rPr lang="zh-CN" b="1" smtClean="0"/>
            <a:t>医疗机构消毒技术规范</a:t>
          </a:r>
          <a:r>
            <a:rPr lang="en-US" b="1" smtClean="0"/>
            <a:t>(2012</a:t>
          </a:r>
          <a:r>
            <a:rPr lang="zh-CN" b="1" smtClean="0"/>
            <a:t>年版）</a:t>
          </a:r>
          <a:r>
            <a:rPr lang="en-US" b="1" smtClean="0"/>
            <a:t>》</a:t>
          </a:r>
          <a:r>
            <a:rPr lang="zh-CN" b="1" smtClean="0"/>
            <a:t>（</a:t>
          </a:r>
          <a:r>
            <a:rPr lang="en-US" b="1" smtClean="0"/>
            <a:t>ws/t367-2012</a:t>
          </a:r>
          <a:r>
            <a:rPr lang="zh-CN" b="1" smtClean="0"/>
            <a:t>）“附录</a:t>
          </a:r>
          <a:r>
            <a:rPr lang="en-US" b="1" smtClean="0"/>
            <a:t>c</a:t>
          </a:r>
          <a:r>
            <a:rPr lang="zh-CN" b="1" smtClean="0"/>
            <a:t>常用消毒与灭菌方法”的要求（节选见附件</a:t>
          </a:r>
          <a:r>
            <a:rPr lang="en-US" b="1" smtClean="0"/>
            <a:t>2</a:t>
          </a:r>
          <a:r>
            <a:rPr lang="zh-CN" b="1" smtClean="0"/>
            <a:t>）。</a:t>
          </a:r>
          <a:endParaRPr lang="zh-CN"/>
        </a:p>
      </dgm:t>
    </dgm:pt>
    <dgm:pt modelId="{9B7CC8F9-B10D-4AFF-941A-3F6152C2D6A2}" type="sibTrans" cxnId="{FE1135FD-B0AF-48A1-A4C9-24FFBF085D8C}">
      <dgm:prSet/>
      <dgm:spPr/>
      <dgm:t>
        <a:bodyPr/>
        <a:lstStyle/>
        <a:p>
          <a:pPr algn="l"/>
          <a:endParaRPr lang="zh-CN" altLang="en-US"/>
        </a:p>
      </dgm:t>
    </dgm:pt>
    <dgm:pt modelId="{15B731ED-68FC-4395-8FB3-07749929984D}" type="pres">
      <dgm:prSet presAssocID="{3DEEAD2F-FE8A-4777-BB6D-58855777D813}" presName="Name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72534068-3B36-476A-B650-A22AC5490C62}" type="pres">
      <dgm:prSet presAssocID="{8AF90A11-15B9-4305-A0E1-006889111931}" presName="node" presStyleLbl="node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1271479-F142-4028-9E44-3BFA6C136D84}" type="pres">
      <dgm:prSet presAssocID="{CBE373D4-5A99-4979-A13D-DAD909B3EF88}" presName="sibTrans"/>
      <dgm:spPr/>
      <dgm:t>
        <a:bodyPr/>
        <a:lstStyle/>
        <a:p>
          <a:endParaRPr lang="zh-CN" altLang="en-US"/>
        </a:p>
      </dgm:t>
    </dgm:pt>
    <dgm:pt modelId="{9887D181-F5F1-4F5C-AEE1-F29B2CF16C3E}" type="pres">
      <dgm:prSet presAssocID="{4AEF610D-83DF-4F64-958C-ACA39F50D8A8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84791BDE-BDB6-4A48-9FB7-E5357A27350C}" srcId="{3DEEAD2F-FE8A-4777-BB6D-58855777D813}" destId="{8AF90A11-15B9-4305-A0E1-006889111931}" srcOrd="0" destOrd="0" parTransId="{5A359CBC-3335-4707-9CE1-E2DF87C6AA20}" sibTransId="{CBE373D4-5A99-4979-A13D-DAD909B3EF88}"/>
    <dgm:cxn modelId="{FE1135FD-B0AF-48A1-A4C9-24FFBF085D8C}" srcId="{3DEEAD2F-FE8A-4777-BB6D-58855777D813}" destId="{4AEF610D-83DF-4F64-958C-ACA39F50D8A8}" srcOrd="1" destOrd="0" parTransId="{47B15D1F-EF17-48D0-9FF2-4ABEFF3A1E0B}" sibTransId="{9B7CC8F9-B10D-4AFF-941A-3F6152C2D6A2}"/>
    <dgm:cxn modelId="{EDBFC19A-859E-4171-8F5F-1B6441F3B9BA}" type="presOf" srcId="{3DEEAD2F-FE8A-4777-BB6D-58855777D813}" destId="{15B731ED-68FC-4395-8FB3-07749929984D}" srcOrd="0" destOrd="0" presId="urn:microsoft.com/office/officeart/2005/8/layout/hList6"/>
    <dgm:cxn modelId="{FD38E4CE-645F-42AC-B3B0-D551A152BA19}" type="presParOf" srcId="{15B731ED-68FC-4395-8FB3-07749929984D}" destId="{72534068-3B36-476A-B650-A22AC5490C62}" srcOrd="0" destOrd="0" presId="urn:microsoft.com/office/officeart/2005/8/layout/hList6"/>
    <dgm:cxn modelId="{479C6951-D6BA-4198-A6E1-0DB3B001E179}" type="presOf" srcId="{8AF90A11-15B9-4305-A0E1-006889111931}" destId="{72534068-3B36-476A-B650-A22AC5490C62}" srcOrd="0" destOrd="0" presId="urn:microsoft.com/office/officeart/2005/8/layout/hList6"/>
    <dgm:cxn modelId="{D81B824A-E0D3-47D4-B810-E8C257472192}" type="presParOf" srcId="{15B731ED-68FC-4395-8FB3-07749929984D}" destId="{51271479-F142-4028-9E44-3BFA6C136D84}" srcOrd="1" destOrd="0" presId="urn:microsoft.com/office/officeart/2005/8/layout/hList6"/>
    <dgm:cxn modelId="{353FB855-8EAB-4234-89F3-9EEF5FABD843}" type="presParOf" srcId="{15B731ED-68FC-4395-8FB3-07749929984D}" destId="{9887D181-F5F1-4F5C-AEE1-F29B2CF16C3E}" srcOrd="2" destOrd="0" presId="urn:microsoft.com/office/officeart/2005/8/layout/hList6"/>
    <dgm:cxn modelId="{EEC88260-DBD0-414F-8E83-04B45E4BD7DB}" type="presOf" srcId="{4AEF610D-83DF-4F64-958C-ACA39F50D8A8}" destId="{9887D181-F5F1-4F5C-AEE1-F29B2CF16C3E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7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CB52A247-DB14-4D2A-839C-2659A582BE30}" type="doc">
      <dgm:prSet loTypeId="urn:microsoft.com/office/officeart/2005/8/layout/hList6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zh-CN" altLang="en-US"/>
        </a:p>
      </dgm:t>
    </dgm:pt>
    <dgm:pt modelId="{ADB8431F-CC09-4726-9B70-4BD71D6D0218}" type="parTrans" cxnId="{2FD20CD8-2CDB-4539-BA3D-CEAEAE6CDFD0}">
      <dgm:prSet/>
      <dgm:spPr/>
      <dgm:t>
        <a:bodyPr/>
        <a:lstStyle/>
        <a:p>
          <a:endParaRPr lang="zh-CN" altLang="en-US"/>
        </a:p>
      </dgm:t>
    </dgm:pt>
    <dgm:pt modelId="{25AF080D-1610-4130-9AAE-592BEB2DCA59}">
      <dgm:prSet/>
      <dgm:spPr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rtl="0"/>
          <a:r>
            <a:rPr lang="zh-CN" b="1" smtClean="0"/>
            <a:t>（九）严格掌握抗菌药物临床应用的基本原则，合理使用抗菌药物。规范抗菌药物的种类、剂量、给药时间和途径，严格遵循“能口服的不注射，能肌肉注射的不静脉注射”的用药原则。</a:t>
          </a:r>
          <a:endParaRPr lang="zh-CN"/>
        </a:p>
      </dgm:t>
    </dgm:pt>
    <dgm:pt modelId="{C5A1005A-F140-43F6-B39F-0686C1EC45C5}" type="sibTrans" cxnId="{2FD20CD8-2CDB-4539-BA3D-CEAEAE6CDFD0}">
      <dgm:prSet/>
      <dgm:spPr/>
      <dgm:t>
        <a:bodyPr/>
        <a:lstStyle/>
        <a:p>
          <a:endParaRPr lang="zh-CN" altLang="en-US"/>
        </a:p>
      </dgm:t>
    </dgm:pt>
    <dgm:pt modelId="{12CE90F7-4782-4885-BA41-B703175238AC}" type="parTrans" cxnId="{C30BB913-1C45-47BA-941D-E6575F0F10AC}">
      <dgm:prSet/>
      <dgm:spPr/>
      <dgm:t>
        <a:bodyPr/>
        <a:lstStyle/>
        <a:p>
          <a:endParaRPr lang="zh-CN" altLang="en-US"/>
        </a:p>
      </dgm:t>
    </dgm:pt>
    <dgm:pt modelId="{03CF7D06-61A1-42B8-9330-7C607A42FE6D}">
      <dgm:prSet/>
      <dgm:spPr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tint val="62000"/>
                <a:satMod val="180000"/>
              </a:schemeClr>
            </a:gs>
            <a:gs pos="65000">
              <a:schemeClr val="accent3">
                <a:hueOff val="5812304"/>
                <a:satOff val="-18573"/>
                <a:lumOff val="-4706"/>
                <a:alphaOff val="0"/>
                <a:tint val="32000"/>
                <a:satMod val="250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rtl="0"/>
          <a:r>
            <a:rPr lang="zh-CN" b="1" smtClean="0"/>
            <a:t>（十）提高医务人员手卫生依从性和正确率，特别是在诊断、治疗、护理等操作前后严格实施手卫生。有关要求参照《医务人员手卫生规范》（ws/t313-2009）（节选见附件3）。</a:t>
          </a:r>
          <a:endParaRPr lang="zh-CN"/>
        </a:p>
      </dgm:t>
    </dgm:pt>
    <dgm:pt modelId="{A4C8F890-31C4-40EE-BAC6-5C27E98EF5AC}" type="sibTrans" cxnId="{C30BB913-1C45-47BA-941D-E6575F0F10AC}">
      <dgm:prSet/>
      <dgm:spPr/>
      <dgm:t>
        <a:bodyPr/>
        <a:lstStyle/>
        <a:p>
          <a:endParaRPr lang="zh-CN" altLang="en-US"/>
        </a:p>
      </dgm:t>
    </dgm:pt>
    <dgm:pt modelId="{745D0A91-A50B-49B1-9DBB-3B79B67F5015}" type="parTrans" cxnId="{6A829418-943D-4514-A75A-7DB67C837CF3}">
      <dgm:prSet/>
      <dgm:spPr/>
      <dgm:t>
        <a:bodyPr/>
        <a:lstStyle/>
        <a:p>
          <a:endParaRPr lang="zh-CN" altLang="en-US"/>
        </a:p>
      </dgm:t>
    </dgm:pt>
    <dgm:pt modelId="{1A8B65BB-A128-446B-8D13-CB495150AD3C}">
      <dgm:prSet/>
      <dgm:spPr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62000"/>
                <a:satMod val="180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32000"/>
                <a:satMod val="25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rtl="0"/>
          <a:r>
            <a:rPr lang="zh-CN" b="1" smtClean="0"/>
            <a:t>（十一）医护人员诊疗操作时严格遵守无菌操作原则。</a:t>
          </a:r>
          <a:endParaRPr lang="zh-CN"/>
        </a:p>
      </dgm:t>
    </dgm:pt>
    <dgm:pt modelId="{BA17393D-19C8-4DE4-8988-694DCC915EF5}" type="sibTrans" cxnId="{6A829418-943D-4514-A75A-7DB67C837CF3}">
      <dgm:prSet/>
      <dgm:spPr/>
      <dgm:t>
        <a:bodyPr/>
        <a:lstStyle/>
        <a:p>
          <a:endParaRPr lang="zh-CN" altLang="en-US"/>
        </a:p>
      </dgm:t>
    </dgm:pt>
    <dgm:pt modelId="{BE4A868B-8B9E-40B4-88D5-F37CEE1CC221}" type="pres">
      <dgm:prSet presAssocID="{CB52A247-DB14-4D2A-839C-2659A582BE30}" presName="Name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E24740B1-8CF1-4405-AA64-23EA29559E49}" type="pres">
      <dgm:prSet presAssocID="{25AF080D-1610-4130-9AAE-592BEB2DCA59}" presName="node" presStyleLbl="node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4F801FA-230A-412B-B72F-F4554144375E}" type="pres">
      <dgm:prSet presAssocID="{C5A1005A-F140-43F6-B39F-0686C1EC45C5}" presName="sibTrans"/>
      <dgm:spPr/>
      <dgm:t>
        <a:bodyPr/>
        <a:lstStyle/>
        <a:p>
          <a:endParaRPr lang="zh-CN" altLang="en-US"/>
        </a:p>
      </dgm:t>
    </dgm:pt>
    <dgm:pt modelId="{165B83B3-C99F-4B0D-970F-35B745A2C5A8}" type="pres">
      <dgm:prSet presAssocID="{03CF7D06-61A1-42B8-9330-7C607A42FE6D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6EBAE92-5516-4972-8EC2-6D0DF8BB28F5}" type="pres">
      <dgm:prSet presAssocID="{A4C8F890-31C4-40EE-BAC6-5C27E98EF5AC}" presName="sibTrans"/>
      <dgm:spPr/>
      <dgm:t>
        <a:bodyPr/>
        <a:lstStyle/>
        <a:p>
          <a:endParaRPr lang="zh-CN" altLang="en-US"/>
        </a:p>
      </dgm:t>
    </dgm:pt>
    <dgm:pt modelId="{CA1D1A9C-ABC2-4C19-8ECC-65CEFB18FC6B}" type="pres">
      <dgm:prSet presAssocID="{1A8B65BB-A128-446B-8D13-CB495150AD3C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2FD20CD8-2CDB-4539-BA3D-CEAEAE6CDFD0}" srcId="{CB52A247-DB14-4D2A-839C-2659A582BE30}" destId="{25AF080D-1610-4130-9AAE-592BEB2DCA59}" srcOrd="0" destOrd="0" parTransId="{ADB8431F-CC09-4726-9B70-4BD71D6D0218}" sibTransId="{C5A1005A-F140-43F6-B39F-0686C1EC45C5}"/>
    <dgm:cxn modelId="{C30BB913-1C45-47BA-941D-E6575F0F10AC}" srcId="{CB52A247-DB14-4D2A-839C-2659A582BE30}" destId="{03CF7D06-61A1-42B8-9330-7C607A42FE6D}" srcOrd="1" destOrd="0" parTransId="{12CE90F7-4782-4885-BA41-B703175238AC}" sibTransId="{A4C8F890-31C4-40EE-BAC6-5C27E98EF5AC}"/>
    <dgm:cxn modelId="{6A829418-943D-4514-A75A-7DB67C837CF3}" srcId="{CB52A247-DB14-4D2A-839C-2659A582BE30}" destId="{1A8B65BB-A128-446B-8D13-CB495150AD3C}" srcOrd="2" destOrd="0" parTransId="{745D0A91-A50B-49B1-9DBB-3B79B67F5015}" sibTransId="{BA17393D-19C8-4DE4-8988-694DCC915EF5}"/>
    <dgm:cxn modelId="{BA852859-F59E-4D35-A8EC-44EE7E7A345E}" type="presOf" srcId="{CB52A247-DB14-4D2A-839C-2659A582BE30}" destId="{BE4A868B-8B9E-40B4-88D5-F37CEE1CC221}" srcOrd="0" destOrd="0" presId="urn:microsoft.com/office/officeart/2005/8/layout/hList6"/>
    <dgm:cxn modelId="{0F3DCBB1-F63C-4D9D-8AAE-95751B277421}" type="presParOf" srcId="{BE4A868B-8B9E-40B4-88D5-F37CEE1CC221}" destId="{E24740B1-8CF1-4405-AA64-23EA29559E49}" srcOrd="0" destOrd="0" presId="urn:microsoft.com/office/officeart/2005/8/layout/hList6"/>
    <dgm:cxn modelId="{7F4990EF-5869-4048-A6F5-3997A655D6C6}" type="presOf" srcId="{25AF080D-1610-4130-9AAE-592BEB2DCA59}" destId="{E24740B1-8CF1-4405-AA64-23EA29559E49}" srcOrd="0" destOrd="0" presId="urn:microsoft.com/office/officeart/2005/8/layout/hList6"/>
    <dgm:cxn modelId="{2B296DA3-437B-46D3-8869-289B3EF51901}" type="presParOf" srcId="{BE4A868B-8B9E-40B4-88D5-F37CEE1CC221}" destId="{54F801FA-230A-412B-B72F-F4554144375E}" srcOrd="1" destOrd="0" presId="urn:microsoft.com/office/officeart/2005/8/layout/hList6"/>
    <dgm:cxn modelId="{EA254317-9A1A-45CC-8AEE-C604F9E53950}" type="presParOf" srcId="{BE4A868B-8B9E-40B4-88D5-F37CEE1CC221}" destId="{165B83B3-C99F-4B0D-970F-35B745A2C5A8}" srcOrd="2" destOrd="0" presId="urn:microsoft.com/office/officeart/2005/8/layout/hList6"/>
    <dgm:cxn modelId="{3783B23C-EA9E-4E28-81C9-BBDB9E5CCEE6}" type="presOf" srcId="{03CF7D06-61A1-42B8-9330-7C607A42FE6D}" destId="{165B83B3-C99F-4B0D-970F-35B745A2C5A8}" srcOrd="0" destOrd="0" presId="urn:microsoft.com/office/officeart/2005/8/layout/hList6"/>
    <dgm:cxn modelId="{D7F19552-25C6-41E9-8AF7-8CEDCDDBE587}" type="presParOf" srcId="{BE4A868B-8B9E-40B4-88D5-F37CEE1CC221}" destId="{36EBAE92-5516-4972-8EC2-6D0DF8BB28F5}" srcOrd="3" destOrd="0" presId="urn:microsoft.com/office/officeart/2005/8/layout/hList6"/>
    <dgm:cxn modelId="{902BF704-2AE3-4C13-82F6-6F0F6293367B}" type="presParOf" srcId="{BE4A868B-8B9E-40B4-88D5-F37CEE1CC221}" destId="{CA1D1A9C-ABC2-4C19-8ECC-65CEFB18FC6B}" srcOrd="4" destOrd="0" presId="urn:microsoft.com/office/officeart/2005/8/layout/hList6"/>
    <dgm:cxn modelId="{EEE88D1A-2C1C-435F-A440-DFA61E4F519F}" type="presOf" srcId="{1A8B65BB-A128-446B-8D13-CB495150AD3C}" destId="{CA1D1A9C-ABC2-4C19-8ECC-65CEFB18FC6B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8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949B8D03-BCD1-42C2-99C3-F349A6DB4F89}" type="doc">
      <dgm:prSet loTypeId="urn:microsoft.com/office/officeart/2005/8/layout/hList6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zh-CN" altLang="en-US"/>
        </a:p>
      </dgm:t>
    </dgm:pt>
    <dgm:pt modelId="{DE1FADAC-BB30-497B-8C08-C2192AEAF8C6}" type="parTrans" cxnId="{869E7CE6-A135-43FD-BC60-C4F0CB5439BA}">
      <dgm:prSet/>
      <dgm:spPr/>
      <dgm:t>
        <a:bodyPr/>
        <a:lstStyle/>
        <a:p>
          <a:pPr algn="l"/>
          <a:endParaRPr lang="zh-CN" altLang="en-US"/>
        </a:p>
      </dgm:t>
    </dgm:pt>
    <dgm:pt modelId="{E055F9D9-EC74-49D4-8DDA-9D5691581BE7}">
      <dgm:prSet/>
      <dgm:spPr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（十二）诊疗工作应当遵循《医院隔离技术规范》（ws/t311-2009）,按照标准预防的原则做好防护工作。</a:t>
          </a:r>
          <a:endParaRPr lang="zh-CN"/>
        </a:p>
      </dgm:t>
    </dgm:pt>
    <dgm:pt modelId="{A5A093A7-E78E-463C-B001-2F448D05D8C5}" type="sibTrans" cxnId="{869E7CE6-A135-43FD-BC60-C4F0CB5439BA}">
      <dgm:prSet/>
      <dgm:spPr/>
      <dgm:t>
        <a:bodyPr/>
        <a:lstStyle/>
        <a:p>
          <a:pPr algn="l"/>
          <a:endParaRPr lang="zh-CN" altLang="en-US"/>
        </a:p>
      </dgm:t>
    </dgm:pt>
    <dgm:pt modelId="{59EB226A-34D3-49C1-9C58-96B5DC109DD9}" type="parTrans" cxnId="{16C96113-8243-4B2E-90A4-6034CFA62DE0}">
      <dgm:prSet/>
      <dgm:spPr/>
      <dgm:t>
        <a:bodyPr/>
        <a:lstStyle/>
        <a:p>
          <a:pPr algn="l"/>
          <a:endParaRPr lang="zh-CN" altLang="en-US"/>
        </a:p>
      </dgm:t>
    </dgm:pt>
    <dgm:pt modelId="{6CFC05AA-13E1-42C2-AD04-BD5EB2DD3B20}">
      <dgm:prSet/>
      <dgm:spPr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tint val="62000"/>
                <a:satMod val="180000"/>
              </a:schemeClr>
            </a:gs>
            <a:gs pos="65000">
              <a:schemeClr val="accent3">
                <a:hueOff val="5812304"/>
                <a:satOff val="-18573"/>
                <a:lumOff val="-4706"/>
                <a:alphaOff val="0"/>
                <a:tint val="32000"/>
                <a:satMod val="250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（十三）使用后的锐器应当立即弃置于符合规定的利器盒内。严禁用手直接接触使用后的针头、刀片等锐器，落实防止锐器伤的各项措施。</a:t>
          </a:r>
          <a:endParaRPr lang="zh-CN"/>
        </a:p>
      </dgm:t>
    </dgm:pt>
    <dgm:pt modelId="{FDE5962E-73BB-4125-8238-A92AD1B608E7}" type="sibTrans" cxnId="{16C96113-8243-4B2E-90A4-6034CFA62DE0}">
      <dgm:prSet/>
      <dgm:spPr/>
      <dgm:t>
        <a:bodyPr/>
        <a:lstStyle/>
        <a:p>
          <a:pPr algn="l"/>
          <a:endParaRPr lang="zh-CN" altLang="en-US"/>
        </a:p>
      </dgm:t>
    </dgm:pt>
    <dgm:pt modelId="{D9F7DBC2-7603-4B34-9BEA-E4434D08287F}" type="parTrans" cxnId="{5D7EB0D3-BF62-4B8E-9361-68BBC4432AF5}">
      <dgm:prSet/>
      <dgm:spPr/>
      <dgm:t>
        <a:bodyPr/>
        <a:lstStyle/>
        <a:p>
          <a:pPr algn="l"/>
          <a:endParaRPr lang="zh-CN" altLang="en-US"/>
        </a:p>
      </dgm:t>
    </dgm:pt>
    <dgm:pt modelId="{07F5C5F5-F8AB-4C1A-A80A-BDEB324F3498}">
      <dgm:prSet/>
      <dgm:spPr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62000"/>
                <a:satMod val="180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32000"/>
                <a:satMod val="25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（十四）医务人员应当参照《医院感染诊断标准（试行）》（卫医发〔2001〕2号），掌握医院感染诊断标准。发生3例以上医院感染暴发或5例以上疑似医院感染暴发时，应当于12小时内向所在地县级卫生行政部门报告，并同时向所在地疾病预防控制机构报告。</a:t>
          </a:r>
          <a:endParaRPr lang="zh-CN"/>
        </a:p>
      </dgm:t>
    </dgm:pt>
    <dgm:pt modelId="{16525247-EE94-4F07-BB3F-57BF92CFEAE3}" type="sibTrans" cxnId="{5D7EB0D3-BF62-4B8E-9361-68BBC4432AF5}">
      <dgm:prSet/>
      <dgm:spPr/>
      <dgm:t>
        <a:bodyPr/>
        <a:lstStyle/>
        <a:p>
          <a:pPr algn="l"/>
          <a:endParaRPr lang="zh-CN" altLang="en-US"/>
        </a:p>
      </dgm:t>
    </dgm:pt>
    <dgm:pt modelId="{3F5B7418-18B4-410E-B721-011DB9F103C0}" type="pres">
      <dgm:prSet presAssocID="{949B8D03-BCD1-42C2-99C3-F349A6DB4F89}" presName="Name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BBEA4E27-0CF2-40D6-9A22-CE27FBE0EBC1}" type="pres">
      <dgm:prSet presAssocID="{E055F9D9-EC74-49D4-8DDA-9D5691581BE7}" presName="node" presStyleLbl="node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2C77FE1-3D97-4844-A9DC-E41A26D2F48A}" type="pres">
      <dgm:prSet presAssocID="{A5A093A7-E78E-463C-B001-2F448D05D8C5}" presName="sibTrans"/>
      <dgm:spPr/>
      <dgm:t>
        <a:bodyPr/>
        <a:lstStyle/>
        <a:p>
          <a:endParaRPr lang="zh-CN" altLang="en-US"/>
        </a:p>
      </dgm:t>
    </dgm:pt>
    <dgm:pt modelId="{CE24D076-B0AC-47BA-B685-1A96CEFE298C}" type="pres">
      <dgm:prSet presAssocID="{6CFC05AA-13E1-42C2-AD04-BD5EB2DD3B2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E1C5860-CA49-41FB-8F07-7EC28A045D62}" type="pres">
      <dgm:prSet presAssocID="{FDE5962E-73BB-4125-8238-A92AD1B608E7}" presName="sibTrans"/>
      <dgm:spPr/>
      <dgm:t>
        <a:bodyPr/>
        <a:lstStyle/>
        <a:p>
          <a:endParaRPr lang="zh-CN" altLang="en-US"/>
        </a:p>
      </dgm:t>
    </dgm:pt>
    <dgm:pt modelId="{52034C1F-6278-4508-BE3D-D78DD32723A8}" type="pres">
      <dgm:prSet presAssocID="{07F5C5F5-F8AB-4C1A-A80A-BDEB324F3498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869E7CE6-A135-43FD-BC60-C4F0CB5439BA}" srcId="{949B8D03-BCD1-42C2-99C3-F349A6DB4F89}" destId="{E055F9D9-EC74-49D4-8DDA-9D5691581BE7}" srcOrd="0" destOrd="0" parTransId="{DE1FADAC-BB30-497B-8C08-C2192AEAF8C6}" sibTransId="{A5A093A7-E78E-463C-B001-2F448D05D8C5}"/>
    <dgm:cxn modelId="{16C96113-8243-4B2E-90A4-6034CFA62DE0}" srcId="{949B8D03-BCD1-42C2-99C3-F349A6DB4F89}" destId="{6CFC05AA-13E1-42C2-AD04-BD5EB2DD3B20}" srcOrd="1" destOrd="0" parTransId="{59EB226A-34D3-49C1-9C58-96B5DC109DD9}" sibTransId="{FDE5962E-73BB-4125-8238-A92AD1B608E7}"/>
    <dgm:cxn modelId="{5D7EB0D3-BF62-4B8E-9361-68BBC4432AF5}" srcId="{949B8D03-BCD1-42C2-99C3-F349A6DB4F89}" destId="{07F5C5F5-F8AB-4C1A-A80A-BDEB324F3498}" srcOrd="2" destOrd="0" parTransId="{D9F7DBC2-7603-4B34-9BEA-E4434D08287F}" sibTransId="{16525247-EE94-4F07-BB3F-57BF92CFEAE3}"/>
    <dgm:cxn modelId="{5D24957B-4D7E-4FEA-B940-1BAA0757891C}" type="presOf" srcId="{949B8D03-BCD1-42C2-99C3-F349A6DB4F89}" destId="{3F5B7418-18B4-410E-B721-011DB9F103C0}" srcOrd="0" destOrd="0" presId="urn:microsoft.com/office/officeart/2005/8/layout/hList6"/>
    <dgm:cxn modelId="{E48AA8F4-EDEF-4AEC-8E0E-C4E9BC0D60AF}" type="presParOf" srcId="{3F5B7418-18B4-410E-B721-011DB9F103C0}" destId="{BBEA4E27-0CF2-40D6-9A22-CE27FBE0EBC1}" srcOrd="0" destOrd="0" presId="urn:microsoft.com/office/officeart/2005/8/layout/hList6"/>
    <dgm:cxn modelId="{0092BF45-9EBC-4EBD-96AF-11C6DC9C9717}" type="presOf" srcId="{E055F9D9-EC74-49D4-8DDA-9D5691581BE7}" destId="{BBEA4E27-0CF2-40D6-9A22-CE27FBE0EBC1}" srcOrd="0" destOrd="0" presId="urn:microsoft.com/office/officeart/2005/8/layout/hList6"/>
    <dgm:cxn modelId="{99B449F8-8A9E-4683-AA45-FA85F2498619}" type="presParOf" srcId="{3F5B7418-18B4-410E-B721-011DB9F103C0}" destId="{92C77FE1-3D97-4844-A9DC-E41A26D2F48A}" srcOrd="1" destOrd="0" presId="urn:microsoft.com/office/officeart/2005/8/layout/hList6"/>
    <dgm:cxn modelId="{E3CDF1A4-E94C-4850-975C-D3CE22514C1B}" type="presParOf" srcId="{3F5B7418-18B4-410E-B721-011DB9F103C0}" destId="{CE24D076-B0AC-47BA-B685-1A96CEFE298C}" srcOrd="2" destOrd="0" presId="urn:microsoft.com/office/officeart/2005/8/layout/hList6"/>
    <dgm:cxn modelId="{E0DA354E-7853-4EDF-A921-1E502E119475}" type="presOf" srcId="{6CFC05AA-13E1-42C2-AD04-BD5EB2DD3B20}" destId="{CE24D076-B0AC-47BA-B685-1A96CEFE298C}" srcOrd="0" destOrd="0" presId="urn:microsoft.com/office/officeart/2005/8/layout/hList6"/>
    <dgm:cxn modelId="{9B33B658-EE0B-477D-90B2-DC0FABC073BE}" type="presParOf" srcId="{3F5B7418-18B4-410E-B721-011DB9F103C0}" destId="{4E1C5860-CA49-41FB-8F07-7EC28A045D62}" srcOrd="3" destOrd="0" presId="urn:microsoft.com/office/officeart/2005/8/layout/hList6"/>
    <dgm:cxn modelId="{8E3DC21D-4316-45B0-B777-2D4620A44EC7}" type="presParOf" srcId="{3F5B7418-18B4-410E-B721-011DB9F103C0}" destId="{52034C1F-6278-4508-BE3D-D78DD32723A8}" srcOrd="4" destOrd="0" presId="urn:microsoft.com/office/officeart/2005/8/layout/hList6"/>
    <dgm:cxn modelId="{82D1481B-DFBA-4641-B102-DA4BD6590CE1}" type="presOf" srcId="{07F5C5F5-F8AB-4C1A-A80A-BDEB324F3498}" destId="{52034C1F-6278-4508-BE3D-D78DD32723A8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9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B1E3F7F8-5940-47F3-9CDE-E349EA0AE9EA}" type="doc">
      <dgm:prSet loTypeId="urn:microsoft.com/office/officeart/2008/layout/AlternatingPictureBlocks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F6F197FC-E290-487B-BE5D-6CB62892BE22}" type="parTrans" cxnId="{53BAFFA6-04EB-4B6A-AE9A-711C5661260E}">
      <dgm:prSet/>
      <dgm:spPr/>
      <dgm:t>
        <a:bodyPr/>
        <a:lstStyle/>
        <a:p>
          <a:endParaRPr lang="zh-CN" altLang="en-US"/>
        </a:p>
      </dgm:t>
    </dgm:pt>
    <dgm:pt modelId="{D4E1B64D-4EA3-45C1-8002-8A3682C64C79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区域</a:t>
          </a:r>
          <a:r>
            <a:rPr lang="zh-CN" b="1" smtClean="0">
              <a:solidFill>
                <a:srgbClr val="FF0000"/>
              </a:solidFill>
            </a:rPr>
            <a:t>相对独立、分区明确、标识清楚</a:t>
          </a:r>
          <a:r>
            <a:rPr lang="zh-CN" b="1" smtClean="0"/>
            <a:t>，邻近母婴室和新生儿室；建议产房（人流室）使用面积不少于20m</a:t>
          </a:r>
          <a:r>
            <a:rPr lang="zh-CN" b="1" baseline="26000" smtClean="0"/>
            <a:t>2</a:t>
          </a:r>
          <a:r>
            <a:rPr lang="zh-CN" b="1" smtClean="0"/>
            <a:t>。</a:t>
          </a:r>
          <a:endParaRPr lang="zh-CN"/>
        </a:p>
      </dgm:t>
    </dgm:pt>
    <dgm:pt modelId="{BCCFB3B5-D47A-492A-B298-F08AAE38B17B}" type="sibTrans" cxnId="{53BAFFA6-04EB-4B6A-AE9A-711C5661260E}">
      <dgm:prSet/>
      <dgm:spPr/>
      <dgm:t>
        <a:bodyPr/>
        <a:lstStyle/>
        <a:p>
          <a:endParaRPr lang="zh-CN" altLang="en-US"/>
        </a:p>
      </dgm:t>
    </dgm:pt>
    <dgm:pt modelId="{91F1BD56-97A7-4FC5-A0B6-95F4651C7168}" type="parTrans" cxnId="{2B1F4E21-CCC1-441E-8B9B-E781ECA8F0E3}">
      <dgm:prSet/>
      <dgm:spPr/>
      <dgm:t>
        <a:bodyPr/>
        <a:lstStyle/>
        <a:p>
          <a:endParaRPr lang="zh-CN" altLang="en-US"/>
        </a:p>
      </dgm:t>
    </dgm:pt>
    <dgm:pt modelId="{6954097A-2BE9-47BC-AF88-59F5B5C6CB83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凡进入产房（人流室）</a:t>
          </a:r>
          <a:r>
            <a:rPr lang="zh-CN" b="1" smtClean="0">
              <a:solidFill>
                <a:srgbClr val="FF0000"/>
              </a:solidFill>
            </a:rPr>
            <a:t>人员</a:t>
          </a:r>
          <a:r>
            <a:rPr lang="zh-CN" b="1" smtClean="0"/>
            <a:t>应更换产房专用衣、帽、一次性医用外科口罩、鞋，严格执行无菌技术操作。接触产妇所有诊疗物品应“一人一用一消毒或灭菌”，产床上的所有织物均应“一人一换”。</a:t>
          </a:r>
          <a:endParaRPr lang="zh-CN"/>
        </a:p>
      </dgm:t>
    </dgm:pt>
    <dgm:pt modelId="{6477E926-98D8-4E0E-90C8-BD15095CFBF7}" type="sibTrans" cxnId="{2B1F4E21-CCC1-441E-8B9B-E781ECA8F0E3}">
      <dgm:prSet/>
      <dgm:spPr/>
      <dgm:t>
        <a:bodyPr/>
        <a:lstStyle/>
        <a:p>
          <a:endParaRPr lang="zh-CN" altLang="en-US"/>
        </a:p>
      </dgm:t>
    </dgm:pt>
    <dgm:pt modelId="{B5D715BD-855E-45A1-87B6-9A3C6C35EE45}" type="parTrans" cxnId="{8556F550-745F-4361-BAEC-7BC6B5583EDE}">
      <dgm:prSet/>
      <dgm:spPr/>
      <dgm:t>
        <a:bodyPr/>
        <a:lstStyle/>
        <a:p>
          <a:endParaRPr lang="zh-CN" altLang="en-US"/>
        </a:p>
      </dgm:t>
    </dgm:pt>
    <dgm:pt modelId="{DAE2B1B7-9DB8-4409-A47F-990CB9B47A1E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对</a:t>
          </a:r>
          <a:r>
            <a:rPr lang="zh-CN" b="1" smtClean="0">
              <a:solidFill>
                <a:srgbClr val="FF0000"/>
              </a:solidFill>
            </a:rPr>
            <a:t>传染病或疑似传染病</a:t>
          </a:r>
          <a:r>
            <a:rPr lang="zh-CN" b="1" smtClean="0"/>
            <a:t>的产妇及未进行经血传播疾病筛查的产妇，应采取隔离待产、隔离分娩，按消毒隔离制度及规程进行助产，所用物品做好标识单独处理。分娩结束后，分娩室应严格进行终末消毒。</a:t>
          </a:r>
          <a:endParaRPr lang="zh-CN"/>
        </a:p>
      </dgm:t>
    </dgm:pt>
    <dgm:pt modelId="{E16743EF-AE3A-48A2-AEC5-D1ACB163278D}" type="sibTrans" cxnId="{8556F550-745F-4361-BAEC-7BC6B5583EDE}">
      <dgm:prSet/>
      <dgm:spPr/>
      <dgm:t>
        <a:bodyPr/>
        <a:lstStyle/>
        <a:p>
          <a:endParaRPr lang="zh-CN" altLang="en-US"/>
        </a:p>
      </dgm:t>
    </dgm:pt>
    <dgm:pt modelId="{C75445E5-15A9-45C7-A8AF-404A43BE731D}" type="pres">
      <dgm:prSet presAssocID="{B1E3F7F8-5940-47F3-9CDE-E349EA0AE9EA}" presName="linearFlow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4B3146F1-DB04-4A40-81BF-DBA0F837A9F5}" type="pres">
      <dgm:prSet presAssocID="{D4E1B64D-4EA3-45C1-8002-8A3682C64C79}" presName="comp"/>
      <dgm:spPr/>
      <dgm:t>
        <a:bodyPr/>
        <a:lstStyle/>
        <a:p/>
      </dgm:t>
    </dgm:pt>
    <dgm:pt modelId="{12DDBBB8-6DC7-457F-AF20-DC8B6B5FB639}" type="pres">
      <dgm:prSet presAssocID="{D4E1B64D-4EA3-45C1-8002-8A3682C64C79}" presName="rect2" presStyleLbl="node1" presStyleCnt="3" custScaleX="273055" custLinFactNeighborX="60748" custLinFactNeighborY="19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24B41545-77A5-4446-B36B-CCAD727DA01D}" type="pres">
      <dgm:prSet presAssocID="{D4E1B64D-4EA3-45C1-8002-8A3682C64C79}" presName="rect1" presStyleLbl="lnNode1" presStyleCnt="3" custScaleX="122088" custLinFactX="-20820" custLinFactNeighborX="-100000" custLinFactNeighborY="4958"/>
      <dgm:spPr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l="-31000" r="-31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/>
      </dgm:t>
    </dgm:pt>
    <dgm:pt modelId="{7066EAFF-0CFD-436A-848A-7253CB54F33C}" type="pres">
      <dgm:prSet presAssocID="{BCCFB3B5-D47A-492A-B298-F08AAE38B17B}" presName="sibTrans"/>
      <dgm:spPr/>
      <dgm:t>
        <a:bodyPr/>
        <a:lstStyle/>
        <a:p/>
      </dgm:t>
    </dgm:pt>
    <dgm:pt modelId="{DB1FF1E1-4B54-4066-BF54-5FF060EEF36F}" type="pres">
      <dgm:prSet presAssocID="{6954097A-2BE9-47BC-AF88-59F5B5C6CB83}" presName="comp"/>
      <dgm:spPr/>
      <dgm:t>
        <a:bodyPr/>
        <a:lstStyle/>
        <a:p/>
      </dgm:t>
    </dgm:pt>
    <dgm:pt modelId="{B9CC6F53-5E5A-41D8-B6B1-E1ECB5D0693B}" type="pres">
      <dgm:prSet presAssocID="{6954097A-2BE9-47BC-AF88-59F5B5C6CB83}" presName="rect2" presStyleLbl="node1" presStyleIdx="1" presStyleCnt="3" custScaleX="280595" custLinFactNeighborX="-20245" custLinFactNeighborY="265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755450A2-399B-44E1-B1DA-7FBCD35EE38A}" type="pres">
      <dgm:prSet presAssocID="{6954097A-2BE9-47BC-AF88-59F5B5C6CB83}" presName="rect1" presStyleLbl="lnNode1" presStyleIdx="1" presStyleCnt="3" custLinFactX="51704" custLinFactNeighborX="100000" custLinFactNeighborY="2654"/>
      <dgm:spPr>
        <a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l="-26000" r="-26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/>
      </dgm:t>
    </dgm:pt>
    <dgm:pt modelId="{5FF995C2-E8ED-44C1-A9CE-37C3C6C5D342}" type="pres">
      <dgm:prSet presAssocID="{6477E926-98D8-4E0E-90C8-BD15095CFBF7}" presName="sibTrans"/>
      <dgm:spPr/>
      <dgm:t>
        <a:bodyPr/>
        <a:lstStyle/>
        <a:p/>
      </dgm:t>
    </dgm:pt>
    <dgm:pt modelId="{BF63193A-0E68-4E80-933B-2AB489041CDE}" type="pres">
      <dgm:prSet presAssocID="{DAE2B1B7-9DB8-4409-A47F-990CB9B47A1E}" presName="comp"/>
      <dgm:spPr/>
      <dgm:t>
        <a:bodyPr/>
        <a:lstStyle/>
        <a:p/>
      </dgm:t>
    </dgm:pt>
    <dgm:pt modelId="{CDEA4161-D22B-43BB-9453-9809E6F25FEA}" type="pres">
      <dgm:prSet presAssocID="{DAE2B1B7-9DB8-4409-A47F-990CB9B47A1E}" presName="rect2" presStyleLbl="node1" presStyleIdx="2" presStyleCnt="3" custScaleX="263097" custLinFactNeighborX="34477" custLinFactNeighborY="350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075EE9D-6E22-44CE-B10A-4A08D41E4B40}" type="pres">
      <dgm:prSet presAssocID="{DAE2B1B7-9DB8-4409-A47F-990CB9B47A1E}" presName="rect1" presStyleLbl="lnNode1" presStyleIdx="2" presStyleCnt="3" custScaleX="140956" custLinFactX="-16401" custLinFactNeighborX="-100000" custLinFactNeighborY="350"/>
      <dgm:spPr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t="-2000" b="-2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/>
      </dgm:t>
    </dgm:pt>
  </dgm:ptLst>
  <dgm:cxnLst>
    <dgm:cxn modelId="{53BAFFA6-04EB-4B6A-AE9A-711C5661260E}" srcId="{B1E3F7F8-5940-47F3-9CDE-E349EA0AE9EA}" destId="{D4E1B64D-4EA3-45C1-8002-8A3682C64C79}" srcOrd="0" destOrd="0" parTransId="{F6F197FC-E290-487B-BE5D-6CB62892BE22}" sibTransId="{BCCFB3B5-D47A-492A-B298-F08AAE38B17B}"/>
    <dgm:cxn modelId="{2B1F4E21-CCC1-441E-8B9B-E781ECA8F0E3}" srcId="{B1E3F7F8-5940-47F3-9CDE-E349EA0AE9EA}" destId="{6954097A-2BE9-47BC-AF88-59F5B5C6CB83}" srcOrd="1" destOrd="0" parTransId="{91F1BD56-97A7-4FC5-A0B6-95F4651C7168}" sibTransId="{6477E926-98D8-4E0E-90C8-BD15095CFBF7}"/>
    <dgm:cxn modelId="{8556F550-745F-4361-BAEC-7BC6B5583EDE}" srcId="{B1E3F7F8-5940-47F3-9CDE-E349EA0AE9EA}" destId="{DAE2B1B7-9DB8-4409-A47F-990CB9B47A1E}" srcOrd="2" destOrd="0" parTransId="{B5D715BD-855E-45A1-87B6-9A3C6C35EE45}" sibTransId="{E16743EF-AE3A-48A2-AEC5-D1ACB163278D}"/>
    <dgm:cxn modelId="{324AC0F4-D12D-4022-A03A-7ADF6B06586E}" type="presOf" srcId="{B1E3F7F8-5940-47F3-9CDE-E349EA0AE9EA}" destId="{C75445E5-15A9-45C7-A8AF-404A43BE731D}" srcOrd="0" destOrd="0" presId="urn:microsoft.com/office/officeart/2008/layout/AlternatingPictureBlocks"/>
    <dgm:cxn modelId="{25FF6257-8563-4EA4-8DD6-50F81506FA20}" type="presParOf" srcId="{C75445E5-15A9-45C7-A8AF-404A43BE731D}" destId="{4B3146F1-DB04-4A40-81BF-DBA0F837A9F5}" srcOrd="0" destOrd="0" presId="urn:microsoft.com/office/officeart/2008/layout/AlternatingPictureBlocks"/>
    <dgm:cxn modelId="{0E6D15D5-8C13-46A6-9D55-E7F7CC01985E}" type="presParOf" srcId="{4B3146F1-DB04-4A40-81BF-DBA0F837A9F5}" destId="{12DDBBB8-6DC7-457F-AF20-DC8B6B5FB639}" srcOrd="0" destOrd="0" presId="urn:microsoft.com/office/officeart/2008/layout/AlternatingPictureBlocks"/>
    <dgm:cxn modelId="{04B4713A-FA2A-48C5-8A64-0C28301DFA17}" type="presOf" srcId="{D4E1B64D-4EA3-45C1-8002-8A3682C64C79}" destId="{12DDBBB8-6DC7-457F-AF20-DC8B6B5FB639}" srcOrd="0" destOrd="0" presId="urn:microsoft.com/office/officeart/2008/layout/AlternatingPictureBlocks"/>
    <dgm:cxn modelId="{DDCA89CC-8BC5-440B-AC6D-48905CEAF50C}" type="presParOf" srcId="{4B3146F1-DB04-4A40-81BF-DBA0F837A9F5}" destId="{24B41545-77A5-4446-B36B-CCAD727DA01D}" srcOrd="1" destOrd="0" presId="urn:microsoft.com/office/officeart/2008/layout/AlternatingPictureBlocks"/>
    <dgm:cxn modelId="{78B219EB-7885-4A50-A76A-FE779B1AC084}" type="presParOf" srcId="{C75445E5-15A9-45C7-A8AF-404A43BE731D}" destId="{7066EAFF-0CFD-436A-848A-7253CB54F33C}" srcOrd="1" destOrd="0" presId="urn:microsoft.com/office/officeart/2008/layout/AlternatingPictureBlocks"/>
    <dgm:cxn modelId="{5EFC50B7-2453-422F-95BF-2C926E412C8C}" type="presParOf" srcId="{C75445E5-15A9-45C7-A8AF-404A43BE731D}" destId="{DB1FF1E1-4B54-4066-BF54-5FF060EEF36F}" srcOrd="2" destOrd="0" presId="urn:microsoft.com/office/officeart/2008/layout/AlternatingPictureBlocks"/>
    <dgm:cxn modelId="{B3AEEECB-446F-44DB-BAFC-1FDA954D8278}" type="presParOf" srcId="{DB1FF1E1-4B54-4066-BF54-5FF060EEF36F}" destId="{B9CC6F53-5E5A-41D8-B6B1-E1ECB5D0693B}" srcOrd="0" destOrd="0" presId="urn:microsoft.com/office/officeart/2008/layout/AlternatingPictureBlocks"/>
    <dgm:cxn modelId="{107C135A-A5F0-4DA1-B9AE-DA9EB39FE574}" type="presOf" srcId="{6954097A-2BE9-47BC-AF88-59F5B5C6CB83}" destId="{B9CC6F53-5E5A-41D8-B6B1-E1ECB5D0693B}" srcOrd="0" destOrd="0" presId="urn:microsoft.com/office/officeart/2008/layout/AlternatingPictureBlocks"/>
    <dgm:cxn modelId="{D332FE77-1069-424A-A92C-29E792F0D8D6}" type="presParOf" srcId="{DB1FF1E1-4B54-4066-BF54-5FF060EEF36F}" destId="{755450A2-399B-44E1-B1DA-7FBCD35EE38A}" srcOrd="1" destOrd="0" presId="urn:microsoft.com/office/officeart/2008/layout/AlternatingPictureBlocks"/>
    <dgm:cxn modelId="{5B1B5398-B5BA-477E-9D21-8C049D392382}" type="presParOf" srcId="{C75445E5-15A9-45C7-A8AF-404A43BE731D}" destId="{5FF995C2-E8ED-44C1-A9CE-37C3C6C5D342}" srcOrd="3" destOrd="0" presId="urn:microsoft.com/office/officeart/2008/layout/AlternatingPictureBlocks"/>
    <dgm:cxn modelId="{04601155-C5D2-48D2-9F3B-14B841AC8B9E}" type="presParOf" srcId="{C75445E5-15A9-45C7-A8AF-404A43BE731D}" destId="{BF63193A-0E68-4E80-933B-2AB489041CDE}" srcOrd="4" destOrd="0" presId="urn:microsoft.com/office/officeart/2008/layout/AlternatingPictureBlocks"/>
    <dgm:cxn modelId="{82C0E648-CF80-4728-B952-A7B24DBE7B33}" type="presParOf" srcId="{BF63193A-0E68-4E80-933B-2AB489041CDE}" destId="{CDEA4161-D22B-43BB-9453-9809E6F25FEA}" srcOrd="0" destOrd="0" presId="urn:microsoft.com/office/officeart/2008/layout/AlternatingPictureBlocks"/>
    <dgm:cxn modelId="{10C8BA5C-F681-4F1A-B045-E7536F5E432C}" type="presOf" srcId="{DAE2B1B7-9DB8-4409-A47F-990CB9B47A1E}" destId="{CDEA4161-D22B-43BB-9453-9809E6F25FEA}" srcOrd="0" destOrd="0" presId="urn:microsoft.com/office/officeart/2008/layout/AlternatingPictureBlocks"/>
    <dgm:cxn modelId="{6E3C3256-0E61-4099-A1D2-E72A490DA54B}" type="presParOf" srcId="{BF63193A-0E68-4E80-933B-2AB489041CDE}" destId="{B075EE9D-6E22-44CE-B10A-4A08D41E4B40}" srcOrd="1" destOrd="0" presId="urn:microsoft.com/office/officeart/2008/layout/AlternatingPictureBlocks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0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B5BC8A6F-1BB3-4F2D-B7F5-A7A00749427E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02EF661F-56EF-479B-A914-A620CA6562EF}" type="parTrans" cxnId="{B7C80517-473D-4680-BA83-7CFB3E2397DF}">
      <dgm:prSet custT="1"/>
      <dgm:spPr/>
      <dgm:t>
        <a:bodyPr/>
        <a:lstStyle/>
        <a:p>
          <a:endParaRPr lang="zh-CN" altLang="en-US" sz="1800"/>
        </a:p>
      </dgm:t>
    </dgm:pt>
    <dgm:pt modelId="{E5C9303D-98BF-43B4-9A49-3943074D5045}">
      <dgm:prSet custT="1"/>
      <dgm:spPr>
        <a:noFill/>
        <a:ln>
          <a:noFill/>
        </a:ln>
      </dgm:spPr>
      <dgm:t>
        <a:bodyPr/>
        <a:lstStyle/>
        <a:p>
          <a:pPr algn="l" rtl="0"/>
          <a:r>
            <a:rPr lang="zh-CN" altLang="en-US" sz="1800" b="1" smtClean="0">
              <a:solidFill>
                <a:srgbClr val="FF0000"/>
              </a:solidFill>
            </a:rPr>
            <a:t>布局合理</a:t>
          </a:r>
          <a:r>
            <a:rPr lang="zh-CN" altLang="en-US" sz="1800" b="1" smtClean="0"/>
            <a:t>，诊疗室和器械清洗消毒室应分开设置。如开展拔牙、口腔外伤缝合等项目的应设置口腔外科诊室。器械、器具等诊疗用品配置数量应与诊疗工作量相符合，使用防虹（回）吸手机。</a:t>
          </a:r>
          <a:endParaRPr lang="zh-CN" altLang="en-US" sz="1800"/>
        </a:p>
      </dgm:t>
    </dgm:pt>
    <dgm:pt modelId="{BFA484AD-C487-45BA-9005-19CA1F510C06}" type="sibTrans" cxnId="{B7C80517-473D-4680-BA83-7CFB3E2397DF}">
      <dgm:prSet custT="1"/>
      <dgm:spPr/>
      <dgm:t>
        <a:bodyPr/>
        <a:lstStyle/>
        <a:p>
          <a:endParaRPr lang="zh-CN" altLang="en-US" sz="1800"/>
        </a:p>
      </dgm:t>
    </dgm:pt>
    <dgm:pt modelId="{F27B982B-7C45-4CAE-A481-DFB07239B2CE}" type="parTrans" cxnId="{432F5FD8-B01D-4647-921E-ACE3DAE7BDDC}">
      <dgm:prSet custT="1"/>
      <dgm:spPr/>
      <dgm:t>
        <a:bodyPr/>
        <a:lstStyle/>
        <a:p>
          <a:endParaRPr lang="zh-CN" altLang="en-US" sz="1800"/>
        </a:p>
      </dgm:t>
    </dgm:pt>
    <dgm:pt modelId="{40B7DDA7-9637-4BD5-BD03-FB2C712EF322}">
      <dgm:prSet custT="1"/>
      <dgm:spPr>
        <a:noFill/>
        <a:ln>
          <a:noFill/>
        </a:ln>
      </dgm:spPr>
      <dgm:t>
        <a:bodyPr/>
        <a:lstStyle/>
        <a:p>
          <a:pPr rtl="0"/>
          <a:r>
            <a:rPr lang="zh-CN" altLang="en-US" sz="1800" b="1" smtClean="0"/>
            <a:t>进入患者口腔内的所有诊疗器械，根据诊疗需要和消毒灭菌原则，必须达到一人一用一</a:t>
          </a:r>
          <a:r>
            <a:rPr lang="zh-CN" altLang="en-US" sz="1800" b="1" smtClean="0">
              <a:solidFill>
                <a:srgbClr val="FF0000"/>
              </a:solidFill>
            </a:rPr>
            <a:t>消毒或灭菌</a:t>
          </a:r>
          <a:r>
            <a:rPr lang="zh-CN" altLang="en-US" sz="1800" b="1" smtClean="0"/>
            <a:t>的要求。在进行可能造成粘膜破损的操作时，所用器械</a:t>
          </a:r>
          <a:r>
            <a:rPr lang="zh-CN" altLang="en-US" sz="1800" b="1" smtClean="0">
              <a:solidFill>
                <a:srgbClr val="FF0000"/>
              </a:solidFill>
            </a:rPr>
            <a:t>必须</a:t>
          </a:r>
          <a:r>
            <a:rPr lang="zh-CN" altLang="en-US" sz="1800" b="1" smtClean="0"/>
            <a:t>灭菌。</a:t>
          </a:r>
          <a:endParaRPr lang="zh-CN" altLang="en-US" sz="1800"/>
        </a:p>
      </dgm:t>
    </dgm:pt>
    <dgm:pt modelId="{61E49ED8-445C-4B12-8C57-71EFE37B1A4B}" type="sibTrans" cxnId="{432F5FD8-B01D-4647-921E-ACE3DAE7BDDC}">
      <dgm:prSet custT="1"/>
      <dgm:spPr/>
      <dgm:t>
        <a:bodyPr/>
        <a:lstStyle/>
        <a:p>
          <a:endParaRPr lang="zh-CN" altLang="en-US" sz="1800"/>
        </a:p>
      </dgm:t>
    </dgm:pt>
    <dgm:pt modelId="{CDFD07DB-C413-4549-8CE7-2011D29BD197}" type="parTrans" cxnId="{10819DD4-E6D9-489F-924B-730829275985}">
      <dgm:prSet custT="1"/>
      <dgm:spPr/>
      <dgm:t>
        <a:bodyPr/>
        <a:lstStyle/>
        <a:p>
          <a:endParaRPr lang="zh-CN" altLang="en-US" sz="1800"/>
        </a:p>
      </dgm:t>
    </dgm:pt>
    <dgm:pt modelId="{9048F11B-86C9-4D21-8AC0-271C55A5F429}">
      <dgm:prSet custT="1"/>
      <dgm:spPr>
        <a:noFill/>
        <a:ln>
          <a:noFill/>
        </a:ln>
      </dgm:spPr>
      <dgm:t>
        <a:bodyPr anchor="t" anchorCtr="0"/>
        <a:lstStyle/>
        <a:p>
          <a:pPr algn="l" rtl="0"/>
          <a:r>
            <a:rPr lang="zh-CN" altLang="en-US" sz="1800" b="1" smtClean="0"/>
            <a:t>口腔综合治疗椅、操作台面及所使用仪器、物体表面</a:t>
          </a:r>
          <a:r>
            <a:rPr lang="zh-CN" altLang="en-US" sz="1800" b="1" smtClean="0">
              <a:solidFill>
                <a:srgbClr val="FF0000"/>
              </a:solidFill>
            </a:rPr>
            <a:t>至少每天清洁和消毒</a:t>
          </a:r>
          <a:r>
            <a:rPr lang="zh-CN" altLang="en-US" sz="1800" b="1" smtClean="0"/>
            <a:t>，有血液、体液污染应立即清洁消毒。</a:t>
          </a:r>
          <a:endParaRPr lang="zh-CN" altLang="en-US" sz="1800"/>
        </a:p>
      </dgm:t>
    </dgm:pt>
    <dgm:pt modelId="{CA84D003-5160-47B1-AEEE-547E734C8EBB}" type="sibTrans" cxnId="{10819DD4-E6D9-489F-924B-730829275985}">
      <dgm:prSet custT="1"/>
      <dgm:spPr/>
      <dgm:t>
        <a:bodyPr/>
        <a:lstStyle/>
        <a:p>
          <a:endParaRPr lang="zh-CN" altLang="en-US" sz="1800"/>
        </a:p>
      </dgm:t>
    </dgm:pt>
    <dgm:pt modelId="{287CE0B4-05DA-4C73-ACBB-02863F86951B}" type="pres">
      <dgm:prSet presAssocID="{B5BC8A6F-1BB3-4F2D-B7F5-A7A00749427E}" presName="Name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EA72C8F8-3539-4425-9B75-344DA4160D31}" type="pres">
      <dgm:prSet presAssocID="{B5BC8A6F-1BB3-4F2D-B7F5-A7A00749427E}" presName="arrow" presStyleLbl="bgShp" presStyleCnt="1"/>
      <dgm:spPr/>
      <dgm:t>
        <a:bodyPr/>
        <a:lstStyle/>
        <a:p/>
      </dgm:t>
    </dgm:pt>
    <dgm:pt modelId="{5C72B9D3-FB0F-4FD5-B44A-6B625011EB7D}" type="pres">
      <dgm:prSet presAssocID="{B5BC8A6F-1BB3-4F2D-B7F5-A7A00749427E}" presName="points"/>
      <dgm:spPr/>
      <dgm:t>
        <a:bodyPr/>
        <a:lstStyle/>
        <a:p/>
      </dgm:t>
    </dgm:pt>
    <dgm:pt modelId="{EBA50170-A63D-49FB-97BB-09B79AE230BA}" type="pres">
      <dgm:prSet presAssocID="{E5C9303D-98BF-43B4-9A49-3943074D5045}" presName="compositeA"/>
      <dgm:spPr/>
      <dgm:t>
        <a:bodyPr/>
        <a:lstStyle/>
        <a:p/>
      </dgm:t>
    </dgm:pt>
    <dgm:pt modelId="{E8C79129-2FE6-4104-816F-FAE8ECD25C1A}" type="pres">
      <dgm:prSet presAssocID="{E5C9303D-98BF-43B4-9A49-3943074D5045}" presName="textA" presStyleLbl="revTx" presStyleCnt="3" custScaleX="14103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6D0E670-C8BE-4B0B-B9A0-A1980A8ADBBB}" type="pres">
      <dgm:prSet presAssocID="{E5C9303D-98BF-43B4-9A49-3943074D5045}" presName="circleA" presStyleLbl="node1" presStyleCnt="3"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DCED0F86-19E4-4D6C-8A0B-796DAB5B3A1D}" type="pres">
      <dgm:prSet presAssocID="{E5C9303D-98BF-43B4-9A49-3943074D5045}" presName="spaceA"/>
      <dgm:spPr/>
      <dgm:t>
        <a:bodyPr/>
        <a:lstStyle/>
        <a:p/>
      </dgm:t>
    </dgm:pt>
    <dgm:pt modelId="{DDEDCBA1-D46A-4D94-9A1A-C2707662C405}" type="pres">
      <dgm:prSet presAssocID="{BFA484AD-C487-45BA-9005-19CA1F510C06}" presName="space"/>
      <dgm:spPr/>
      <dgm:t>
        <a:bodyPr/>
        <a:lstStyle/>
        <a:p/>
      </dgm:t>
    </dgm:pt>
    <dgm:pt modelId="{59F5E30F-EE55-4F34-9C0D-DFE1801758CB}" type="pres">
      <dgm:prSet presAssocID="{40B7DDA7-9637-4BD5-BD03-FB2C712EF322}" presName="compositeB"/>
      <dgm:spPr/>
      <dgm:t>
        <a:bodyPr/>
        <a:lstStyle/>
        <a:p/>
      </dgm:t>
    </dgm:pt>
    <dgm:pt modelId="{778FBFDC-8533-412A-8476-D3BEE5D55807}" type="pres">
      <dgm:prSet presAssocID="{40B7DDA7-9637-4BD5-BD03-FB2C712EF322}" presName="textB" presStyleLbl="revTx" presStyleIdx="1" presStyleCnt="3" custScaleX="14447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649F46A-9430-4726-8C58-E2C40D2E4494}" type="pres">
      <dgm:prSet presAssocID="{40B7DDA7-9637-4BD5-BD03-FB2C712EF322}" presName="circleB" presStyleLbl="node1" presStyleIdx="1" presStyleCnt="3"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30D319ED-2A70-4D5C-A3EB-8F863258FDE0}" type="pres">
      <dgm:prSet presAssocID="{40B7DDA7-9637-4BD5-BD03-FB2C712EF322}" presName="spaceB"/>
      <dgm:spPr/>
      <dgm:t>
        <a:bodyPr/>
        <a:lstStyle/>
        <a:p/>
      </dgm:t>
    </dgm:pt>
    <dgm:pt modelId="{FC71167A-99D7-424A-94BA-19B6F4AF8203}" type="pres">
      <dgm:prSet presAssocID="{61E49ED8-445C-4B12-8C57-71EFE37B1A4B}" presName="space"/>
      <dgm:spPr/>
      <dgm:t>
        <a:bodyPr/>
        <a:lstStyle/>
        <a:p/>
      </dgm:t>
    </dgm:pt>
    <dgm:pt modelId="{A59D7E00-C678-4FE1-94EF-1BDEB2D861F1}" type="pres">
      <dgm:prSet presAssocID="{9048F11B-86C9-4D21-8AC0-271C55A5F429}" presName="compositeA"/>
      <dgm:spPr/>
      <dgm:t>
        <a:bodyPr/>
        <a:lstStyle/>
        <a:p/>
      </dgm:t>
    </dgm:pt>
    <dgm:pt modelId="{47679B32-701A-400A-9C10-3DCB7D62B0C5}" type="pres">
      <dgm:prSet presAssocID="{9048F11B-86C9-4D21-8AC0-271C55A5F429}" presName="textA" presStyleLbl="revTx" presStyleIdx="2" presStyleCnt="3" custScaleX="104287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81AC87E-1979-4376-B331-5472B00DC62B}" type="pres">
      <dgm:prSet presAssocID="{9048F11B-86C9-4D21-8AC0-271C55A5F429}" presName="circleA" presStyleLbl="node1" presStyleIdx="2" presStyleCnt="3"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C231292C-057A-42E4-A0BC-BE34588EFAA3}" type="pres">
      <dgm:prSet presAssocID="{9048F11B-86C9-4D21-8AC0-271C55A5F429}" presName="spaceA"/>
      <dgm:spPr/>
      <dgm:t>
        <a:bodyPr/>
        <a:lstStyle/>
        <a:p/>
      </dgm:t>
    </dgm:pt>
  </dgm:ptLst>
  <dgm:cxnLst>
    <dgm:cxn modelId="{B7C80517-473D-4680-BA83-7CFB3E2397DF}" srcId="{B5BC8A6F-1BB3-4F2D-B7F5-A7A00749427E}" destId="{E5C9303D-98BF-43B4-9A49-3943074D5045}" srcOrd="0" destOrd="0" parTransId="{02EF661F-56EF-479B-A914-A620CA6562EF}" sibTransId="{BFA484AD-C487-45BA-9005-19CA1F510C06}"/>
    <dgm:cxn modelId="{432F5FD8-B01D-4647-921E-ACE3DAE7BDDC}" srcId="{B5BC8A6F-1BB3-4F2D-B7F5-A7A00749427E}" destId="{40B7DDA7-9637-4BD5-BD03-FB2C712EF322}" srcOrd="1" destOrd="0" parTransId="{F27B982B-7C45-4CAE-A481-DFB07239B2CE}" sibTransId="{61E49ED8-445C-4B12-8C57-71EFE37B1A4B}"/>
    <dgm:cxn modelId="{10819DD4-E6D9-489F-924B-730829275985}" srcId="{B5BC8A6F-1BB3-4F2D-B7F5-A7A00749427E}" destId="{9048F11B-86C9-4D21-8AC0-271C55A5F429}" srcOrd="2" destOrd="0" parTransId="{CDFD07DB-C413-4549-8CE7-2011D29BD197}" sibTransId="{CA84D003-5160-47B1-AEEE-547E734C8EBB}"/>
    <dgm:cxn modelId="{B3383AB2-82F7-4F55-800F-7F67844A6139}" type="presOf" srcId="{B5BC8A6F-1BB3-4F2D-B7F5-A7A00749427E}" destId="{287CE0B4-05DA-4C73-ACBB-02863F86951B}" srcOrd="0" destOrd="0" presId="urn:microsoft.com/office/officeart/2005/8/layout/hProcess11"/>
    <dgm:cxn modelId="{DD8F2739-369F-42AE-A33B-389B1F3BEE81}" type="presParOf" srcId="{287CE0B4-05DA-4C73-ACBB-02863F86951B}" destId="{EA72C8F8-3539-4425-9B75-344DA4160D31}" srcOrd="0" destOrd="0" presId="urn:microsoft.com/office/officeart/2005/8/layout/hProcess11"/>
    <dgm:cxn modelId="{222AB2E1-ECCD-4259-AA9F-B1387E7F7C4A}" type="presParOf" srcId="{287CE0B4-05DA-4C73-ACBB-02863F86951B}" destId="{5C72B9D3-FB0F-4FD5-B44A-6B625011EB7D}" srcOrd="1" destOrd="0" presId="urn:microsoft.com/office/officeart/2005/8/layout/hProcess11"/>
    <dgm:cxn modelId="{2C87FC28-E509-457A-AF13-E3BFFB06F0F9}" type="presParOf" srcId="{5C72B9D3-FB0F-4FD5-B44A-6B625011EB7D}" destId="{EBA50170-A63D-49FB-97BB-09B79AE230BA}" srcOrd="0" destOrd="0" presId="urn:microsoft.com/office/officeart/2005/8/layout/hProcess11"/>
    <dgm:cxn modelId="{6CC5DA93-8AFB-4600-8A1B-912DF424CD4A}" type="presParOf" srcId="{EBA50170-A63D-49FB-97BB-09B79AE230BA}" destId="{E8C79129-2FE6-4104-816F-FAE8ECD25C1A}" srcOrd="0" destOrd="0" presId="urn:microsoft.com/office/officeart/2005/8/layout/hProcess11"/>
    <dgm:cxn modelId="{851BFF39-433A-45C9-B377-C65F3479D9D0}" type="presOf" srcId="{E5C9303D-98BF-43B4-9A49-3943074D5045}" destId="{E8C79129-2FE6-4104-816F-FAE8ECD25C1A}" srcOrd="0" destOrd="0" presId="urn:microsoft.com/office/officeart/2005/8/layout/hProcess11"/>
    <dgm:cxn modelId="{2BA51629-714E-44FD-83BB-1A09DB5FCA4C}" type="presParOf" srcId="{EBA50170-A63D-49FB-97BB-09B79AE230BA}" destId="{66D0E670-C8BE-4B0B-B9A0-A1980A8ADBBB}" srcOrd="1" destOrd="0" presId="urn:microsoft.com/office/officeart/2005/8/layout/hProcess11"/>
    <dgm:cxn modelId="{4E4AB45D-8DCD-4A70-BB38-D5E19F6D8EB1}" type="presParOf" srcId="{EBA50170-A63D-49FB-97BB-09B79AE230BA}" destId="{DCED0F86-19E4-4D6C-8A0B-796DAB5B3A1D}" srcOrd="2" destOrd="0" presId="urn:microsoft.com/office/officeart/2005/8/layout/hProcess11"/>
    <dgm:cxn modelId="{8776EC95-5F54-4474-B875-42EF35340CF4}" type="presParOf" srcId="{5C72B9D3-FB0F-4FD5-B44A-6B625011EB7D}" destId="{DDEDCBA1-D46A-4D94-9A1A-C2707662C405}" srcOrd="1" destOrd="0" presId="urn:microsoft.com/office/officeart/2005/8/layout/hProcess11"/>
    <dgm:cxn modelId="{00FC35F3-E4C3-4986-96D6-AF8A3C4357E9}" type="presParOf" srcId="{5C72B9D3-FB0F-4FD5-B44A-6B625011EB7D}" destId="{59F5E30F-EE55-4F34-9C0D-DFE1801758CB}" srcOrd="2" destOrd="0" presId="urn:microsoft.com/office/officeart/2005/8/layout/hProcess11"/>
    <dgm:cxn modelId="{707D522F-C27F-41DB-90A5-C7C5F0DF3BFC}" type="presParOf" srcId="{59F5E30F-EE55-4F34-9C0D-DFE1801758CB}" destId="{778FBFDC-8533-412A-8476-D3BEE5D55807}" srcOrd="0" destOrd="0" presId="urn:microsoft.com/office/officeart/2005/8/layout/hProcess11"/>
    <dgm:cxn modelId="{D65FB142-BB8F-4FBF-BCB7-BEA21F8D2F83}" type="presOf" srcId="{40B7DDA7-9637-4BD5-BD03-FB2C712EF322}" destId="{778FBFDC-8533-412A-8476-D3BEE5D55807}" srcOrd="0" destOrd="0" presId="urn:microsoft.com/office/officeart/2005/8/layout/hProcess11"/>
    <dgm:cxn modelId="{C33C6621-E86E-4661-8047-32B57C6D67BE}" type="presParOf" srcId="{59F5E30F-EE55-4F34-9C0D-DFE1801758CB}" destId="{5649F46A-9430-4726-8C58-E2C40D2E4494}" srcOrd="1" destOrd="0" presId="urn:microsoft.com/office/officeart/2005/8/layout/hProcess11"/>
    <dgm:cxn modelId="{07D38B93-C4CE-473E-ADCC-A7C462316F2C}" type="presParOf" srcId="{59F5E30F-EE55-4F34-9C0D-DFE1801758CB}" destId="{30D319ED-2A70-4D5C-A3EB-8F863258FDE0}" srcOrd="2" destOrd="0" presId="urn:microsoft.com/office/officeart/2005/8/layout/hProcess11"/>
    <dgm:cxn modelId="{2091D00B-42D6-45CA-9E5B-525216644690}" type="presParOf" srcId="{5C72B9D3-FB0F-4FD5-B44A-6B625011EB7D}" destId="{FC71167A-99D7-424A-94BA-19B6F4AF8203}" srcOrd="3" destOrd="0" presId="urn:microsoft.com/office/officeart/2005/8/layout/hProcess11"/>
    <dgm:cxn modelId="{EA1B8126-33CD-43C1-BD37-38F49F6D9354}" type="presParOf" srcId="{5C72B9D3-FB0F-4FD5-B44A-6B625011EB7D}" destId="{A59D7E00-C678-4FE1-94EF-1BDEB2D861F1}" srcOrd="4" destOrd="0" presId="urn:microsoft.com/office/officeart/2005/8/layout/hProcess11"/>
    <dgm:cxn modelId="{45C5BB08-EDCD-496E-9D81-6B00CCBAA95C}" type="presParOf" srcId="{A59D7E00-C678-4FE1-94EF-1BDEB2D861F1}" destId="{47679B32-701A-400A-9C10-3DCB7D62B0C5}" srcOrd="0" destOrd="0" presId="urn:microsoft.com/office/officeart/2005/8/layout/hProcess11"/>
    <dgm:cxn modelId="{D26BCCB0-8EC3-4E3A-B941-B097D757909E}" type="presOf" srcId="{9048F11B-86C9-4D21-8AC0-271C55A5F429}" destId="{47679B32-701A-400A-9C10-3DCB7D62B0C5}" srcOrd="0" destOrd="0" presId="urn:microsoft.com/office/officeart/2005/8/layout/hProcess11"/>
    <dgm:cxn modelId="{9895B21F-9BFE-4091-B3E1-5C10EB0BC2B5}" type="presParOf" srcId="{A59D7E00-C678-4FE1-94EF-1BDEB2D861F1}" destId="{C81AC87E-1979-4376-B331-5472B00DC62B}" srcOrd="1" destOrd="0" presId="urn:microsoft.com/office/officeart/2005/8/layout/hProcess11"/>
    <dgm:cxn modelId="{AA256359-9C15-4BB0-9128-C13ACC776A73}" type="presParOf" srcId="{A59D7E00-C678-4FE1-94EF-1BDEB2D861F1}" destId="{C231292C-057A-42E4-A0BC-BE34588EFAA3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852D336D-443F-4EF1-B2F1-151AF60FC2E5}" type="doc">
      <dgm:prSet loTypeId="urn:microsoft.com/office/officeart/2008/layout/PictureStrips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51873731-F21E-4303-BFA5-0AA0E633630F}" type="parTrans" cxnId="{01E51197-30EF-462D-903E-29CFEC8F715C}">
      <dgm:prSet/>
      <dgm:spPr/>
      <dgm:t>
        <a:bodyPr/>
        <a:lstStyle/>
        <a:p>
          <a:endParaRPr lang="zh-CN" altLang="en-US"/>
        </a:p>
      </dgm:t>
    </dgm:pt>
    <dgm:pt modelId="{E64C6C67-C988-4CB1-A8E1-E4094A2B1694}">
      <dgm:prSet/>
      <dgm:spPr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/>
            <a:t>保持物体表面及</a:t>
          </a:r>
          <a:r>
            <a:rPr lang="zh-CN" b="1" smtClean="0">
              <a:solidFill>
                <a:srgbClr val="FF0000"/>
              </a:solidFill>
            </a:rPr>
            <a:t>诊疗床</a:t>
          </a:r>
          <a:r>
            <a:rPr lang="zh-CN" b="1" smtClean="0"/>
            <a:t>清洁，定期更换床单、枕套等，如被污染应及时更换。配有洗手设施和干手用品。</a:t>
          </a:r>
          <a:endParaRPr lang="zh-CN"/>
        </a:p>
      </dgm:t>
    </dgm:pt>
    <dgm:pt modelId="{61EDBE42-F46C-46B3-9D09-E7CD6F754913}" type="sibTrans" cxnId="{01E51197-30EF-462D-903E-29CFEC8F715C}">
      <dgm:prSet/>
      <dgm:spPr/>
      <dgm:t>
        <a:bodyPr/>
        <a:lstStyle/>
        <a:p>
          <a:endParaRPr lang="zh-CN" altLang="en-US"/>
        </a:p>
      </dgm:t>
    </dgm:pt>
    <dgm:pt modelId="{62CA55AE-71E6-4960-96F7-1C7EC5696967}" type="parTrans" cxnId="{8A424D4C-393E-4833-926A-20D205EDEC1E}">
      <dgm:prSet/>
      <dgm:spPr/>
      <dgm:t>
        <a:bodyPr/>
        <a:lstStyle/>
        <a:p>
          <a:endParaRPr lang="zh-CN" altLang="en-US"/>
        </a:p>
      </dgm:t>
    </dgm:pt>
    <dgm:pt modelId="{0F28CEB2-CB71-44F4-BADE-350E9A1D8B38}">
      <dgm:prSet/>
      <dgm:spPr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/>
            <a:t>进行</a:t>
          </a:r>
          <a:r>
            <a:rPr lang="zh-CN" b="1" smtClean="0">
              <a:solidFill>
                <a:srgbClr val="FF0000"/>
              </a:solidFill>
            </a:rPr>
            <a:t>针灸</a:t>
          </a:r>
          <a:r>
            <a:rPr lang="zh-CN" b="1" smtClean="0"/>
            <a:t>穿刺操作时严格执行无菌技术操作规程，正确进行穿刺部位的皮肤消毒；针灸针具（毫针、耳针、头针、长圆针、梅花针、三棱针、小针刀等）做到“一人一针一用一</a:t>
          </a:r>
          <a:r>
            <a:rPr lang="zh-CN" b="1" smtClean="0">
              <a:solidFill>
                <a:srgbClr val="FF0000"/>
              </a:solidFill>
            </a:rPr>
            <a:t>灭菌</a:t>
          </a:r>
          <a:r>
            <a:rPr lang="zh-CN" b="1" smtClean="0"/>
            <a:t>”，</a:t>
          </a:r>
          <a:r>
            <a:rPr lang="zh-CN" b="1" smtClean="0">
              <a:solidFill>
                <a:srgbClr val="FF0000"/>
              </a:solidFill>
            </a:rPr>
            <a:t>火罐</a:t>
          </a:r>
          <a:r>
            <a:rPr lang="zh-CN" b="1" smtClean="0"/>
            <a:t>“一人一用一</a:t>
          </a:r>
          <a:r>
            <a:rPr lang="zh-CN" b="1" smtClean="0">
              <a:solidFill>
                <a:srgbClr val="FF0000"/>
              </a:solidFill>
            </a:rPr>
            <a:t>消毒</a:t>
          </a:r>
          <a:r>
            <a:rPr lang="zh-CN" b="1" smtClean="0"/>
            <a:t>”。</a:t>
          </a:r>
          <a:endParaRPr lang="zh-CN"/>
        </a:p>
      </dgm:t>
    </dgm:pt>
    <dgm:pt modelId="{4644AF60-C694-418C-81B4-84F0491808A1}" type="sibTrans" cxnId="{8A424D4C-393E-4833-926A-20D205EDEC1E}">
      <dgm:prSet/>
      <dgm:spPr/>
      <dgm:t>
        <a:bodyPr/>
        <a:lstStyle/>
        <a:p>
          <a:endParaRPr lang="zh-CN" altLang="en-US"/>
        </a:p>
      </dgm:t>
    </dgm:pt>
    <dgm:pt modelId="{1186B002-3973-42FA-AB1A-6908D15DDB07}" type="parTrans" cxnId="{19C11AFF-A03E-4CE3-89F8-EF386D636BCF}">
      <dgm:prSet/>
      <dgm:spPr/>
      <dgm:t>
        <a:bodyPr/>
        <a:lstStyle/>
        <a:p>
          <a:endParaRPr lang="zh-CN" altLang="en-US"/>
        </a:p>
      </dgm:t>
    </dgm:pt>
    <dgm:pt modelId="{9A079121-0948-4F34-A9F8-E1D5326AFA21}">
      <dgm:prSet/>
      <dgm:spPr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/>
            <a:t>进行</a:t>
          </a:r>
          <a:r>
            <a:rPr lang="zh-CN" b="1" smtClean="0">
              <a:solidFill>
                <a:srgbClr val="FF0000"/>
              </a:solidFill>
            </a:rPr>
            <a:t>拔罐、刮痧、中药足浴</a:t>
          </a:r>
          <a:r>
            <a:rPr lang="zh-CN" b="1" smtClean="0"/>
            <a:t>等操作时严格执行无菌技术操作规程，必要时进行操作部位的皮肤消毒；相关器具和物品做到“一人一用一消毒”</a:t>
          </a:r>
          <a:r>
            <a:rPr lang="zh-CN" b="1" smtClean="0">
              <a:solidFill>
                <a:srgbClr val="FF0000"/>
              </a:solidFill>
            </a:rPr>
            <a:t>或</a:t>
          </a:r>
          <a:r>
            <a:rPr lang="zh-CN" b="1" smtClean="0"/>
            <a:t>“一人一用一灭菌”。</a:t>
          </a:r>
          <a:endParaRPr lang="zh-CN"/>
        </a:p>
      </dgm:t>
    </dgm:pt>
    <dgm:pt modelId="{DD2CB085-C4B3-48AC-8CAF-C2B5DCFC5B52}" type="sibTrans" cxnId="{19C11AFF-A03E-4CE3-89F8-EF386D636BCF}">
      <dgm:prSet/>
      <dgm:spPr/>
      <dgm:t>
        <a:bodyPr/>
        <a:lstStyle/>
        <a:p>
          <a:endParaRPr lang="zh-CN" altLang="en-US"/>
        </a:p>
      </dgm:t>
    </dgm:pt>
    <dgm:pt modelId="{401D029D-F100-42C6-8F65-4A0275E62321}" type="parTrans" cxnId="{984AD2FE-FAB6-439E-9E94-6FB6A681A6A1}">
      <dgm:prSet/>
      <dgm:spPr/>
      <dgm:t>
        <a:bodyPr/>
        <a:lstStyle/>
        <a:p>
          <a:endParaRPr lang="zh-CN" altLang="en-US"/>
        </a:p>
      </dgm:t>
    </dgm:pt>
    <dgm:pt modelId="{8BB0C3BB-F1BF-491C-8485-32BCC26EEC58}">
      <dgm:prSet/>
      <dgm:spPr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b="1" smtClean="0"/>
            <a:t>一次性针灸针具、中药足浴一次性塑料袋连同足浴液</a:t>
          </a:r>
          <a:r>
            <a:rPr lang="zh-CN" b="1" smtClean="0">
              <a:solidFill>
                <a:srgbClr val="FF0000"/>
              </a:solidFill>
            </a:rPr>
            <a:t>严禁重复使用</a:t>
          </a:r>
          <a:r>
            <a:rPr lang="zh-CN" b="1" smtClean="0"/>
            <a:t>，用后按损伤性医疗废物处理；</a:t>
          </a:r>
          <a:r>
            <a:rPr lang="zh-CN" b="1" smtClean="0">
              <a:solidFill>
                <a:srgbClr val="FF0000"/>
              </a:solidFill>
            </a:rPr>
            <a:t>可重复</a:t>
          </a:r>
          <a:r>
            <a:rPr lang="zh-CN" b="1" smtClean="0"/>
            <a:t>使用的针灸针具及拔罐、刮痧、中药足浴器具、物品使用后按规定进行清洗与灭菌。</a:t>
          </a:r>
          <a:endParaRPr lang="zh-CN"/>
        </a:p>
      </dgm:t>
    </dgm:pt>
    <dgm:pt modelId="{6CDA07CE-2B93-4B54-9912-FA11B4E2DD81}" type="sibTrans" cxnId="{984AD2FE-FAB6-439E-9E94-6FB6A681A6A1}">
      <dgm:prSet/>
      <dgm:spPr/>
      <dgm:t>
        <a:bodyPr/>
        <a:lstStyle/>
        <a:p>
          <a:endParaRPr lang="zh-CN" altLang="en-US"/>
        </a:p>
      </dgm:t>
    </dgm:pt>
    <dgm:pt modelId="{6D57A7FE-31BE-4AF5-B530-B57C12FDDAF6}" type="pres">
      <dgm:prSet presAssocID="{852D336D-443F-4EF1-B2F1-151AF60FC2E5}" presName="Name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D664446D-C670-4434-8A64-56B18D41A65C}" type="pres">
      <dgm:prSet presAssocID="{E64C6C67-C988-4CB1-A8E1-E4094A2B1694}" presName="composite"/>
      <dgm:spPr/>
      <dgm:t>
        <a:bodyPr/>
        <a:lstStyle/>
        <a:p/>
      </dgm:t>
    </dgm:pt>
    <dgm:pt modelId="{906EF528-831D-4767-A59A-D5CCB510AB3A}" type="pres">
      <dgm:prSet presAssocID="{E64C6C67-C988-4CB1-A8E1-E4094A2B1694}" presName="rect1" presStyleLbl="trAlignAcc1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774E655-899B-43E9-85CA-5AAF8D147D4D}" type="pres">
      <dgm:prSet presAssocID="{E64C6C67-C988-4CB1-A8E1-E4094A2B1694}" presName="rect2" presStyleLbl="fgImgPlace1" presStyleCnt="4"/>
      <dgm:spPr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l="-50000" r="-50000"/>
          </a:stretch>
        </a:blipFill>
        <a:ln w="635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2544783C-B437-4E11-A66C-CC314F040937}" type="pres">
      <dgm:prSet presAssocID="{61EDBE42-F46C-46B3-9D09-E7CD6F754913}" presName="sibTrans"/>
      <dgm:spPr/>
      <dgm:t>
        <a:bodyPr/>
        <a:lstStyle/>
        <a:p/>
      </dgm:t>
    </dgm:pt>
    <dgm:pt modelId="{30293221-5FED-418C-B998-3C1B30B33562}" type="pres">
      <dgm:prSet presAssocID="{0F28CEB2-CB71-44F4-BADE-350E9A1D8B38}" presName="composite"/>
      <dgm:spPr/>
      <dgm:t>
        <a:bodyPr/>
        <a:lstStyle/>
        <a:p/>
      </dgm:t>
    </dgm:pt>
    <dgm:pt modelId="{C946411B-F302-4DA3-B027-27518EC431D2}" type="pres">
      <dgm:prSet presAssocID="{0F28CEB2-CB71-44F4-BADE-350E9A1D8B38}" presName="rect1" presStyleLbl="trAlignAcc1" presStyleIdx="1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58A4080-0B6E-44E1-94A6-016E794AF9AA}" type="pres">
      <dgm:prSet presAssocID="{0F28CEB2-CB71-44F4-BADE-350E9A1D8B38}" presName="rect2" presStyleLbl="fgImgPlace1" presStyleIdx="1" presStyleCnt="4" custLinFactNeighborX="973" custLinFactNeighborY="-714"/>
      <dgm:spPr>
        <a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l="-25000" r="-25000"/>
          </a:stretch>
        </a:blipFill>
        <a:ln w="635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7AC3076C-21CA-4533-A1EA-FD1FAD4474A4}" type="pres">
      <dgm:prSet presAssocID="{4644AF60-C694-418C-81B4-84F0491808A1}" presName="sibTrans"/>
      <dgm:spPr/>
      <dgm:t>
        <a:bodyPr/>
        <a:lstStyle/>
        <a:p/>
      </dgm:t>
    </dgm:pt>
    <dgm:pt modelId="{A221524C-B4D8-4CE2-B09F-BB7E8596C609}" type="pres">
      <dgm:prSet presAssocID="{9A079121-0948-4F34-A9F8-E1D5326AFA21}" presName="composite"/>
      <dgm:spPr/>
      <dgm:t>
        <a:bodyPr/>
        <a:lstStyle/>
        <a:p/>
      </dgm:t>
    </dgm:pt>
    <dgm:pt modelId="{AC0D1253-B4F8-4E20-AE07-678B5C80815C}" type="pres">
      <dgm:prSet presAssocID="{9A079121-0948-4F34-A9F8-E1D5326AFA21}" presName="rect1" presStyleLbl="trAlignAcc1" presStyleIdx="2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289CB11-00DD-4312-BBF7-B61E41A9FB51}" type="pres">
      <dgm:prSet presAssocID="{9A079121-0948-4F34-A9F8-E1D5326AFA21}" presName="rect2" presStyleLbl="fgImgPlace1" presStyleIdx="2" presStyleCnt="4"/>
      <dgm:spPr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l="-25000" r="-25000"/>
          </a:stretch>
        </a:blipFill>
        <a:ln w="635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961D2E4D-A994-4D82-AFFD-37973F8045B9}" type="pres">
      <dgm:prSet presAssocID="{DD2CB085-C4B3-48AC-8CAF-C2B5DCFC5B52}" presName="sibTrans"/>
      <dgm:spPr/>
      <dgm:t>
        <a:bodyPr/>
        <a:lstStyle/>
        <a:p/>
      </dgm:t>
    </dgm:pt>
    <dgm:pt modelId="{2F0FA7E3-5078-4826-B27E-E155DD804B0C}" type="pres">
      <dgm:prSet presAssocID="{8BB0C3BB-F1BF-491C-8485-32BCC26EEC58}" presName="composite"/>
      <dgm:spPr/>
      <dgm:t>
        <a:bodyPr/>
        <a:lstStyle/>
        <a:p/>
      </dgm:t>
    </dgm:pt>
    <dgm:pt modelId="{3148520F-8671-4BE7-8615-2997BE3F2A8F}" type="pres">
      <dgm:prSet presAssocID="{8BB0C3BB-F1BF-491C-8485-32BCC26EEC58}" presName="rect1" presStyleLbl="tr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B17F98C-3926-4974-ADEF-E7A748A5FCA7}" type="pres">
      <dgm:prSet presAssocID="{8BB0C3BB-F1BF-491C-8485-32BCC26EEC58}" presName="rect2" presStyleLbl="fgImgPlace1" presStyleIdx="3" presStyleCnt="4"/>
      <dgm:spPr>
        <a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l="-51000" r="-51000"/>
          </a:stretch>
        </a:blipFill>
        <a:ln w="635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</dgm:ptLst>
  <dgm:cxnLst>
    <dgm:cxn modelId="{01E51197-30EF-462D-903E-29CFEC8F715C}" srcId="{852D336D-443F-4EF1-B2F1-151AF60FC2E5}" destId="{E64C6C67-C988-4CB1-A8E1-E4094A2B1694}" srcOrd="0" destOrd="0" parTransId="{51873731-F21E-4303-BFA5-0AA0E633630F}" sibTransId="{61EDBE42-F46C-46B3-9D09-E7CD6F754913}"/>
    <dgm:cxn modelId="{8A424D4C-393E-4833-926A-20D205EDEC1E}" srcId="{852D336D-443F-4EF1-B2F1-151AF60FC2E5}" destId="{0F28CEB2-CB71-44F4-BADE-350E9A1D8B38}" srcOrd="1" destOrd="0" parTransId="{62CA55AE-71E6-4960-96F7-1C7EC5696967}" sibTransId="{4644AF60-C694-418C-81B4-84F0491808A1}"/>
    <dgm:cxn modelId="{19C11AFF-A03E-4CE3-89F8-EF386D636BCF}" srcId="{852D336D-443F-4EF1-B2F1-151AF60FC2E5}" destId="{9A079121-0948-4F34-A9F8-E1D5326AFA21}" srcOrd="2" destOrd="0" parTransId="{1186B002-3973-42FA-AB1A-6908D15DDB07}" sibTransId="{DD2CB085-C4B3-48AC-8CAF-C2B5DCFC5B52}"/>
    <dgm:cxn modelId="{984AD2FE-FAB6-439E-9E94-6FB6A681A6A1}" srcId="{852D336D-443F-4EF1-B2F1-151AF60FC2E5}" destId="{8BB0C3BB-F1BF-491C-8485-32BCC26EEC58}" srcOrd="3" destOrd="0" parTransId="{401D029D-F100-42C6-8F65-4A0275E62321}" sibTransId="{6CDA07CE-2B93-4B54-9912-FA11B4E2DD81}"/>
    <dgm:cxn modelId="{3C46E1AA-B2FE-4696-AF68-6C0F26790131}" type="presOf" srcId="{852D336D-443F-4EF1-B2F1-151AF60FC2E5}" destId="{6D57A7FE-31BE-4AF5-B530-B57C12FDDAF6}" srcOrd="0" destOrd="0" presId="urn:microsoft.com/office/officeart/2008/layout/PictureStrips"/>
    <dgm:cxn modelId="{ACDE5024-AF40-4995-8A7C-EE6F9D01233A}" type="presParOf" srcId="{6D57A7FE-31BE-4AF5-B530-B57C12FDDAF6}" destId="{D664446D-C670-4434-8A64-56B18D41A65C}" srcOrd="0" destOrd="0" presId="urn:microsoft.com/office/officeart/2008/layout/PictureStrips"/>
    <dgm:cxn modelId="{F069CDAD-E9C7-4AB9-B0F9-4E2F8363EE27}" type="presParOf" srcId="{D664446D-C670-4434-8A64-56B18D41A65C}" destId="{906EF528-831D-4767-A59A-D5CCB510AB3A}" srcOrd="0" destOrd="0" presId="urn:microsoft.com/office/officeart/2008/layout/PictureStrips"/>
    <dgm:cxn modelId="{9CEFF0CB-D4E7-4BC4-86E3-28585F04BA7A}" type="presOf" srcId="{E64C6C67-C988-4CB1-A8E1-E4094A2B1694}" destId="{906EF528-831D-4767-A59A-D5CCB510AB3A}" srcOrd="0" destOrd="0" presId="urn:microsoft.com/office/officeart/2008/layout/PictureStrips"/>
    <dgm:cxn modelId="{8D0FA9C9-41E8-4074-B3AD-CEE8A5B9D67C}" type="presParOf" srcId="{D664446D-C670-4434-8A64-56B18D41A65C}" destId="{8774E655-899B-43E9-85CA-5AAF8D147D4D}" srcOrd="1" destOrd="0" presId="urn:microsoft.com/office/officeart/2008/layout/PictureStrips"/>
    <dgm:cxn modelId="{A98145D0-CACF-471A-9352-1E6E17F0140F}" type="presParOf" srcId="{6D57A7FE-31BE-4AF5-B530-B57C12FDDAF6}" destId="{2544783C-B437-4E11-A66C-CC314F040937}" srcOrd="1" destOrd="0" presId="urn:microsoft.com/office/officeart/2008/layout/PictureStrips"/>
    <dgm:cxn modelId="{C878FC98-3C5D-41C0-9C34-C44088C0DD2B}" type="presParOf" srcId="{6D57A7FE-31BE-4AF5-B530-B57C12FDDAF6}" destId="{30293221-5FED-418C-B998-3C1B30B33562}" srcOrd="2" destOrd="0" presId="urn:microsoft.com/office/officeart/2008/layout/PictureStrips"/>
    <dgm:cxn modelId="{DB484D2E-F255-4B2D-A629-7D7B16BD0E18}" type="presParOf" srcId="{30293221-5FED-418C-B998-3C1B30B33562}" destId="{C946411B-F302-4DA3-B027-27518EC431D2}" srcOrd="0" destOrd="0" presId="urn:microsoft.com/office/officeart/2008/layout/PictureStrips"/>
    <dgm:cxn modelId="{C396D22F-9CDB-44DF-ADE6-F3455DF1F3C0}" type="presOf" srcId="{0F28CEB2-CB71-44F4-BADE-350E9A1D8B38}" destId="{C946411B-F302-4DA3-B027-27518EC431D2}" srcOrd="0" destOrd="0" presId="urn:microsoft.com/office/officeart/2008/layout/PictureStrips"/>
    <dgm:cxn modelId="{C86C04CC-F6A1-4AB5-A4D4-047076873E42}" type="presParOf" srcId="{30293221-5FED-418C-B998-3C1B30B33562}" destId="{A58A4080-0B6E-44E1-94A6-016E794AF9AA}" srcOrd="1" destOrd="0" presId="urn:microsoft.com/office/officeart/2008/layout/PictureStrips"/>
    <dgm:cxn modelId="{A20A1E85-5C31-4784-8C27-D16650D01893}" type="presParOf" srcId="{6D57A7FE-31BE-4AF5-B530-B57C12FDDAF6}" destId="{7AC3076C-21CA-4533-A1EA-FD1FAD4474A4}" srcOrd="3" destOrd="0" presId="urn:microsoft.com/office/officeart/2008/layout/PictureStrips"/>
    <dgm:cxn modelId="{3A594ADB-07B9-4556-87DD-7F8F9736317A}" type="presParOf" srcId="{6D57A7FE-31BE-4AF5-B530-B57C12FDDAF6}" destId="{A221524C-B4D8-4CE2-B09F-BB7E8596C609}" srcOrd="4" destOrd="0" presId="urn:microsoft.com/office/officeart/2008/layout/PictureStrips"/>
    <dgm:cxn modelId="{BE03F072-5FD7-4607-9151-E744D86E22C2}" type="presParOf" srcId="{A221524C-B4D8-4CE2-B09F-BB7E8596C609}" destId="{AC0D1253-B4F8-4E20-AE07-678B5C80815C}" srcOrd="0" destOrd="0" presId="urn:microsoft.com/office/officeart/2008/layout/PictureStrips"/>
    <dgm:cxn modelId="{F91ADE4F-A2FE-4924-88FB-77418F62A9BF}" type="presOf" srcId="{9A079121-0948-4F34-A9F8-E1D5326AFA21}" destId="{AC0D1253-B4F8-4E20-AE07-678B5C80815C}" srcOrd="0" destOrd="0" presId="urn:microsoft.com/office/officeart/2008/layout/PictureStrips"/>
    <dgm:cxn modelId="{49566B21-A823-40B0-A210-03E7EC17A685}" type="presParOf" srcId="{A221524C-B4D8-4CE2-B09F-BB7E8596C609}" destId="{3289CB11-00DD-4312-BBF7-B61E41A9FB51}" srcOrd="1" destOrd="0" presId="urn:microsoft.com/office/officeart/2008/layout/PictureStrips"/>
    <dgm:cxn modelId="{F7F4C991-8B65-4E9F-BF00-A586C5960027}" type="presParOf" srcId="{6D57A7FE-31BE-4AF5-B530-B57C12FDDAF6}" destId="{961D2E4D-A994-4D82-AFFD-37973F8045B9}" srcOrd="5" destOrd="0" presId="urn:microsoft.com/office/officeart/2008/layout/PictureStrips"/>
    <dgm:cxn modelId="{3DF6403B-76B4-487D-A71E-EE6781E7E1B2}" type="presParOf" srcId="{6D57A7FE-31BE-4AF5-B530-B57C12FDDAF6}" destId="{2F0FA7E3-5078-4826-B27E-E155DD804B0C}" srcOrd="6" destOrd="0" presId="urn:microsoft.com/office/officeart/2008/layout/PictureStrips"/>
    <dgm:cxn modelId="{B9837C20-3008-436E-B164-E85EFA5FADBD}" type="presParOf" srcId="{2F0FA7E3-5078-4826-B27E-E155DD804B0C}" destId="{3148520F-8671-4BE7-8615-2997BE3F2A8F}" srcOrd="0" destOrd="0" presId="urn:microsoft.com/office/officeart/2008/layout/PictureStrips"/>
    <dgm:cxn modelId="{3A2A53D9-2536-4886-97BE-CD32CE16B190}" type="presOf" srcId="{8BB0C3BB-F1BF-491C-8485-32BCC26EEC58}" destId="{3148520F-8671-4BE7-8615-2997BE3F2A8F}" srcOrd="0" destOrd="0" presId="urn:microsoft.com/office/officeart/2008/layout/PictureStrips"/>
    <dgm:cxn modelId="{9CE70326-6C8D-433D-9EC5-FC3FEF15AED8}" type="presParOf" srcId="{2F0FA7E3-5078-4826-B27E-E155DD804B0C}" destId="{BB17F98C-3926-4974-ADEF-E7A748A5FCA7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3193D207-E94D-4F41-B15F-BF058C9CD302}" type="doc">
      <dgm:prSet loTypeId="urn:microsoft.com/office/officeart/2005/8/layout/p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27C78006-0644-4626-8019-838CC09C1003}" type="parTrans" cxnId="{563287BB-9D27-48C0-99FE-04A35B13AFCC}">
      <dgm:prSet/>
      <dgm:spPr/>
      <dgm:t>
        <a:bodyPr/>
        <a:lstStyle/>
        <a:p>
          <a:endParaRPr lang="zh-CN" altLang="en-US"/>
        </a:p>
      </dgm:t>
    </dgm:pt>
    <dgm:pt modelId="{A99A1FB7-4FF4-4471-831D-2D2DD3915975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rtl="0"/>
          <a:r>
            <a:rPr lang="zh-CN" b="1" smtClean="0"/>
            <a:t>保持室内物体表面、地面清洁。室内应设</a:t>
          </a:r>
          <a:r>
            <a:rPr lang="zh-CN" b="1" smtClean="0">
              <a:solidFill>
                <a:srgbClr val="FF0000"/>
              </a:solidFill>
            </a:rPr>
            <a:t>流动水</a:t>
          </a:r>
          <a:r>
            <a:rPr lang="zh-CN" b="1" smtClean="0"/>
            <a:t>洗手池，洗手液、干手设施（用品），速干手消毒剂等；手消毒剂应标启用时间，在有效期内使用。</a:t>
          </a:r>
          <a:endParaRPr lang="zh-CN"/>
        </a:p>
      </dgm:t>
    </dgm:pt>
    <dgm:pt modelId="{F7F3F894-0D5E-49E4-B43D-DE825A37CAB2}" type="sibTrans" cxnId="{563287BB-9D27-48C0-99FE-04A35B13AFCC}">
      <dgm:prSet/>
      <dgm:spPr/>
      <dgm:t>
        <a:bodyPr/>
        <a:lstStyle/>
        <a:p>
          <a:endParaRPr lang="zh-CN" altLang="en-US"/>
        </a:p>
      </dgm:t>
    </dgm:pt>
    <dgm:pt modelId="{53F6957E-11BB-42C7-9D63-329C89DFE772}" type="parTrans" cxnId="{A19B7121-BA83-4A06-81C2-041A43FE7EED}">
      <dgm:prSet/>
      <dgm:spPr/>
      <dgm:t>
        <a:bodyPr/>
        <a:lstStyle/>
        <a:p>
          <a:endParaRPr lang="zh-CN" altLang="en-US"/>
        </a:p>
      </dgm:t>
    </dgm:pt>
    <dgm:pt modelId="{99D56B74-8A5A-4F78-AD92-638D92608483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治疗车、换药车上物品应摆放有序，上层为清洁区、下层为污染区；</a:t>
          </a:r>
          <a:endParaRPr lang="en-US" altLang="zh-CN" b="1" smtClean="0"/>
        </a:p>
        <a:p>
          <a:pPr algn="l" rtl="0"/>
          <a:r>
            <a:rPr lang="zh-CN" b="1" smtClean="0">
              <a:solidFill>
                <a:srgbClr val="FF0000"/>
              </a:solidFill>
            </a:rPr>
            <a:t>利器盒</a:t>
          </a:r>
          <a:r>
            <a:rPr lang="zh-CN" b="1" smtClean="0"/>
            <a:t>放置于治疗车的侧面；</a:t>
          </a:r>
          <a:endParaRPr lang="en-US" altLang="zh-CN" b="1" smtClean="0"/>
        </a:p>
        <a:p>
          <a:pPr algn="l" rtl="0"/>
          <a:r>
            <a:rPr lang="zh-CN" b="1" smtClean="0"/>
            <a:t>进入病室的治疗车、换药车应配有</a:t>
          </a:r>
          <a:r>
            <a:rPr lang="zh-CN" b="1" smtClean="0">
              <a:solidFill>
                <a:srgbClr val="FF0000"/>
              </a:solidFill>
            </a:rPr>
            <a:t>速干手消毒剂</a:t>
          </a:r>
          <a:r>
            <a:rPr lang="zh-CN" b="1" smtClean="0"/>
            <a:t>。</a:t>
          </a:r>
          <a:endParaRPr lang="zh-CN"/>
        </a:p>
      </dgm:t>
    </dgm:pt>
    <dgm:pt modelId="{9C5E0478-7760-4101-9EFA-FAFD84D4A401}" type="sibTrans" cxnId="{A19B7121-BA83-4A06-81C2-041A43FE7EED}">
      <dgm:prSet/>
      <dgm:spPr/>
      <dgm:t>
        <a:bodyPr/>
        <a:lstStyle/>
        <a:p>
          <a:endParaRPr lang="zh-CN" altLang="en-US"/>
        </a:p>
      </dgm:t>
    </dgm:pt>
    <dgm:pt modelId="{BB016A39-3811-4A5B-B0DC-3AD4451E0EA3}" type="parTrans" cxnId="{8F6C5D2A-B77B-4CC0-866B-ECA78258952E}">
      <dgm:prSet/>
      <dgm:spPr/>
      <dgm:t>
        <a:bodyPr/>
        <a:lstStyle/>
        <a:p>
          <a:endParaRPr lang="zh-CN" altLang="en-US"/>
        </a:p>
      </dgm:t>
    </dgm:pt>
    <dgm:pt modelId="{1648BF03-7184-41A0-8FCD-5C9A4602C067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各种治疗、护理及换药操作应按照先清洁伤口、后感染伤口依次进行。特殊感染伤口如：炭疽、气性坏疽等应</a:t>
          </a:r>
          <a:r>
            <a:rPr lang="zh-CN" b="1" smtClean="0">
              <a:solidFill>
                <a:srgbClr val="FF0000"/>
              </a:solidFill>
            </a:rPr>
            <a:t>就地</a:t>
          </a:r>
          <a:r>
            <a:rPr lang="zh-CN" b="1" smtClean="0"/>
            <a:t>（诊室或病室）严格隔离，处置后进行严格终末消毒，不得进入换药室。感染性敷料应弃置于双层黄色防渗漏的医疗废物袋内并及时密封。</a:t>
          </a:r>
          <a:endParaRPr lang="zh-CN"/>
        </a:p>
      </dgm:t>
    </dgm:pt>
    <dgm:pt modelId="{11683D92-2ADE-4835-BABF-9151FDA02693}" type="sibTrans" cxnId="{8F6C5D2A-B77B-4CC0-866B-ECA78258952E}">
      <dgm:prSet/>
      <dgm:spPr/>
      <dgm:t>
        <a:bodyPr/>
        <a:lstStyle/>
        <a:p>
          <a:endParaRPr lang="zh-CN" altLang="en-US"/>
        </a:p>
      </dgm:t>
    </dgm:pt>
    <dgm:pt modelId="{C39CF664-7A37-4259-BAFD-2DEB68FABCB7}" type="pres">
      <dgm:prSet presAssocID="{3193D207-E94D-4F41-B15F-BF058C9CD302}" presName="Name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90DBEA8A-0998-407A-A917-887702205D86}" type="pres">
      <dgm:prSet presAssocID="{3193D207-E94D-4F41-B15F-BF058C9CD302}" presName="bkgdShp" presStyleLbl="alignAccFollowNode1" presStyleCnt="1"/>
      <dgm:spPr/>
      <dgm:t>
        <a:bodyPr/>
        <a:lstStyle/>
        <a:p/>
      </dgm:t>
    </dgm:pt>
    <dgm:pt modelId="{21021E5E-E819-474A-BA96-F1EB31903DA8}" type="pres">
      <dgm:prSet presAssocID="{3193D207-E94D-4F41-B15F-BF058C9CD302}" presName="linComp"/>
      <dgm:spPr/>
      <dgm:t>
        <a:bodyPr/>
        <a:lstStyle/>
        <a:p/>
      </dgm:t>
    </dgm:pt>
    <dgm:pt modelId="{7F95F75F-0A3C-4315-9605-E0EAF976DA10}" type="pres">
      <dgm:prSet presAssocID="{A99A1FB7-4FF4-4471-831D-2D2DD3915975}" presName="compNode"/>
      <dgm:spPr/>
      <dgm:t>
        <a:bodyPr/>
        <a:lstStyle/>
        <a:p/>
      </dgm:t>
    </dgm:pt>
    <dgm:pt modelId="{9B7A5ED9-BEBA-4C2A-8FEE-52AE89243B42}" type="pres">
      <dgm:prSet presAssocID="{A99A1FB7-4FF4-4471-831D-2D2DD3915975}" presName="node" presStyleLbl="node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79586ABE-DD95-4598-9CF3-72B4AACDDD3B}" type="pres">
      <dgm:prSet presAssocID="{A99A1FB7-4FF4-4471-831D-2D2DD3915975}" presName="invisiNode" presStyleLbl="node1" presStyleCnt="3"/>
      <dgm:spPr/>
      <dgm:t>
        <a:bodyPr/>
        <a:lstStyle/>
        <a:p/>
      </dgm:t>
    </dgm:pt>
    <dgm:pt modelId="{D9C3809F-9CF2-4A1B-BA1B-AB9DD97CC32E}" type="pres">
      <dgm:prSet presAssocID="{A99A1FB7-4FF4-4471-831D-2D2DD3915975}" presName="imagNode" presStyleLbl="fgImgPlace1" presStyleCnt="3"/>
      <dgm:spPr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t="-24000" b="-24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829C5CCE-995A-4FE2-88B5-99E77C37EF41}" type="pres">
      <dgm:prSet presAssocID="{F7F3F894-0D5E-49E4-B43D-DE825A37CAB2}" presName="sibTrans" presStyleLbl="sibTrans2D1" presStyleCnt="2"/>
      <dgm:spPr/>
      <dgm:t>
        <a:bodyPr/>
        <a:lstStyle/>
        <a:p>
          <a:endParaRPr lang="zh-CN" altLang="en-US"/>
        </a:p>
      </dgm:t>
    </dgm:pt>
    <dgm:pt modelId="{717E272C-C8F7-4B2B-957E-39CBFA74AB2E}" type="pres">
      <dgm:prSet presAssocID="{99D56B74-8A5A-4F78-AD92-638D92608483}" presName="compNode"/>
      <dgm:spPr/>
      <dgm:t>
        <a:bodyPr/>
        <a:lstStyle/>
        <a:p/>
      </dgm:t>
    </dgm:pt>
    <dgm:pt modelId="{F985BD5D-E540-40B6-948F-CB8C6CAE7849}" type="pres">
      <dgm:prSet presAssocID="{99D56B74-8A5A-4F78-AD92-638D92608483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AD705EC-02FA-4BC9-AACC-3FFB4C0EB366}" type="pres">
      <dgm:prSet presAssocID="{99D56B74-8A5A-4F78-AD92-638D92608483}" presName="invisiNode" presStyleLbl="node1" presStyleIdx="1" presStyleCnt="3"/>
      <dgm:spPr/>
      <dgm:t>
        <a:bodyPr/>
        <a:lstStyle/>
        <a:p/>
      </dgm:t>
    </dgm:pt>
    <dgm:pt modelId="{ADAE2538-AAF6-461A-AFAC-0204222F619E}" type="pres">
      <dgm:prSet presAssocID="{99D56B74-8A5A-4F78-AD92-638D92608483}" presName="imagNode" presStyleLbl="fgImgPlace1" presStyleIdx="1" presStyleCnt="3" custScaleX="95298" custScaleY="97121"/>
      <dgm:spPr>
        <a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t="-32000" b="-32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5C8E0331-5E7C-4CBF-B67A-4509922B9F73}" type="pres">
      <dgm:prSet presAssocID="{9C5E0478-7760-4101-9EFA-FAFD84D4A401}" presName="sibTrans" presStyleLbl="sibTrans2D1" presStyleIdx="1" presStyleCnt="2"/>
      <dgm:spPr/>
      <dgm:t>
        <a:bodyPr/>
        <a:lstStyle/>
        <a:p>
          <a:endParaRPr lang="zh-CN" altLang="en-US"/>
        </a:p>
      </dgm:t>
    </dgm:pt>
    <dgm:pt modelId="{00FB247B-D3CF-442D-A840-980925809A60}" type="pres">
      <dgm:prSet presAssocID="{1648BF03-7184-41A0-8FCD-5C9A4602C067}" presName="compNode"/>
      <dgm:spPr/>
      <dgm:t>
        <a:bodyPr/>
        <a:lstStyle/>
        <a:p/>
      </dgm:t>
    </dgm:pt>
    <dgm:pt modelId="{C74DB3F1-43DB-4A7B-BD20-FA95D06BB460}" type="pres">
      <dgm:prSet presAssocID="{1648BF03-7184-41A0-8FCD-5C9A4602C06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572C636-D536-42D8-9E78-B5C7173592BA}" type="pres">
      <dgm:prSet presAssocID="{1648BF03-7184-41A0-8FCD-5C9A4602C067}" presName="invisiNode" presStyleLbl="node1" presStyleIdx="2" presStyleCnt="3"/>
      <dgm:spPr/>
      <dgm:t>
        <a:bodyPr/>
        <a:lstStyle/>
        <a:p/>
      </dgm:t>
    </dgm:pt>
    <dgm:pt modelId="{18FB67BE-6FD3-442C-B7B4-639F4ED0394E}" type="pres">
      <dgm:prSet presAssocID="{1648BF03-7184-41A0-8FCD-5C9A4602C067}" presName="imagNode" presStyleLbl="fgImgPlace1" presStyleIdx="2" presStyleCnt="3"/>
      <dgm:spPr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t="-19000" b="-19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</dgm:ptLst>
  <dgm:cxnLst>
    <dgm:cxn modelId="{563287BB-9D27-48C0-99FE-04A35B13AFCC}" srcId="{3193D207-E94D-4F41-B15F-BF058C9CD302}" destId="{A99A1FB7-4FF4-4471-831D-2D2DD3915975}" srcOrd="0" destOrd="0" parTransId="{27C78006-0644-4626-8019-838CC09C1003}" sibTransId="{F7F3F894-0D5E-49E4-B43D-DE825A37CAB2}"/>
    <dgm:cxn modelId="{A19B7121-BA83-4A06-81C2-041A43FE7EED}" srcId="{3193D207-E94D-4F41-B15F-BF058C9CD302}" destId="{99D56B74-8A5A-4F78-AD92-638D92608483}" srcOrd="1" destOrd="0" parTransId="{53F6957E-11BB-42C7-9D63-329C89DFE772}" sibTransId="{9C5E0478-7760-4101-9EFA-FAFD84D4A401}"/>
    <dgm:cxn modelId="{8F6C5D2A-B77B-4CC0-866B-ECA78258952E}" srcId="{3193D207-E94D-4F41-B15F-BF058C9CD302}" destId="{1648BF03-7184-41A0-8FCD-5C9A4602C067}" srcOrd="2" destOrd="0" parTransId="{BB016A39-3811-4A5B-B0DC-3AD4451E0EA3}" sibTransId="{11683D92-2ADE-4835-BABF-9151FDA02693}"/>
    <dgm:cxn modelId="{0ABBDA06-09CD-4D99-8A10-E7CC7814548A}" type="presOf" srcId="{3193D207-E94D-4F41-B15F-BF058C9CD302}" destId="{C39CF664-7A37-4259-BAFD-2DEB68FABCB7}" srcOrd="0" destOrd="0" presId="urn:microsoft.com/office/officeart/2005/8/layout/pList2"/>
    <dgm:cxn modelId="{9D296711-053C-45BE-BD32-98CFD023B017}" type="presParOf" srcId="{C39CF664-7A37-4259-BAFD-2DEB68FABCB7}" destId="{90DBEA8A-0998-407A-A917-887702205D86}" srcOrd="0" destOrd="0" presId="urn:microsoft.com/office/officeart/2005/8/layout/pList2"/>
    <dgm:cxn modelId="{BAA21D79-478F-4AD2-BA07-826375A58738}" type="presParOf" srcId="{C39CF664-7A37-4259-BAFD-2DEB68FABCB7}" destId="{21021E5E-E819-474A-BA96-F1EB31903DA8}" srcOrd="1" destOrd="0" presId="urn:microsoft.com/office/officeart/2005/8/layout/pList2"/>
    <dgm:cxn modelId="{B54F7F9B-C6EE-44E9-9414-309D8ADF93A4}" type="presParOf" srcId="{21021E5E-E819-474A-BA96-F1EB31903DA8}" destId="{7F95F75F-0A3C-4315-9605-E0EAF976DA10}" srcOrd="0" destOrd="0" presId="urn:microsoft.com/office/officeart/2005/8/layout/pList2"/>
    <dgm:cxn modelId="{BE20DB63-4325-4246-9F79-7453A471068D}" type="presParOf" srcId="{7F95F75F-0A3C-4315-9605-E0EAF976DA10}" destId="{9B7A5ED9-BEBA-4C2A-8FEE-52AE89243B42}" srcOrd="0" destOrd="0" presId="urn:microsoft.com/office/officeart/2005/8/layout/pList2"/>
    <dgm:cxn modelId="{A054F3A6-4368-40A3-A565-8E591799937A}" type="presOf" srcId="{A99A1FB7-4FF4-4471-831D-2D2DD3915975}" destId="{9B7A5ED9-BEBA-4C2A-8FEE-52AE89243B42}" srcOrd="0" destOrd="0" presId="urn:microsoft.com/office/officeart/2005/8/layout/pList2"/>
    <dgm:cxn modelId="{CAE25172-46C7-42D9-A85A-B8602775A738}" type="presParOf" srcId="{7F95F75F-0A3C-4315-9605-E0EAF976DA10}" destId="{79586ABE-DD95-4598-9CF3-72B4AACDDD3B}" srcOrd="1" destOrd="0" presId="urn:microsoft.com/office/officeart/2005/8/layout/pList2"/>
    <dgm:cxn modelId="{989017FE-F5E3-4841-A08B-3160299F2D3D}" type="presParOf" srcId="{7F95F75F-0A3C-4315-9605-E0EAF976DA10}" destId="{D9C3809F-9CF2-4A1B-BA1B-AB9DD97CC32E}" srcOrd="2" destOrd="0" presId="urn:microsoft.com/office/officeart/2005/8/layout/pList2"/>
    <dgm:cxn modelId="{4ECF41C1-E2E3-4CA0-A71D-23F32CD7379E}" type="presParOf" srcId="{21021E5E-E819-474A-BA96-F1EB31903DA8}" destId="{829C5CCE-995A-4FE2-88B5-99E77C37EF41}" srcOrd="1" destOrd="0" presId="urn:microsoft.com/office/officeart/2005/8/layout/pList2"/>
    <dgm:cxn modelId="{37DAC56A-579E-4DEA-8371-334B6886BEC6}" type="presOf" srcId="{F7F3F894-0D5E-49E4-B43D-DE825A37CAB2}" destId="{829C5CCE-995A-4FE2-88B5-99E77C37EF41}" srcOrd="0" destOrd="0" presId="urn:microsoft.com/office/officeart/2005/8/layout/pList2"/>
    <dgm:cxn modelId="{562BA0F5-F950-40A1-922D-74550A70BF1F}" type="presParOf" srcId="{21021E5E-E819-474A-BA96-F1EB31903DA8}" destId="{717E272C-C8F7-4B2B-957E-39CBFA74AB2E}" srcOrd="2" destOrd="0" presId="urn:microsoft.com/office/officeart/2005/8/layout/pList2"/>
    <dgm:cxn modelId="{EE610E26-6887-424D-AA8A-4DF0F46A8E88}" type="presParOf" srcId="{717E272C-C8F7-4B2B-957E-39CBFA74AB2E}" destId="{F985BD5D-E540-40B6-948F-CB8C6CAE7849}" srcOrd="0" destOrd="0" presId="urn:microsoft.com/office/officeart/2005/8/layout/pList2"/>
    <dgm:cxn modelId="{9ED96ABB-5D5A-4CD3-A95F-86C4DA02EB55}" type="presOf" srcId="{99D56B74-8A5A-4F78-AD92-638D92608483}" destId="{F985BD5D-E540-40B6-948F-CB8C6CAE7849}" srcOrd="0" destOrd="0" presId="urn:microsoft.com/office/officeart/2005/8/layout/pList2"/>
    <dgm:cxn modelId="{B524BB7B-4C04-404D-B777-9B4C1CEB80B5}" type="presParOf" srcId="{717E272C-C8F7-4B2B-957E-39CBFA74AB2E}" destId="{5AD705EC-02FA-4BC9-AACC-3FFB4C0EB366}" srcOrd="1" destOrd="0" presId="urn:microsoft.com/office/officeart/2005/8/layout/pList2"/>
    <dgm:cxn modelId="{535EF97A-9C8E-4E68-882B-8D6170C4D555}" type="presParOf" srcId="{717E272C-C8F7-4B2B-957E-39CBFA74AB2E}" destId="{ADAE2538-AAF6-461A-AFAC-0204222F619E}" srcOrd="2" destOrd="0" presId="urn:microsoft.com/office/officeart/2005/8/layout/pList2"/>
    <dgm:cxn modelId="{D6668EDD-89D1-4D24-BD4F-5974EA8CECC7}" type="presParOf" srcId="{21021E5E-E819-474A-BA96-F1EB31903DA8}" destId="{5C8E0331-5E7C-4CBF-B67A-4509922B9F73}" srcOrd="3" destOrd="0" presId="urn:microsoft.com/office/officeart/2005/8/layout/pList2"/>
    <dgm:cxn modelId="{852F3FE0-15FD-46CD-B482-6B0690B05BAE}" type="presOf" srcId="{9C5E0478-7760-4101-9EFA-FAFD84D4A401}" destId="{5C8E0331-5E7C-4CBF-B67A-4509922B9F73}" srcOrd="0" destOrd="0" presId="urn:microsoft.com/office/officeart/2005/8/layout/pList2"/>
    <dgm:cxn modelId="{DCDAE4F2-2DF6-4783-BA00-D39A3AC6F746}" type="presParOf" srcId="{21021E5E-E819-474A-BA96-F1EB31903DA8}" destId="{00FB247B-D3CF-442D-A840-980925809A60}" srcOrd="4" destOrd="0" presId="urn:microsoft.com/office/officeart/2005/8/layout/pList2"/>
    <dgm:cxn modelId="{C578CA4E-CC03-486A-8BF4-0051086C5751}" type="presParOf" srcId="{00FB247B-D3CF-442D-A840-980925809A60}" destId="{C74DB3F1-43DB-4A7B-BD20-FA95D06BB460}" srcOrd="0" destOrd="0" presId="urn:microsoft.com/office/officeart/2005/8/layout/pList2"/>
    <dgm:cxn modelId="{82F5F252-D6B5-47EA-9DBC-8A2A89A8DBDE}" type="presOf" srcId="{1648BF03-7184-41A0-8FCD-5C9A4602C067}" destId="{C74DB3F1-43DB-4A7B-BD20-FA95D06BB460}" srcOrd="0" destOrd="0" presId="urn:microsoft.com/office/officeart/2005/8/layout/pList2"/>
    <dgm:cxn modelId="{B9AF03F9-8BF4-4B9F-BF52-E7F6FDD1344F}" type="presParOf" srcId="{00FB247B-D3CF-442D-A840-980925809A60}" destId="{1572C636-D536-42D8-9E78-B5C7173592BA}" srcOrd="1" destOrd="0" presId="urn:microsoft.com/office/officeart/2005/8/layout/pList2"/>
    <dgm:cxn modelId="{C0AB45C7-8014-40EF-A0C9-E010615C6A13}" type="presParOf" srcId="{00FB247B-D3CF-442D-A840-980925809A60}" destId="{18FB67BE-6FD3-442C-B7B4-639F4ED0394E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DE4C5D14-2870-4C1E-A38E-8770DB5AC2CF}" type="doc">
      <dgm:prSet loTypeId="urn:microsoft.com/office/officeart/2005/8/layout/arrow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C802ED01-A630-4B88-8117-BA3EA1DABEC6}" type="parTrans" cxnId="{27FFBAC8-9D8E-42C1-A519-43E74306D70E}">
      <dgm:prSet/>
      <dgm:spPr/>
      <dgm:t>
        <a:bodyPr/>
        <a:lstStyle/>
        <a:p>
          <a:endParaRPr lang="zh-CN" altLang="en-US"/>
        </a:p>
      </dgm:t>
    </dgm:pt>
    <dgm:pt modelId="{9BF716AA-D8BF-4FAE-A630-763D818EBFC4}">
      <dgm:prSet custT="1"/>
      <dgm:spPr>
        <a:noFill/>
        <a:ln>
          <a:noFill/>
        </a:ln>
      </dgm:spPr>
      <dgm:t>
        <a:bodyPr/>
        <a:lstStyle/>
        <a:p>
          <a:pPr rtl="0"/>
          <a:r>
            <a:rPr lang="zh-CN" altLang="en-US" sz="2800" b="1" smtClean="0">
              <a:solidFill>
                <a:srgbClr val="FF0000"/>
              </a:solidFill>
            </a:rPr>
            <a:t>床单元</a:t>
          </a:r>
          <a:r>
            <a:rPr lang="zh-CN" altLang="en-US" sz="2800" b="1" smtClean="0"/>
            <a:t>应定期清洁，遇污染时及时清洁与消毒。直接接触皮肤的床上用品一人一换，遇污染及时更换。</a:t>
          </a:r>
          <a:endParaRPr lang="zh-CN" altLang="en-US" sz="2800"/>
        </a:p>
      </dgm:t>
    </dgm:pt>
    <dgm:pt modelId="{5BF059A8-539E-4B8F-AFD8-179DC1D54D5E}" type="sibTrans" cxnId="{27FFBAC8-9D8E-42C1-A519-43E74306D70E}">
      <dgm:prSet/>
      <dgm:spPr/>
      <dgm:t>
        <a:bodyPr/>
        <a:lstStyle/>
        <a:p>
          <a:endParaRPr lang="zh-CN" altLang="en-US"/>
        </a:p>
      </dgm:t>
    </dgm:pt>
    <dgm:pt modelId="{D57DBC79-8D06-4C93-A10F-B52D109C9C0D}" type="parTrans" cxnId="{E7EB5E95-A36D-49BC-B031-5A60D32957AD}">
      <dgm:prSet/>
      <dgm:spPr/>
      <dgm:t>
        <a:bodyPr/>
        <a:lstStyle/>
        <a:p>
          <a:endParaRPr lang="zh-CN" altLang="en-US"/>
        </a:p>
      </dgm:t>
    </dgm:pt>
    <dgm:pt modelId="{BF555D38-3979-444A-988B-B465BC1D4BE3}">
      <dgm:prSet custT="1"/>
      <dgm:spPr>
        <a:noFill/>
        <a:ln>
          <a:noFill/>
        </a:ln>
      </dgm:spPr>
      <dgm:t>
        <a:bodyPr/>
        <a:lstStyle/>
        <a:p>
          <a:pPr rtl="0"/>
          <a:r>
            <a:rPr lang="zh-CN" altLang="en-US" sz="2800" b="1" smtClean="0"/>
            <a:t>病人</a:t>
          </a:r>
          <a:r>
            <a:rPr lang="zh-CN" altLang="en-US" sz="2800" b="1" smtClean="0">
              <a:solidFill>
                <a:srgbClr val="FF0000"/>
              </a:solidFill>
            </a:rPr>
            <a:t>出院</a:t>
          </a:r>
          <a:r>
            <a:rPr lang="zh-CN" altLang="en-US" sz="2800" b="1" smtClean="0"/>
            <a:t>或死亡后应对床单元及其相邻区域进行清洁和终末消毒。</a:t>
          </a:r>
          <a:endParaRPr lang="zh-CN" altLang="en-US" sz="2800"/>
        </a:p>
      </dgm:t>
    </dgm:pt>
    <dgm:pt modelId="{4ABBD078-5BC4-4825-854B-B8FCBFAECFEE}" type="sibTrans" cxnId="{E7EB5E95-A36D-49BC-B031-5A60D32957AD}">
      <dgm:prSet/>
      <dgm:spPr/>
      <dgm:t>
        <a:bodyPr/>
        <a:lstStyle/>
        <a:p>
          <a:endParaRPr lang="zh-CN" altLang="en-US"/>
        </a:p>
      </dgm:t>
    </dgm:pt>
    <dgm:pt modelId="{1812A2EF-8176-47F8-99D8-7660591698C8}" type="pres">
      <dgm:prSet presAssocID="{DE4C5D14-2870-4C1E-A38E-8770DB5AC2CF}" presName="compositeShape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37FCAC29-9A39-4494-81D3-DF88CFE30F60}" type="pres">
      <dgm:prSet presAssocID="{9BF716AA-D8BF-4FAE-A630-763D818EBFC4}" presName="upArrow" presStyleLbl="node1" presStyleCnt="2" custLinFactNeighborX="-23840" custLinFactNeighborY="-900"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425188A5-603F-46FE-9C8F-4831D8F1E7AD}" type="pres">
      <dgm:prSet presAssocID="{9BF716AA-D8BF-4FAE-A630-763D818EBFC4}" presName="upArrowText" presStyleLbl="revTx" presStyleCnt="2" custScaleX="138384" custLinFactNeighborX="8514" custLinFactNeighborY="-900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2CEF52E2-301F-4E00-8904-5C7C3E75E788}" type="pres">
      <dgm:prSet presAssocID="{BF555D38-3979-444A-988B-B465BC1D4BE3}" presName="downArrow" presStyleLbl="node1" presStyleIdx="1" presStyleCnt="2" custLinFactNeighborX="-17878" custLinFactNeighborY="-258"/>
      <dgm:spPr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3B34A1CB-02F4-474C-A129-3E33B3E24E5D}" type="pres">
      <dgm:prSet presAssocID="{BF555D38-3979-444A-988B-B465BC1D4BE3}" presName="downArrowText" presStyleLbl="revTx" presStyleIdx="1" presStyleCnt="2" custScaleX="132534" custLinFactNeighborX="6589" custLinFactNeighborY="4101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27FFBAC8-9D8E-42C1-A519-43E74306D70E}" srcId="{DE4C5D14-2870-4C1E-A38E-8770DB5AC2CF}" destId="{9BF716AA-D8BF-4FAE-A630-763D818EBFC4}" srcOrd="0" destOrd="0" parTransId="{C802ED01-A630-4B88-8117-BA3EA1DABEC6}" sibTransId="{5BF059A8-539E-4B8F-AFD8-179DC1D54D5E}"/>
    <dgm:cxn modelId="{E7EB5E95-A36D-49BC-B031-5A60D32957AD}" srcId="{DE4C5D14-2870-4C1E-A38E-8770DB5AC2CF}" destId="{BF555D38-3979-444A-988B-B465BC1D4BE3}" srcOrd="1" destOrd="0" parTransId="{D57DBC79-8D06-4C93-A10F-B52D109C9C0D}" sibTransId="{4ABBD078-5BC4-4825-854B-B8FCBFAECFEE}"/>
    <dgm:cxn modelId="{3EA95B58-9CBD-4BAA-BD14-D7AE8122200E}" type="presOf" srcId="{DE4C5D14-2870-4C1E-A38E-8770DB5AC2CF}" destId="{1812A2EF-8176-47F8-99D8-7660591698C8}" srcOrd="0" destOrd="0" presId="urn:microsoft.com/office/officeart/2005/8/layout/arrow4"/>
    <dgm:cxn modelId="{BEB4729C-4DFC-4510-981B-50ED8384D682}" type="presParOf" srcId="{1812A2EF-8176-47F8-99D8-7660591698C8}" destId="{37FCAC29-9A39-4494-81D3-DF88CFE30F60}" srcOrd="0" destOrd="0" presId="urn:microsoft.com/office/officeart/2005/8/layout/arrow4"/>
    <dgm:cxn modelId="{BE8C29A5-EA85-4B13-9351-CBDA4563715E}" type="presParOf" srcId="{1812A2EF-8176-47F8-99D8-7660591698C8}" destId="{425188A5-603F-46FE-9C8F-4831D8F1E7AD}" srcOrd="1" destOrd="0" presId="urn:microsoft.com/office/officeart/2005/8/layout/arrow4"/>
    <dgm:cxn modelId="{9AE33F7C-9DB9-42F1-952A-F813C609EB9E}" type="presOf" srcId="{9BF716AA-D8BF-4FAE-A630-763D818EBFC4}" destId="{425188A5-603F-46FE-9C8F-4831D8F1E7AD}" srcOrd="0" destOrd="0" presId="urn:microsoft.com/office/officeart/2005/8/layout/arrow4"/>
    <dgm:cxn modelId="{25BBF530-7AE4-4DB5-94EF-E55C1F8C272E}" type="presParOf" srcId="{1812A2EF-8176-47F8-99D8-7660591698C8}" destId="{2CEF52E2-301F-4E00-8904-5C7C3E75E788}" srcOrd="2" destOrd="0" presId="urn:microsoft.com/office/officeart/2005/8/layout/arrow4"/>
    <dgm:cxn modelId="{BF454A63-5357-4AAC-B80F-035E2963391F}" type="presParOf" srcId="{1812A2EF-8176-47F8-99D8-7660591698C8}" destId="{3B34A1CB-02F4-474C-A129-3E33B3E24E5D}" srcOrd="3" destOrd="0" presId="urn:microsoft.com/office/officeart/2005/8/layout/arrow4"/>
    <dgm:cxn modelId="{6C53D6B2-A7C7-4086-94BA-72DE6CE1EDEE}" type="presOf" srcId="{BF555D38-3979-444A-988B-B465BC1D4BE3}" destId="{3B34A1CB-02F4-474C-A129-3E33B3E24E5D}" srcOrd="0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main"/>
    </a:ext>
  </dgm:extLst>
</dgm:dataModel>
</file>

<file path=ppt/diagrams/data14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F6B04ADC-7372-45CB-9859-0677970CFADD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C4A2F9B2-ACC0-4FDD-8D26-533EE59392CF}" type="parTrans" cxnId="{BFFCFC61-7B6F-41B9-ADD7-096148DE06C2}">
      <dgm:prSet/>
      <dgm:spPr/>
      <dgm:t>
        <a:bodyPr/>
        <a:lstStyle/>
        <a:p>
          <a:pPr algn="l"/>
          <a:endParaRPr lang="zh-CN" altLang="en-US"/>
        </a:p>
      </dgm:t>
    </dgm:pt>
    <dgm:pt modelId="{03C9EA79-43BC-495D-9FB2-C0187350330D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进行注射操作前</a:t>
          </a:r>
          <a:r>
            <a:rPr lang="zh-CN" b="1" smtClean="0">
              <a:solidFill>
                <a:srgbClr val="FF0000"/>
              </a:solidFill>
            </a:rPr>
            <a:t>半小时</a:t>
          </a:r>
          <a:r>
            <a:rPr lang="zh-CN" b="1" smtClean="0"/>
            <a:t>应停止清扫地面等工作，</a:t>
          </a:r>
          <a:r>
            <a:rPr lang="zh-CN" b="1" smtClean="0">
              <a:solidFill>
                <a:srgbClr val="FF0000"/>
              </a:solidFill>
            </a:rPr>
            <a:t>避免</a:t>
          </a:r>
          <a:r>
            <a:rPr lang="zh-CN" b="1" smtClean="0"/>
            <a:t>不必要的人员活动。</a:t>
          </a:r>
          <a:r>
            <a:rPr lang="zh-CN" b="1" smtClean="0">
              <a:solidFill>
                <a:srgbClr val="FF0000"/>
              </a:solidFill>
            </a:rPr>
            <a:t>严禁</a:t>
          </a:r>
          <a:r>
            <a:rPr lang="zh-CN" b="1" smtClean="0"/>
            <a:t>在非清洁区域进行注射准备等工作。</a:t>
          </a:r>
          <a:endParaRPr lang="zh-CN"/>
        </a:p>
      </dgm:t>
    </dgm:pt>
    <dgm:pt modelId="{F7799AE0-D7CF-465B-9E31-3A8391CB7307}" type="sibTrans" cxnId="{BFFCFC61-7B6F-41B9-ADD7-096148DE06C2}">
      <dgm:prSet/>
      <dgm:spPr/>
      <dgm:t>
        <a:bodyPr/>
        <a:lstStyle/>
        <a:p>
          <a:pPr algn="l"/>
          <a:endParaRPr lang="zh-CN" altLang="en-US"/>
        </a:p>
      </dgm:t>
    </dgm:pt>
    <dgm:pt modelId="{E3D7A4D3-6F48-45CA-85EB-812AE1CD49CE}" type="parTrans" cxnId="{1827EF09-7E56-4EF7-8E34-31A5034F8A44}">
      <dgm:prSet/>
      <dgm:spPr/>
      <dgm:t>
        <a:bodyPr/>
        <a:lstStyle/>
        <a:p>
          <a:pPr algn="l"/>
          <a:endParaRPr lang="zh-CN" altLang="en-US"/>
        </a:p>
      </dgm:t>
    </dgm:pt>
    <dgm:pt modelId="{30DD8D53-8C5D-4CB2-8A9F-E9C411B6717D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配药、皮试、</a:t>
          </a:r>
          <a:r>
            <a:rPr lang="zh-CN" b="1" smtClean="0">
              <a:solidFill>
                <a:srgbClr val="FF0000"/>
              </a:solidFill>
            </a:rPr>
            <a:t>胰岛素注射</a:t>
          </a:r>
          <a:r>
            <a:rPr lang="zh-CN" b="1" smtClean="0"/>
            <a:t>、免疫接种等操作时，严格执行注射器“一人一针一管一用”。</a:t>
          </a:r>
          <a:endParaRPr lang="zh-CN"/>
        </a:p>
      </dgm:t>
    </dgm:pt>
    <dgm:pt modelId="{13AC7845-9FE9-4324-93E0-332F6BE62194}" type="sibTrans" cxnId="{1827EF09-7E56-4EF7-8E34-31A5034F8A44}">
      <dgm:prSet/>
      <dgm:spPr/>
      <dgm:t>
        <a:bodyPr/>
        <a:lstStyle/>
        <a:p>
          <a:pPr algn="l"/>
          <a:endParaRPr lang="zh-CN" altLang="en-US"/>
        </a:p>
      </dgm:t>
    </dgm:pt>
    <dgm:pt modelId="{D11725DB-7475-48E9-ABA7-F0CB7CA21066}" type="parTrans" cxnId="{CA8D8D4C-0223-4B8F-81FB-CF5AF5C61AD5}">
      <dgm:prSet/>
      <dgm:spPr/>
      <dgm:t>
        <a:bodyPr/>
        <a:lstStyle/>
        <a:p>
          <a:pPr algn="l"/>
          <a:endParaRPr lang="zh-CN" altLang="en-US"/>
        </a:p>
      </dgm:t>
    </dgm:pt>
    <dgm:pt modelId="{4FA3645A-8C22-42A4-8A73-B3F07AE8DCD2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尽可能使用单剂量注射用药。</a:t>
          </a:r>
          <a:r>
            <a:rPr lang="zh-CN" b="1" smtClean="0">
              <a:solidFill>
                <a:srgbClr val="FF0000"/>
              </a:solidFill>
            </a:rPr>
            <a:t>多剂量用药</a:t>
          </a:r>
          <a:r>
            <a:rPr lang="zh-CN" b="1" smtClean="0"/>
            <a:t>无法避免时，应保证“一人一针一管一用”，</a:t>
          </a:r>
          <a:r>
            <a:rPr lang="zh-CN" b="1" smtClean="0">
              <a:solidFill>
                <a:srgbClr val="FF0000"/>
              </a:solidFill>
            </a:rPr>
            <a:t>严禁</a:t>
          </a:r>
          <a:r>
            <a:rPr lang="zh-CN" b="1" smtClean="0"/>
            <a:t>使用用过的针头及注射器再次抽取药液。</a:t>
          </a:r>
          <a:endParaRPr lang="zh-CN"/>
        </a:p>
      </dgm:t>
    </dgm:pt>
    <dgm:pt modelId="{2C6FB9ED-4F7A-416F-81B0-CD175DBB25CA}" type="sibTrans" cxnId="{CA8D8D4C-0223-4B8F-81FB-CF5AF5C61AD5}">
      <dgm:prSet/>
      <dgm:spPr/>
      <dgm:t>
        <a:bodyPr/>
        <a:lstStyle/>
        <a:p>
          <a:pPr algn="l"/>
          <a:endParaRPr lang="zh-CN" altLang="en-US"/>
        </a:p>
      </dgm:t>
    </dgm:pt>
    <dgm:pt modelId="{BCD5768D-63C7-4B5C-8066-8AD25CA609E2}" type="parTrans" cxnId="{3E0772F6-21F9-4815-96F3-DCF1A554F6A1}">
      <dgm:prSet/>
      <dgm:spPr/>
      <dgm:t>
        <a:bodyPr/>
        <a:lstStyle/>
        <a:p>
          <a:pPr algn="l"/>
          <a:endParaRPr lang="zh-CN" altLang="en-US"/>
        </a:p>
      </dgm:t>
    </dgm:pt>
    <dgm:pt modelId="{5A8C0163-E647-42F3-BD71-843BFEBE64CF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抽出的药液、开启的静脉输入用无菌液体</a:t>
          </a:r>
          <a:r>
            <a:rPr lang="zh-CN" b="1" smtClean="0">
              <a:solidFill>
                <a:srgbClr val="FF0000"/>
              </a:solidFill>
            </a:rPr>
            <a:t>须注明</a:t>
          </a:r>
          <a:r>
            <a:rPr lang="zh-CN" b="1" smtClean="0"/>
            <a:t>开启日期和时间，放置时间超过2小时后不得使用；启封抽吸的各种</a:t>
          </a:r>
          <a:r>
            <a:rPr lang="zh-CN" b="1" smtClean="0">
              <a:solidFill>
                <a:srgbClr val="FF0000"/>
              </a:solidFill>
            </a:rPr>
            <a:t>溶媒</a:t>
          </a:r>
          <a:r>
            <a:rPr lang="zh-CN" b="1" smtClean="0"/>
            <a:t>超过24小时不得使用。灭菌物品（</a:t>
          </a:r>
          <a:r>
            <a:rPr lang="zh-CN" b="1" smtClean="0">
              <a:solidFill>
                <a:srgbClr val="FF0000"/>
              </a:solidFill>
            </a:rPr>
            <a:t>棉球、纱布</a:t>
          </a:r>
          <a:r>
            <a:rPr lang="zh-CN" b="1" smtClean="0"/>
            <a:t>等）一经打开，使用时间不得超过24小时，提倡使用小包装。</a:t>
          </a:r>
          <a:endParaRPr lang="zh-CN"/>
        </a:p>
      </dgm:t>
    </dgm:pt>
    <dgm:pt modelId="{DC009CCC-912B-4B41-A254-6264FD63B713}" type="sibTrans" cxnId="{3E0772F6-21F9-4815-96F3-DCF1A554F6A1}">
      <dgm:prSet/>
      <dgm:spPr/>
      <dgm:t>
        <a:bodyPr/>
        <a:lstStyle/>
        <a:p>
          <a:pPr algn="l"/>
          <a:endParaRPr lang="zh-CN" altLang="en-US"/>
        </a:p>
      </dgm:t>
    </dgm:pt>
    <dgm:pt modelId="{DB1B9EE4-9A9E-4635-BCDE-857D7629E884}" type="parTrans" cxnId="{C40CD5AC-5082-43B0-8B27-C655A60FC3F7}">
      <dgm:prSet/>
      <dgm:spPr/>
      <dgm:t>
        <a:bodyPr/>
        <a:lstStyle/>
        <a:p>
          <a:pPr algn="l"/>
          <a:endParaRPr lang="zh-CN" altLang="en-US"/>
        </a:p>
      </dgm:t>
    </dgm:pt>
    <dgm:pt modelId="{751E8D23-D0B4-431E-8820-F26D09F679AA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algn="l" rtl="0"/>
          <a:r>
            <a:rPr lang="zh-CN" b="1" smtClean="0"/>
            <a:t>盛放用于皮肤消毒的非一次性使用的碘酒、酒精的</a:t>
          </a:r>
          <a:r>
            <a:rPr lang="zh-CN" b="1" smtClean="0">
              <a:solidFill>
                <a:srgbClr val="FF0000"/>
              </a:solidFill>
            </a:rPr>
            <a:t>容器</a:t>
          </a:r>
          <a:r>
            <a:rPr lang="zh-CN" b="1" smtClean="0"/>
            <a:t>等应密闭保存，</a:t>
          </a:r>
          <a:r>
            <a:rPr lang="zh-CN" b="1" smtClean="0">
              <a:solidFill>
                <a:srgbClr val="FF0000"/>
              </a:solidFill>
            </a:rPr>
            <a:t>每周</a:t>
          </a:r>
          <a:r>
            <a:rPr lang="zh-CN" b="1" smtClean="0"/>
            <a:t>更换</a:t>
          </a:r>
          <a:r>
            <a:rPr lang="en-US" b="1" smtClean="0"/>
            <a:t>2</a:t>
          </a:r>
          <a:r>
            <a:rPr lang="zh-CN" b="1" smtClean="0"/>
            <a:t>次，同时更换灭菌容器。</a:t>
          </a:r>
          <a:r>
            <a:rPr lang="zh-CN" b="1" smtClean="0">
              <a:solidFill>
                <a:srgbClr val="FF0000"/>
              </a:solidFill>
            </a:rPr>
            <a:t>一次性</a:t>
          </a:r>
          <a:r>
            <a:rPr lang="zh-CN" b="1" smtClean="0"/>
            <a:t>小包装的瓶装碘酒、酒精，启封后使用时间不超过</a:t>
          </a:r>
          <a:r>
            <a:rPr lang="en-US" b="1" smtClean="0"/>
            <a:t>7</a:t>
          </a:r>
          <a:r>
            <a:rPr lang="zh-CN" b="1" smtClean="0"/>
            <a:t>天。</a:t>
          </a:r>
          <a:endParaRPr lang="zh-CN"/>
        </a:p>
      </dgm:t>
    </dgm:pt>
    <dgm:pt modelId="{83F3B0B0-C8EC-4D31-8A3C-4076EC7F4B17}" type="sibTrans" cxnId="{C40CD5AC-5082-43B0-8B27-C655A60FC3F7}">
      <dgm:prSet/>
      <dgm:spPr/>
      <dgm:t>
        <a:bodyPr/>
        <a:lstStyle/>
        <a:p>
          <a:pPr algn="l"/>
          <a:endParaRPr lang="zh-CN" altLang="en-US"/>
        </a:p>
      </dgm:t>
    </dgm:pt>
    <dgm:pt modelId="{C700455C-D86C-416E-A6C9-8624CD7A1805}" type="parTrans" cxnId="{2ED43DA3-20B9-4B06-8711-7220984CEC73}">
      <dgm:prSet/>
      <dgm:spPr/>
      <dgm:t>
        <a:bodyPr/>
        <a:lstStyle/>
        <a:p>
          <a:pPr algn="l"/>
          <a:endParaRPr lang="zh-CN" altLang="en-US"/>
        </a:p>
      </dgm:t>
    </dgm:pt>
    <dgm:pt modelId="{B7FE0104-E908-42F0-B730-FFBFC7D885DA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anchor="t" anchorCtr="0"/>
        <a:lstStyle/>
        <a:p>
          <a:pPr algn="l" rtl="0"/>
          <a:r>
            <a:rPr lang="zh-CN" b="1" smtClean="0"/>
            <a:t>药品</a:t>
          </a:r>
          <a:r>
            <a:rPr lang="zh-CN" b="1" smtClean="0">
              <a:solidFill>
                <a:srgbClr val="FF0000"/>
              </a:solidFill>
            </a:rPr>
            <a:t>疑有污染时</a:t>
          </a:r>
          <a:r>
            <a:rPr lang="zh-CN" b="1" smtClean="0"/>
            <a:t>应立即停止使用并按要求处置。</a:t>
          </a:r>
          <a:endParaRPr lang="zh-CN"/>
        </a:p>
      </dgm:t>
    </dgm:pt>
    <dgm:pt modelId="{55ADBEE5-D8A0-4187-BE5C-EBD3F055053B}" type="sibTrans" cxnId="{2ED43DA3-20B9-4B06-8711-7220984CEC73}">
      <dgm:prSet/>
      <dgm:spPr/>
      <dgm:t>
        <a:bodyPr/>
        <a:lstStyle/>
        <a:p>
          <a:pPr algn="l"/>
          <a:endParaRPr lang="zh-CN" altLang="en-US"/>
        </a:p>
      </dgm:t>
    </dgm:pt>
    <dgm:pt modelId="{868ABDA7-00EF-4F1D-9629-98FC41DCB30D}" type="pres">
      <dgm:prSet presAssocID="{F6B04ADC-7372-45CB-9859-0677970CFADD}" presName="diagram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8B1639F3-EDDA-4955-8C50-5B208A5A304D}" type="pres">
      <dgm:prSet presAssocID="{03C9EA79-43BC-495D-9FB2-C0187350330D}" presName="node" presStyleLbl="node1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8F565AC-4363-48D4-9592-F7B5E3409125}" type="pres">
      <dgm:prSet presAssocID="{F7799AE0-D7CF-465B-9E31-3A8391CB7307}" presName="sibTrans"/>
      <dgm:spPr/>
      <dgm:t>
        <a:bodyPr/>
        <a:lstStyle/>
        <a:p/>
      </dgm:t>
    </dgm:pt>
    <dgm:pt modelId="{4B9402EB-8D3D-4705-8515-8DB728189FAA}" type="pres">
      <dgm:prSet presAssocID="{30DD8D53-8C5D-4CB2-8A9F-E9C411B6717D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DE4F2A8-AB5D-454A-81AD-A965DC942E71}" type="pres">
      <dgm:prSet presAssocID="{13AC7845-9FE9-4324-93E0-332F6BE62194}" presName="sibTrans"/>
      <dgm:spPr/>
      <dgm:t>
        <a:bodyPr/>
        <a:lstStyle/>
        <a:p/>
      </dgm:t>
    </dgm:pt>
    <dgm:pt modelId="{CFC9ACF3-ABA7-4C1F-9E9D-00F470B58CA6}" type="pres">
      <dgm:prSet presAssocID="{4FA3645A-8C22-42A4-8A73-B3F07AE8DCD2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F13C155-F6CC-45FA-9F1B-D8B3AD7D308B}" type="pres">
      <dgm:prSet presAssocID="{2C6FB9ED-4F7A-416F-81B0-CD175DBB25CA}" presName="sibTrans"/>
      <dgm:spPr/>
      <dgm:t>
        <a:bodyPr/>
        <a:lstStyle/>
        <a:p/>
      </dgm:t>
    </dgm:pt>
    <dgm:pt modelId="{3EF0AFDB-F6C9-4B20-A301-6E340A66A5AB}" type="pres">
      <dgm:prSet presAssocID="{5A8C0163-E647-42F3-BD71-843BFEBE64CF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71BB7B9-E47E-4714-A0FA-AB51468C80A6}" type="pres">
      <dgm:prSet presAssocID="{DC009CCC-912B-4B41-A254-6264FD63B713}" presName="sibTrans"/>
      <dgm:spPr/>
      <dgm:t>
        <a:bodyPr/>
        <a:lstStyle/>
        <a:p/>
      </dgm:t>
    </dgm:pt>
    <dgm:pt modelId="{7A224E63-96D5-4402-8FA1-F3420B552D85}" type="pres">
      <dgm:prSet presAssocID="{751E8D23-D0B4-431E-8820-F26D09F679AA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7C2AF8D9-4C3A-40CC-B10C-214DA679F3D0}" type="pres">
      <dgm:prSet presAssocID="{83F3B0B0-C8EC-4D31-8A3C-4076EC7F4B17}" presName="sibTrans"/>
      <dgm:spPr/>
      <dgm:t>
        <a:bodyPr/>
        <a:lstStyle/>
        <a:p/>
      </dgm:t>
    </dgm:pt>
    <dgm:pt modelId="{490C928A-7F24-4400-895D-23AE7B11ACF8}" type="pres">
      <dgm:prSet presAssocID="{B7FE0104-E908-42F0-B730-FFBFC7D885DA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BFFCFC61-7B6F-41B9-ADD7-096148DE06C2}" srcId="{F6B04ADC-7372-45CB-9859-0677970CFADD}" destId="{03C9EA79-43BC-495D-9FB2-C0187350330D}" srcOrd="0" destOrd="0" parTransId="{C4A2F9B2-ACC0-4FDD-8D26-533EE59392CF}" sibTransId="{F7799AE0-D7CF-465B-9E31-3A8391CB7307}"/>
    <dgm:cxn modelId="{1827EF09-7E56-4EF7-8E34-31A5034F8A44}" srcId="{F6B04ADC-7372-45CB-9859-0677970CFADD}" destId="{30DD8D53-8C5D-4CB2-8A9F-E9C411B6717D}" srcOrd="1" destOrd="0" parTransId="{E3D7A4D3-6F48-45CA-85EB-812AE1CD49CE}" sibTransId="{13AC7845-9FE9-4324-93E0-332F6BE62194}"/>
    <dgm:cxn modelId="{CA8D8D4C-0223-4B8F-81FB-CF5AF5C61AD5}" srcId="{F6B04ADC-7372-45CB-9859-0677970CFADD}" destId="{4FA3645A-8C22-42A4-8A73-B3F07AE8DCD2}" srcOrd="2" destOrd="0" parTransId="{D11725DB-7475-48E9-ABA7-F0CB7CA21066}" sibTransId="{2C6FB9ED-4F7A-416F-81B0-CD175DBB25CA}"/>
    <dgm:cxn modelId="{3E0772F6-21F9-4815-96F3-DCF1A554F6A1}" srcId="{F6B04ADC-7372-45CB-9859-0677970CFADD}" destId="{5A8C0163-E647-42F3-BD71-843BFEBE64CF}" srcOrd="3" destOrd="0" parTransId="{BCD5768D-63C7-4B5C-8066-8AD25CA609E2}" sibTransId="{DC009CCC-912B-4B41-A254-6264FD63B713}"/>
    <dgm:cxn modelId="{C40CD5AC-5082-43B0-8B27-C655A60FC3F7}" srcId="{F6B04ADC-7372-45CB-9859-0677970CFADD}" destId="{751E8D23-D0B4-431E-8820-F26D09F679AA}" srcOrd="4" destOrd="0" parTransId="{DB1B9EE4-9A9E-4635-BCDE-857D7629E884}" sibTransId="{83F3B0B0-C8EC-4D31-8A3C-4076EC7F4B17}"/>
    <dgm:cxn modelId="{2ED43DA3-20B9-4B06-8711-7220984CEC73}" srcId="{F6B04ADC-7372-45CB-9859-0677970CFADD}" destId="{B7FE0104-E908-42F0-B730-FFBFC7D885DA}" srcOrd="5" destOrd="0" parTransId="{C700455C-D86C-416E-A6C9-8624CD7A1805}" sibTransId="{55ADBEE5-D8A0-4187-BE5C-EBD3F055053B}"/>
    <dgm:cxn modelId="{1FDE4298-954C-4CC6-83AD-545A94152C27}" type="presOf" srcId="{F6B04ADC-7372-45CB-9859-0677970CFADD}" destId="{868ABDA7-00EF-4F1D-9629-98FC41DCB30D}" srcOrd="0" destOrd="0" presId="urn:microsoft.com/office/officeart/2005/8/layout/default"/>
    <dgm:cxn modelId="{86CF7459-03C2-481F-BD36-C3C8D40FFB98}" type="presParOf" srcId="{868ABDA7-00EF-4F1D-9629-98FC41DCB30D}" destId="{8B1639F3-EDDA-4955-8C50-5B208A5A304D}" srcOrd="0" destOrd="0" presId="urn:microsoft.com/office/officeart/2005/8/layout/default"/>
    <dgm:cxn modelId="{6C63903D-7FD0-4210-813F-E4C4E3A04745}" type="presOf" srcId="{03C9EA79-43BC-495D-9FB2-C0187350330D}" destId="{8B1639F3-EDDA-4955-8C50-5B208A5A304D}" srcOrd="0" destOrd="0" presId="urn:microsoft.com/office/officeart/2005/8/layout/default"/>
    <dgm:cxn modelId="{2397D1C6-E2CA-43CF-9376-C055560E8C27}" type="presParOf" srcId="{868ABDA7-00EF-4F1D-9629-98FC41DCB30D}" destId="{48F565AC-4363-48D4-9592-F7B5E3409125}" srcOrd="1" destOrd="0" presId="urn:microsoft.com/office/officeart/2005/8/layout/default"/>
    <dgm:cxn modelId="{8A0EAE07-5F77-4A3C-BECF-C95AB038A550}" type="presParOf" srcId="{868ABDA7-00EF-4F1D-9629-98FC41DCB30D}" destId="{4B9402EB-8D3D-4705-8515-8DB728189FAA}" srcOrd="2" destOrd="0" presId="urn:microsoft.com/office/officeart/2005/8/layout/default"/>
    <dgm:cxn modelId="{81996200-9F38-410A-A002-B8E9C75BEF96}" type="presOf" srcId="{30DD8D53-8C5D-4CB2-8A9F-E9C411B6717D}" destId="{4B9402EB-8D3D-4705-8515-8DB728189FAA}" srcOrd="0" destOrd="0" presId="urn:microsoft.com/office/officeart/2005/8/layout/default"/>
    <dgm:cxn modelId="{835A451F-AB79-4CFE-845D-189C43432755}" type="presParOf" srcId="{868ABDA7-00EF-4F1D-9629-98FC41DCB30D}" destId="{1DE4F2A8-AB5D-454A-81AD-A965DC942E71}" srcOrd="3" destOrd="0" presId="urn:microsoft.com/office/officeart/2005/8/layout/default"/>
    <dgm:cxn modelId="{14C73298-6B8E-4273-AB06-CD4F0013FA86}" type="presParOf" srcId="{868ABDA7-00EF-4F1D-9629-98FC41DCB30D}" destId="{CFC9ACF3-ABA7-4C1F-9E9D-00F470B58CA6}" srcOrd="4" destOrd="0" presId="urn:microsoft.com/office/officeart/2005/8/layout/default"/>
    <dgm:cxn modelId="{0DB99C52-5FF9-4B64-A718-B0CE57B14838}" type="presOf" srcId="{4FA3645A-8C22-42A4-8A73-B3F07AE8DCD2}" destId="{CFC9ACF3-ABA7-4C1F-9E9D-00F470B58CA6}" srcOrd="0" destOrd="0" presId="urn:microsoft.com/office/officeart/2005/8/layout/default"/>
    <dgm:cxn modelId="{E8B715E7-531A-446D-999B-DA7713947C65}" type="presParOf" srcId="{868ABDA7-00EF-4F1D-9629-98FC41DCB30D}" destId="{BF13C155-F6CC-45FA-9F1B-D8B3AD7D308B}" srcOrd="5" destOrd="0" presId="urn:microsoft.com/office/officeart/2005/8/layout/default"/>
    <dgm:cxn modelId="{59331181-0789-414D-8A94-2E951A64F2E5}" type="presParOf" srcId="{868ABDA7-00EF-4F1D-9629-98FC41DCB30D}" destId="{3EF0AFDB-F6C9-4B20-A301-6E340A66A5AB}" srcOrd="6" destOrd="0" presId="urn:microsoft.com/office/officeart/2005/8/layout/default"/>
    <dgm:cxn modelId="{58FE4B5F-16C6-467E-8B89-37A739A040E3}" type="presOf" srcId="{5A8C0163-E647-42F3-BD71-843BFEBE64CF}" destId="{3EF0AFDB-F6C9-4B20-A301-6E340A66A5AB}" srcOrd="0" destOrd="0" presId="urn:microsoft.com/office/officeart/2005/8/layout/default"/>
    <dgm:cxn modelId="{31CFDCD6-4D37-4FD9-830C-AF07907CF862}" type="presParOf" srcId="{868ABDA7-00EF-4F1D-9629-98FC41DCB30D}" destId="{B71BB7B9-E47E-4714-A0FA-AB51468C80A6}" srcOrd="7" destOrd="0" presId="urn:microsoft.com/office/officeart/2005/8/layout/default"/>
    <dgm:cxn modelId="{BE7B67EC-DAD4-4131-9586-25B672E969B5}" type="presParOf" srcId="{868ABDA7-00EF-4F1D-9629-98FC41DCB30D}" destId="{7A224E63-96D5-4402-8FA1-F3420B552D85}" srcOrd="8" destOrd="0" presId="urn:microsoft.com/office/officeart/2005/8/layout/default"/>
    <dgm:cxn modelId="{8213025E-4063-4755-97A7-194561A628E2}" type="presOf" srcId="{751E8D23-D0B4-431E-8820-F26D09F679AA}" destId="{7A224E63-96D5-4402-8FA1-F3420B552D85}" srcOrd="0" destOrd="0" presId="urn:microsoft.com/office/officeart/2005/8/layout/default"/>
    <dgm:cxn modelId="{430F99A7-F2F3-4E25-82E1-8307141EAE14}" type="presParOf" srcId="{868ABDA7-00EF-4F1D-9629-98FC41DCB30D}" destId="{7C2AF8D9-4C3A-40CC-B10C-214DA679F3D0}" srcOrd="9" destOrd="0" presId="urn:microsoft.com/office/officeart/2005/8/layout/default"/>
    <dgm:cxn modelId="{82EA8F4D-2BE7-491E-8869-85284169C6EB}" type="presParOf" srcId="{868ABDA7-00EF-4F1D-9629-98FC41DCB30D}" destId="{490C928A-7F24-4400-895D-23AE7B11ACF8}" srcOrd="10" destOrd="0" presId="urn:microsoft.com/office/officeart/2005/8/layout/default"/>
    <dgm:cxn modelId="{64E4CCDB-8449-41BB-B52E-2A0BD32F2178}" type="presOf" srcId="{B7FE0104-E908-42F0-B730-FFBFC7D885DA}" destId="{490C928A-7F24-4400-895D-23AE7B11ACF8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main"/>
    </a:ext>
  </dgm:extLst>
</dgm:dataModel>
</file>

<file path=ppt/diagrams/data15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24583E26-A78A-463C-B1D5-3D107130DD85}" type="doc">
      <dgm:prSet loTypeId="urn:microsoft.com/office/officeart/2005/8/layout/p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539B1D88-5462-471F-A991-1E84937A0085}" type="parTrans" cxnId="{787DB0E5-FA27-405B-94B9-6D15D9E6D2BB}">
      <dgm:prSet/>
      <dgm:spPr/>
      <dgm:t>
        <a:bodyPr/>
        <a:lstStyle/>
        <a:p>
          <a:endParaRPr lang="zh-CN" altLang="en-US"/>
        </a:p>
      </dgm:t>
    </dgm:pt>
    <dgm:pt modelId="{DE647919-D732-41F8-B81F-C2F636F17076}">
      <dgm:prSet custT="1"/>
      <dgm:spPr>
        <a:noFill/>
        <a:ln>
          <a:noFill/>
        </a:ln>
      </dgm:spPr>
      <dgm:t>
        <a:bodyPr/>
        <a:lstStyle/>
        <a:p>
          <a:pPr algn="ctr" rtl="0"/>
          <a:r>
            <a:rPr lang="zh-CN" altLang="en-US" sz="1400" b="1" smtClean="0"/>
            <a:t>气管插管：</a:t>
          </a:r>
          <a:endParaRPr lang="en-US" altLang="zh-CN" sz="1400" b="1" smtClean="0"/>
        </a:p>
        <a:p>
          <a:pPr algn="l" rtl="0"/>
          <a:r>
            <a:rPr lang="zh-CN" altLang="en-US" sz="1400" b="1" smtClean="0"/>
            <a:t>如无禁忌，患者</a:t>
          </a:r>
          <a:r>
            <a:rPr lang="zh-CN" altLang="en-US" sz="1400" b="1" smtClean="0">
              <a:solidFill>
                <a:srgbClr val="FF0000"/>
              </a:solidFill>
            </a:rPr>
            <a:t>应</a:t>
          </a:r>
          <a:r>
            <a:rPr lang="zh-CN" altLang="en-US" sz="1400" b="1" smtClean="0"/>
            <a:t>采用床头抬高</a:t>
          </a:r>
          <a:r>
            <a:rPr lang="en-US" altLang="zh-CN" sz="1400" b="1" smtClean="0"/>
            <a:t>30-45</a:t>
          </a:r>
          <a:r>
            <a:rPr lang="zh-CN" altLang="en-US" sz="1400" b="1" smtClean="0"/>
            <a:t>度体位，且</a:t>
          </a:r>
          <a:r>
            <a:rPr lang="zh-CN" altLang="en-US" sz="1400" b="1" smtClean="0">
              <a:solidFill>
                <a:srgbClr val="FF0000"/>
              </a:solidFill>
            </a:rPr>
            <a:t>尽可能</a:t>
          </a:r>
          <a:r>
            <a:rPr lang="zh-CN" altLang="en-US" sz="1400" b="1" smtClean="0"/>
            <a:t>采用无创通气；</a:t>
          </a:r>
          <a:r>
            <a:rPr lang="zh-CN" altLang="en-US" sz="1400" b="1" smtClean="0">
              <a:solidFill>
                <a:srgbClr val="FF0000"/>
              </a:solidFill>
            </a:rPr>
            <a:t>吸痰</a:t>
          </a:r>
          <a:r>
            <a:rPr lang="zh-CN" altLang="en-US" sz="1400" b="1" smtClean="0"/>
            <a:t>时严格无菌操作；重复使用的呼吸机</a:t>
          </a:r>
          <a:r>
            <a:rPr lang="zh-CN" altLang="en-US" sz="1400" b="1" smtClean="0">
              <a:solidFill>
                <a:srgbClr val="FF0000"/>
              </a:solidFill>
            </a:rPr>
            <a:t>管道</a:t>
          </a:r>
          <a:r>
            <a:rPr lang="zh-CN" altLang="en-US" sz="1400" b="1" smtClean="0"/>
            <a:t>、</a:t>
          </a:r>
          <a:r>
            <a:rPr lang="zh-CN" altLang="en-US" sz="1400" b="1" smtClean="0">
              <a:solidFill>
                <a:srgbClr val="FF0000"/>
              </a:solidFill>
            </a:rPr>
            <a:t>雾化器</a:t>
          </a:r>
          <a:r>
            <a:rPr lang="zh-CN" altLang="en-US" sz="1400" b="1" smtClean="0"/>
            <a:t>须灭菌或高水平消毒。呼吸机管道如有明显分泌物污染应及时更换；湿化器添加水应使用无菌水</a:t>
          </a:r>
          <a:r>
            <a:rPr lang="zh-CN" altLang="en-US" sz="1400" b="1" smtClean="0">
              <a:solidFill>
                <a:srgbClr val="FF0000"/>
              </a:solidFill>
            </a:rPr>
            <a:t>每天</a:t>
          </a:r>
          <a:r>
            <a:rPr lang="zh-CN" altLang="en-US" sz="1400" b="1" smtClean="0"/>
            <a:t>更换。对危重病人须注意口腔卫生，实施正确的口腔护理。</a:t>
          </a:r>
          <a:endParaRPr lang="zh-CN" altLang="en-US" sz="1400"/>
        </a:p>
      </dgm:t>
    </dgm:pt>
    <dgm:pt modelId="{2028528F-3F2B-4ACF-8B0B-A4FD31823856}" type="sibTrans" cxnId="{787DB0E5-FA27-405B-94B9-6D15D9E6D2BB}">
      <dgm:prSet/>
      <dgm:spPr/>
      <dgm:t>
        <a:bodyPr/>
        <a:lstStyle/>
        <a:p>
          <a:endParaRPr lang="zh-CN" altLang="en-US"/>
        </a:p>
      </dgm:t>
    </dgm:pt>
    <dgm:pt modelId="{8A892145-E1DB-474F-B418-E0AD4E27F0D0}" type="parTrans" cxnId="{4F815E30-751C-4A07-A96B-9DBF716DB3EA}">
      <dgm:prSet/>
      <dgm:spPr/>
      <dgm:t>
        <a:bodyPr/>
        <a:lstStyle/>
        <a:p>
          <a:endParaRPr lang="zh-CN" altLang="en-US"/>
        </a:p>
      </dgm:t>
    </dgm:pt>
    <dgm:pt modelId="{FA22C3D8-C732-43FF-BF6B-5DB04F4EC07D}">
      <dgm:prSet custT="1"/>
      <dgm:spPr>
        <a:noFill/>
        <a:ln>
          <a:noFill/>
        </a:ln>
      </dgm:spPr>
      <dgm:t>
        <a:bodyPr/>
        <a:lstStyle/>
        <a:p>
          <a:pPr algn="ctr" rtl="0"/>
          <a:r>
            <a:rPr lang="zh-CN" altLang="en-US" sz="1400" b="1" smtClean="0"/>
            <a:t>导尿管：</a:t>
          </a:r>
          <a:endParaRPr lang="en-US" altLang="zh-CN" sz="1400" b="1" smtClean="0"/>
        </a:p>
        <a:p>
          <a:pPr algn="l" rtl="0"/>
          <a:r>
            <a:rPr lang="zh-CN" altLang="en-US" sz="1400" b="1" smtClean="0"/>
            <a:t>采用</a:t>
          </a:r>
          <a:r>
            <a:rPr lang="zh-CN" altLang="en-US" sz="1400" b="1" smtClean="0">
              <a:solidFill>
                <a:srgbClr val="FF0000"/>
              </a:solidFill>
            </a:rPr>
            <a:t>连续</a:t>
          </a:r>
          <a:r>
            <a:rPr lang="zh-CN" altLang="en-US" sz="1400" b="1" smtClean="0"/>
            <a:t>密封的尿液引流系统；</a:t>
          </a:r>
          <a:endParaRPr lang="en-US" altLang="zh-CN" sz="1400" b="1" smtClean="0"/>
        </a:p>
        <a:p>
          <a:pPr algn="l" rtl="0"/>
          <a:r>
            <a:rPr lang="zh-CN" altLang="en-US" sz="1400" b="1" smtClean="0"/>
            <a:t>悬垂集尿袋并低于膀胱水平，</a:t>
          </a:r>
          <a:r>
            <a:rPr lang="zh-CN" altLang="en-US" sz="1400" b="1" smtClean="0">
              <a:solidFill>
                <a:srgbClr val="FF0000"/>
              </a:solidFill>
            </a:rPr>
            <a:t>不接触地面</a:t>
          </a:r>
          <a:r>
            <a:rPr lang="zh-CN" altLang="en-US" sz="1400" b="1" smtClean="0"/>
            <a:t>。</a:t>
          </a:r>
          <a:endParaRPr lang="en-US" altLang="zh-CN" sz="1400" b="1" smtClean="0"/>
        </a:p>
        <a:p>
          <a:pPr algn="l" rtl="0"/>
          <a:r>
            <a:rPr lang="zh-CN" altLang="en-US" sz="1400" b="1" smtClean="0">
              <a:solidFill>
                <a:srgbClr val="FF0000"/>
              </a:solidFill>
            </a:rPr>
            <a:t>不常规使用</a:t>
          </a:r>
          <a:r>
            <a:rPr lang="zh-CN" altLang="en-US" sz="1400" b="1" smtClean="0"/>
            <a:t>抗菌药物冲洗膀胱预防感染。</a:t>
          </a:r>
          <a:endParaRPr lang="en-US" altLang="zh-CN" sz="1400" b="1" smtClean="0"/>
        </a:p>
        <a:p>
          <a:pPr algn="l" rtl="0"/>
          <a:r>
            <a:rPr lang="zh-CN" altLang="en-US" sz="1400" b="1" smtClean="0"/>
            <a:t>保持会阴部清洁干燥。</a:t>
          </a:r>
          <a:endParaRPr lang="zh-CN" altLang="en-US" sz="1400"/>
        </a:p>
      </dgm:t>
    </dgm:pt>
    <dgm:pt modelId="{C404F09F-00A8-4A22-8257-D9787E4A2229}" type="sibTrans" cxnId="{4F815E30-751C-4A07-A96B-9DBF716DB3EA}">
      <dgm:prSet/>
      <dgm:spPr/>
      <dgm:t>
        <a:bodyPr/>
        <a:lstStyle/>
        <a:p>
          <a:endParaRPr lang="zh-CN" altLang="en-US"/>
        </a:p>
      </dgm:t>
    </dgm:pt>
    <dgm:pt modelId="{367D4577-65CC-4D7B-AC5C-9442FAFB662D}" type="parTrans" cxnId="{8B210A45-31DB-4F5E-B85B-C51D919DAEE0}">
      <dgm:prSet/>
      <dgm:spPr/>
      <dgm:t>
        <a:bodyPr/>
        <a:lstStyle/>
        <a:p>
          <a:endParaRPr lang="zh-CN" altLang="en-US"/>
        </a:p>
      </dgm:t>
    </dgm:pt>
    <dgm:pt modelId="{C9A2FDBA-6E0C-4681-9670-BE60BD9A8CCF}">
      <dgm:prSet custT="1"/>
      <dgm:spPr>
        <a:noFill/>
        <a:ln>
          <a:noFill/>
        </a:ln>
      </dgm:spPr>
      <dgm:t>
        <a:bodyPr/>
        <a:lstStyle/>
        <a:p>
          <a:pPr algn="ctr" rtl="0"/>
          <a:r>
            <a:rPr lang="zh-CN" sz="1400" b="1" smtClean="0"/>
            <a:t>血管内置管：</a:t>
          </a:r>
          <a:endParaRPr lang="en-US" altLang="zh-CN" sz="1400" b="1" smtClean="0"/>
        </a:p>
        <a:p>
          <a:pPr algn="l" rtl="0"/>
          <a:r>
            <a:rPr lang="zh-CN" sz="1400" b="1" smtClean="0"/>
            <a:t>开展血管内置管的使用、维护及相关感染的预防与控制</a:t>
          </a:r>
          <a:r>
            <a:rPr lang="zh-CN" sz="1400" b="1" smtClean="0">
              <a:solidFill>
                <a:srgbClr val="FF0000"/>
              </a:solidFill>
            </a:rPr>
            <a:t>培训</a:t>
          </a:r>
          <a:r>
            <a:rPr lang="zh-CN" sz="1400" b="1" smtClean="0"/>
            <a:t>；</a:t>
          </a:r>
          <a:endParaRPr lang="en-US" altLang="zh-CN" sz="1400" b="1" smtClean="0"/>
        </a:p>
        <a:p>
          <a:pPr algn="l" rtl="0"/>
          <a:r>
            <a:rPr lang="zh-CN" sz="1400" b="1" smtClean="0"/>
            <a:t>保持插管部位清洁，有污染时及时更换敷贴；</a:t>
          </a:r>
          <a:endParaRPr lang="en-US" altLang="zh-CN" sz="1400" b="1" smtClean="0"/>
        </a:p>
        <a:p>
          <a:pPr algn="l" rtl="0"/>
          <a:r>
            <a:rPr lang="zh-CN" sz="1400" b="1" smtClean="0"/>
            <a:t>血管导管的</a:t>
          </a:r>
          <a:r>
            <a:rPr lang="zh-CN" sz="1400" b="1" smtClean="0">
              <a:solidFill>
                <a:srgbClr val="FF0000"/>
              </a:solidFill>
            </a:rPr>
            <a:t>三通</a:t>
          </a:r>
          <a:r>
            <a:rPr lang="zh-CN" sz="1400" b="1" smtClean="0"/>
            <a:t>锁闭阀要保持清洁，发现污垢或残留血迹时及时更换。</a:t>
          </a:r>
          <a:endParaRPr lang="en-US" altLang="zh-CN" sz="1400" b="1" smtClean="0"/>
        </a:p>
        <a:p>
          <a:pPr algn="l" rtl="0"/>
          <a:r>
            <a:rPr lang="zh-CN" sz="1400" b="1" smtClean="0"/>
            <a:t>每日评估，</a:t>
          </a:r>
          <a:r>
            <a:rPr lang="zh-CN" sz="1400" b="1" smtClean="0">
              <a:solidFill>
                <a:srgbClr val="FF0000"/>
              </a:solidFill>
            </a:rPr>
            <a:t>及时撤管</a:t>
          </a:r>
          <a:r>
            <a:rPr lang="zh-CN" sz="1400" b="1" smtClean="0"/>
            <a:t>。</a:t>
          </a:r>
          <a:endParaRPr lang="zh-CN" sz="1400"/>
        </a:p>
      </dgm:t>
    </dgm:pt>
    <dgm:pt modelId="{098D7DE1-0C39-4981-B88E-1A10C889EE5C}" type="sibTrans" cxnId="{8B210A45-31DB-4F5E-B85B-C51D919DAEE0}">
      <dgm:prSet/>
      <dgm:spPr/>
      <dgm:t>
        <a:bodyPr/>
        <a:lstStyle/>
        <a:p>
          <a:endParaRPr lang="zh-CN" altLang="en-US"/>
        </a:p>
      </dgm:t>
    </dgm:pt>
    <dgm:pt modelId="{23094282-8081-4389-9FFC-E14EC1CA4372}" type="pres">
      <dgm:prSet presAssocID="{24583E26-A78A-463C-B1D5-3D107130DD85}" presName="Name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460C1A7A-F84D-4CDA-B349-5487D72A6086}" type="pres">
      <dgm:prSet presAssocID="{DE647919-D732-41F8-B81F-C2F636F17076}" presName="compNode"/>
      <dgm:spPr/>
      <dgm:t>
        <a:bodyPr/>
        <a:lstStyle/>
        <a:p/>
      </dgm:t>
    </dgm:pt>
    <dgm:pt modelId="{EB4CD830-41A8-4514-944A-F2799B067A0B}" type="pres">
      <dgm:prSet presAssocID="{DE647919-D732-41F8-B81F-C2F636F17076}" presName="pictRect" presStyleLbl="node1" presStyleCnt="3" custLinFactNeighborX="-63" custLinFactNeighborY="-27249"/>
      <dgm:spPr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t="-18000" b="-18000"/>
          </a:stretch>
        </a:blip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/>
      </dgm:t>
    </dgm:pt>
    <dgm:pt modelId="{7DED2E69-EF56-4C7B-B6D3-F6105DFB77E6}" type="pres">
      <dgm:prSet presAssocID="{DE647919-D732-41F8-B81F-C2F636F17076}" presName="textRect" presStyleLbl="revTx" presStyleCnt="3" custScaleY="185870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A9CD043-BC4D-4582-BDD8-93D91525F0D3}" type="pres">
      <dgm:prSet presAssocID="{2028528F-3F2B-4ACF-8B0B-A4FD31823856}" presName="sibTrans" presStyleLbl="sibTrans2D1" presStyleCnt="2"/>
      <dgm:spPr/>
      <dgm:t>
        <a:bodyPr/>
        <a:lstStyle/>
        <a:p>
          <a:endParaRPr lang="zh-CN" altLang="en-US"/>
        </a:p>
      </dgm:t>
    </dgm:pt>
    <dgm:pt modelId="{826C3D97-EFD1-4D51-8FC7-346A825FF278}" type="pres">
      <dgm:prSet presAssocID="{FA22C3D8-C732-43FF-BF6B-5DB04F4EC07D}" presName="compNode"/>
      <dgm:spPr/>
      <dgm:t>
        <a:bodyPr/>
        <a:lstStyle/>
        <a:p/>
      </dgm:t>
    </dgm:pt>
    <dgm:pt modelId="{05A0DDAC-6C52-4E6D-BC5F-91930AE656C3}" type="pres">
      <dgm:prSet presAssocID="{FA22C3D8-C732-43FF-BF6B-5DB04F4EC07D}" presName="pictRect" presStyleLbl="node1" presStyleIdx="1" presStyleCnt="3" custLinFactNeighborX="-295" custLinFactNeighborY="-36440"/>
      <dgm:spPr>
        <a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/>
      </dgm:t>
    </dgm:pt>
    <dgm:pt modelId="{E78903F1-F3C0-4060-B306-1D2694AA8F92}" type="pres">
      <dgm:prSet presAssocID="{FA22C3D8-C732-43FF-BF6B-5DB04F4EC07D}" presName="textRect" presStyleLbl="revTx" presStyleIdx="1" presStyleCnt="3" custScaleY="185870" custLinFactNeighborX="-295" custLinFactNeighborY="447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7B6E25C-18C2-440C-A4E3-26F5BD50F91F}" type="pres">
      <dgm:prSet presAssocID="{C404F09F-00A8-4A22-8257-D9787E4A2229}" presName="sibTrans" presStyleLbl="sibTrans2D1" presStyleIdx="1" presStyleCnt="2"/>
      <dgm:spPr/>
      <dgm:t>
        <a:bodyPr/>
        <a:lstStyle/>
        <a:p>
          <a:endParaRPr lang="zh-CN" altLang="en-US"/>
        </a:p>
      </dgm:t>
    </dgm:pt>
    <dgm:pt modelId="{709130D7-BFEC-4064-B83D-EBF54DB45EE2}" type="pres">
      <dgm:prSet presAssocID="{C9A2FDBA-6E0C-4681-9670-BE60BD9A8CCF}" presName="compNode"/>
      <dgm:spPr/>
      <dgm:t>
        <a:bodyPr/>
        <a:lstStyle/>
        <a:p/>
      </dgm:t>
    </dgm:pt>
    <dgm:pt modelId="{A4A258B5-A4B6-4EC5-AC21-3246BA50CD0F}" type="pres">
      <dgm:prSet presAssocID="{C9A2FDBA-6E0C-4681-9670-BE60BD9A8CCF}" presName="pictRect" presStyleLbl="node1" presStyleIdx="2" presStyleCnt="3" custLinFactNeighborX="-527" custLinFactNeighborY="-36440"/>
      <dgm:spPr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t="-1000" b="-1000"/>
          </a:stretch>
        </a:blip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/>
      </dgm:t>
    </dgm:pt>
    <dgm:pt modelId="{82C20281-19D3-42CA-81C7-EE116CA0B17C}" type="pres">
      <dgm:prSet presAssocID="{C9A2FDBA-6E0C-4681-9670-BE60BD9A8CCF}" presName="textRect" presStyleLbl="revTx" presStyleIdx="2" presStyleCnt="3" custScaleY="185870" custLinFactNeighborX="-527" custLinFactNeighborY="1016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787DB0E5-FA27-405B-94B9-6D15D9E6D2BB}" srcId="{24583E26-A78A-463C-B1D5-3D107130DD85}" destId="{DE647919-D732-41F8-B81F-C2F636F17076}" srcOrd="0" destOrd="0" parTransId="{539B1D88-5462-471F-A991-1E84937A0085}" sibTransId="{2028528F-3F2B-4ACF-8B0B-A4FD31823856}"/>
    <dgm:cxn modelId="{4F815E30-751C-4A07-A96B-9DBF716DB3EA}" srcId="{24583E26-A78A-463C-B1D5-3D107130DD85}" destId="{FA22C3D8-C732-43FF-BF6B-5DB04F4EC07D}" srcOrd="1" destOrd="0" parTransId="{8A892145-E1DB-474F-B418-E0AD4E27F0D0}" sibTransId="{C404F09F-00A8-4A22-8257-D9787E4A2229}"/>
    <dgm:cxn modelId="{8B210A45-31DB-4F5E-B85B-C51D919DAEE0}" srcId="{24583E26-A78A-463C-B1D5-3D107130DD85}" destId="{C9A2FDBA-6E0C-4681-9670-BE60BD9A8CCF}" srcOrd="2" destOrd="0" parTransId="{367D4577-65CC-4D7B-AC5C-9442FAFB662D}" sibTransId="{098D7DE1-0C39-4981-B88E-1A10C889EE5C}"/>
    <dgm:cxn modelId="{E7B6F25B-1E2E-4B21-BC15-9095E7D4D312}" type="presOf" srcId="{24583E26-A78A-463C-B1D5-3D107130DD85}" destId="{23094282-8081-4389-9FFC-E14EC1CA4372}" srcOrd="0" destOrd="0" presId="urn:microsoft.com/office/officeart/2005/8/layout/pList1"/>
    <dgm:cxn modelId="{1F03D0DA-3C0A-400F-9478-8F6FE5029E37}" type="presParOf" srcId="{23094282-8081-4389-9FFC-E14EC1CA4372}" destId="{460C1A7A-F84D-4CDA-B349-5487D72A6086}" srcOrd="0" destOrd="0" presId="urn:microsoft.com/office/officeart/2005/8/layout/pList1"/>
    <dgm:cxn modelId="{E323C6F0-AA44-42C6-AF23-077A3ED4D056}" type="presParOf" srcId="{460C1A7A-F84D-4CDA-B349-5487D72A6086}" destId="{EB4CD830-41A8-4514-944A-F2799B067A0B}" srcOrd="0" destOrd="0" presId="urn:microsoft.com/office/officeart/2005/8/layout/pList1"/>
    <dgm:cxn modelId="{BF2566E4-69D2-4B5A-89A2-2A68BF5FEC93}" type="presParOf" srcId="{460C1A7A-F84D-4CDA-B349-5487D72A6086}" destId="{7DED2E69-EF56-4C7B-B6D3-F6105DFB77E6}" srcOrd="1" destOrd="0" presId="urn:microsoft.com/office/officeart/2005/8/layout/pList1"/>
    <dgm:cxn modelId="{85E75431-AE0D-4248-8501-B07054881195}" type="presOf" srcId="{DE647919-D732-41F8-B81F-C2F636F17076}" destId="{7DED2E69-EF56-4C7B-B6D3-F6105DFB77E6}" srcOrd="0" destOrd="0" presId="urn:microsoft.com/office/officeart/2005/8/layout/pList1"/>
    <dgm:cxn modelId="{74A975B8-ACB5-47DA-AFC8-4A15D019C5EC}" type="presParOf" srcId="{23094282-8081-4389-9FFC-E14EC1CA4372}" destId="{CA9CD043-BC4D-4582-BDD8-93D91525F0D3}" srcOrd="1" destOrd="0" presId="urn:microsoft.com/office/officeart/2005/8/layout/pList1"/>
    <dgm:cxn modelId="{A7D5B64E-299A-4626-B9F7-4735A2C32104}" type="presOf" srcId="{2028528F-3F2B-4ACF-8B0B-A4FD31823856}" destId="{CA9CD043-BC4D-4582-BDD8-93D91525F0D3}" srcOrd="0" destOrd="0" presId="urn:microsoft.com/office/officeart/2005/8/layout/pList1"/>
    <dgm:cxn modelId="{8DCE3EE3-6709-4B7B-A3F9-63DC0151C47B}" type="presParOf" srcId="{23094282-8081-4389-9FFC-E14EC1CA4372}" destId="{826C3D97-EFD1-4D51-8FC7-346A825FF278}" srcOrd="2" destOrd="0" presId="urn:microsoft.com/office/officeart/2005/8/layout/pList1"/>
    <dgm:cxn modelId="{0DE52D12-4B72-435D-9067-19999AC2CE6A}" type="presParOf" srcId="{826C3D97-EFD1-4D51-8FC7-346A825FF278}" destId="{05A0DDAC-6C52-4E6D-BC5F-91930AE656C3}" srcOrd="0" destOrd="0" presId="urn:microsoft.com/office/officeart/2005/8/layout/pList1"/>
    <dgm:cxn modelId="{2CAE40B4-8D5A-49B8-8AED-D870F37C3E35}" type="presParOf" srcId="{826C3D97-EFD1-4D51-8FC7-346A825FF278}" destId="{E78903F1-F3C0-4060-B306-1D2694AA8F92}" srcOrd="1" destOrd="0" presId="urn:microsoft.com/office/officeart/2005/8/layout/pList1"/>
    <dgm:cxn modelId="{11ADF337-EFB7-4A4C-A4DD-FF65E23A6AC6}" type="presOf" srcId="{FA22C3D8-C732-43FF-BF6B-5DB04F4EC07D}" destId="{E78903F1-F3C0-4060-B306-1D2694AA8F92}" srcOrd="0" destOrd="0" presId="urn:microsoft.com/office/officeart/2005/8/layout/pList1"/>
    <dgm:cxn modelId="{FE71550E-64C9-4C2B-BEA2-AA4B04B03766}" type="presParOf" srcId="{23094282-8081-4389-9FFC-E14EC1CA4372}" destId="{67B6E25C-18C2-440C-A4E3-26F5BD50F91F}" srcOrd="3" destOrd="0" presId="urn:microsoft.com/office/officeart/2005/8/layout/pList1"/>
    <dgm:cxn modelId="{FABB6F8B-47D9-4860-A262-A99234C993C4}" type="presOf" srcId="{C404F09F-00A8-4A22-8257-D9787E4A2229}" destId="{67B6E25C-18C2-440C-A4E3-26F5BD50F91F}" srcOrd="0" destOrd="0" presId="urn:microsoft.com/office/officeart/2005/8/layout/pList1"/>
    <dgm:cxn modelId="{D323E6EB-47F5-4811-A6B7-E2AE165CAC00}" type="presParOf" srcId="{23094282-8081-4389-9FFC-E14EC1CA4372}" destId="{709130D7-BFEC-4064-B83D-EBF54DB45EE2}" srcOrd="4" destOrd="0" presId="urn:microsoft.com/office/officeart/2005/8/layout/pList1"/>
    <dgm:cxn modelId="{D0E88243-B969-4668-B040-A710DC87B679}" type="presParOf" srcId="{709130D7-BFEC-4064-B83D-EBF54DB45EE2}" destId="{A4A258B5-A4B6-4EC5-AC21-3246BA50CD0F}" srcOrd="0" destOrd="0" presId="urn:microsoft.com/office/officeart/2005/8/layout/pList1"/>
    <dgm:cxn modelId="{BCDFC315-2B56-4890-963A-6AC812F651EE}" type="presParOf" srcId="{709130D7-BFEC-4064-B83D-EBF54DB45EE2}" destId="{82C20281-19D3-42CA-81C7-EE116CA0B17C}" srcOrd="1" destOrd="0" presId="urn:microsoft.com/office/officeart/2005/8/layout/pList1"/>
    <dgm:cxn modelId="{E36A0594-61EF-4610-803B-C6C292298C50}" type="presOf" srcId="{C9A2FDBA-6E0C-4681-9670-BE60BD9A8CCF}" destId="{82C20281-19D3-42CA-81C7-EE116CA0B17C}" srcOrd="0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6" name=""/>
      <dsp:cNvGrpSpPr/>
    </dsp:nvGrpSpPr>
    <dsp:grpSpPr/>
    <dsp:sp modelId="{45B69004-8ECD-4A54-BFDC-5AE053DC5F22}">
      <dsp:nvSpPr>
        <dsp:cNvPr id="7" name=""/>
        <dsp:cNvSpPr/>
      </dsp:nvSpPr>
      <dsp:spPr>
        <a:xfrm rot="16200000">
          <a:off x="-273486" y="273486"/>
          <a:ext cx="2067233" cy="1520260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0" tIns="0" rIns="147743" bIns="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2300" b="1" kern="1200" smtClean="0"/>
            <a:t>社区卫生服务中心（站）</a:t>
          </a:r>
          <a:endParaRPr lang="zh-CN" sz="2300" kern="1200"/>
        </a:p>
      </dsp:txBody>
      <dsp:txXfrm rot="5400000">
        <a:off x="0" y="413446"/>
        <a:ext cx="1520260" cy="1240340"/>
      </dsp:txXfrm>
    </dsp:sp>
    <dsp:sp modelId="{0A2425C9-DC40-45B6-A52E-4E757527C04B}">
      <dsp:nvSpPr>
        <dsp:cNvPr id="8" name=""/>
        <dsp:cNvSpPr/>
      </dsp:nvSpPr>
      <dsp:spPr>
        <a:xfrm rot="16200000">
          <a:off x="1362343" y="273486"/>
          <a:ext cx="2067233" cy="1520260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0" tIns="0" rIns="147743" bIns="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2300" b="1" kern="1200" smtClean="0"/>
            <a:t>诊所</a:t>
          </a:r>
          <a:endParaRPr lang="zh-CN" sz="2300" kern="1200"/>
        </a:p>
      </dsp:txBody>
      <dsp:txXfrm rot="5400000">
        <a:off x="1635830" y="413446"/>
        <a:ext cx="1520260" cy="1240340"/>
      </dsp:txXfrm>
    </dsp:sp>
    <dsp:sp modelId="{91CE113E-D670-41AF-B61C-6F6FF38C0547}">
      <dsp:nvSpPr>
        <dsp:cNvPr id="9" name=""/>
        <dsp:cNvSpPr/>
      </dsp:nvSpPr>
      <dsp:spPr>
        <a:xfrm rot="16200000">
          <a:off x="2996623" y="273486"/>
          <a:ext cx="2067233" cy="1520260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0" tIns="0" rIns="147743" bIns="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2300" b="1" kern="1200" smtClean="0"/>
            <a:t>乡镇卫生院</a:t>
          </a:r>
          <a:endParaRPr lang="zh-CN" sz="2300" kern="1200"/>
        </a:p>
      </dsp:txBody>
      <dsp:txXfrm rot="5400000">
        <a:off x="3270110" y="413447"/>
        <a:ext cx="1520260" cy="1240340"/>
      </dsp:txXfrm>
    </dsp:sp>
    <dsp:sp modelId="{8D59087A-11D0-4EBB-A366-11ABA7CB20D3}">
      <dsp:nvSpPr>
        <dsp:cNvPr id="10" name=""/>
        <dsp:cNvSpPr/>
      </dsp:nvSpPr>
      <dsp:spPr>
        <a:xfrm rot="16200000">
          <a:off x="4632453" y="273486"/>
          <a:ext cx="2067233" cy="1520260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0" tIns="0" rIns="147743" bIns="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2300" b="1" kern="1200" smtClean="0"/>
            <a:t>村卫生室</a:t>
          </a:r>
          <a:endParaRPr lang="zh-CN" sz="2300" kern="1200"/>
        </a:p>
      </dsp:txBody>
      <dsp:txXfrm rot="5400000">
        <a:off x="4905940" y="413447"/>
        <a:ext cx="1520260" cy="1240340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1" name=""/>
      <dsp:cNvGrpSpPr/>
    </dsp:nvGrpSpPr>
    <dsp:grpSpPr/>
    <dsp:sp modelId="{574213FF-CD3E-4CCF-918C-7BF9FCA3CE1A}">
      <dsp:nvSpPr>
        <dsp:cNvPr id="12" name=""/>
        <dsp:cNvSpPr/>
      </dsp:nvSpPr>
      <dsp:spPr>
        <a:xfrm>
          <a:off x="550592" y="0"/>
          <a:ext cx="6240050" cy="3919022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F573D3E7-6209-4329-BF54-E2B7444D3664}">
      <dsp:nvSpPr>
        <dsp:cNvPr id="13" name=""/>
        <dsp:cNvSpPr/>
      </dsp:nvSpPr>
      <dsp:spPr>
        <a:xfrm>
          <a:off x="2061" y="1175706"/>
          <a:ext cx="780544" cy="1567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500" b="1" kern="1200" smtClean="0">
              <a:solidFill>
                <a:srgbClr val="FFFF00"/>
              </a:solidFill>
            </a:rPr>
            <a:t>清洁消毒与灭菌</a:t>
          </a:r>
          <a:endParaRPr lang="zh-CN" sz="1500" kern="1200">
            <a:solidFill>
              <a:srgbClr val="FFFF00"/>
            </a:solidFill>
          </a:endParaRPr>
        </a:p>
      </dsp:txBody>
      <dsp:txXfrm>
        <a:off x="40164" y="1213809"/>
        <a:ext cx="704338" cy="1491402"/>
      </dsp:txXfrm>
    </dsp:sp>
    <dsp:sp modelId="{542D59F8-F0E9-4289-8E1F-F88E6DF39CD5}">
      <dsp:nvSpPr>
        <dsp:cNvPr id="14" name=""/>
        <dsp:cNvSpPr/>
      </dsp:nvSpPr>
      <dsp:spPr>
        <a:xfrm>
          <a:off x="821632" y="1175706"/>
          <a:ext cx="780544" cy="1567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500" b="1" kern="1200" smtClean="0">
              <a:solidFill>
                <a:srgbClr val="FFFF00"/>
              </a:solidFill>
            </a:rPr>
            <a:t>隔离</a:t>
          </a:r>
          <a:endParaRPr lang="zh-CN" sz="1500" kern="1200">
            <a:solidFill>
              <a:srgbClr val="FFFF00"/>
            </a:solidFill>
          </a:endParaRPr>
        </a:p>
      </dsp:txBody>
      <dsp:txXfrm>
        <a:off x="859735" y="1213809"/>
        <a:ext cx="704338" cy="1491402"/>
      </dsp:txXfrm>
    </dsp:sp>
    <dsp:sp modelId="{29664819-B64C-417E-90C2-5A563F9F320A}">
      <dsp:nvSpPr>
        <dsp:cNvPr id="15" name=""/>
        <dsp:cNvSpPr/>
      </dsp:nvSpPr>
      <dsp:spPr>
        <a:xfrm>
          <a:off x="1641203" y="1175706"/>
          <a:ext cx="780544" cy="1567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500" b="1" kern="1200" smtClean="0">
              <a:solidFill>
                <a:srgbClr val="FFFF00"/>
              </a:solidFill>
            </a:rPr>
            <a:t>手卫生</a:t>
          </a:r>
          <a:endParaRPr lang="zh-CN" sz="1500" kern="1200">
            <a:solidFill>
              <a:srgbClr val="FFFF00"/>
            </a:solidFill>
          </a:endParaRPr>
        </a:p>
      </dsp:txBody>
      <dsp:txXfrm>
        <a:off x="1679306" y="1213809"/>
        <a:ext cx="704338" cy="1491402"/>
      </dsp:txXfrm>
    </dsp:sp>
    <dsp:sp modelId="{51EE8AED-FDAA-414A-B18F-495887D4AD62}">
      <dsp:nvSpPr>
        <dsp:cNvPr id="16" name=""/>
        <dsp:cNvSpPr/>
      </dsp:nvSpPr>
      <dsp:spPr>
        <a:xfrm>
          <a:off x="2460774" y="1175706"/>
          <a:ext cx="780544" cy="1567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500" b="1" kern="1200" smtClean="0">
              <a:solidFill>
                <a:srgbClr val="FFFF00"/>
              </a:solidFill>
            </a:rPr>
            <a:t>医源性感染预防与控制措施</a:t>
          </a:r>
          <a:endParaRPr lang="zh-CN" sz="1500" kern="1200">
            <a:solidFill>
              <a:srgbClr val="FFFF00"/>
            </a:solidFill>
          </a:endParaRPr>
        </a:p>
      </dsp:txBody>
      <dsp:txXfrm>
        <a:off x="2498877" y="1213809"/>
        <a:ext cx="704338" cy="1491402"/>
      </dsp:txXfrm>
    </dsp:sp>
    <dsp:sp modelId="{D93D3C9A-8E31-4AFC-8613-8ED164888A82}">
      <dsp:nvSpPr>
        <dsp:cNvPr id="17" name=""/>
        <dsp:cNvSpPr/>
      </dsp:nvSpPr>
      <dsp:spPr>
        <a:xfrm>
          <a:off x="3280345" y="1175706"/>
          <a:ext cx="780544" cy="1567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500" b="1" kern="1200" smtClean="0">
              <a:solidFill>
                <a:srgbClr val="FFFF00"/>
              </a:solidFill>
            </a:rPr>
            <a:t>医源性感染监测</a:t>
          </a:r>
          <a:endParaRPr lang="zh-CN" sz="1500" kern="1200">
            <a:solidFill>
              <a:srgbClr val="FFFF00"/>
            </a:solidFill>
          </a:endParaRPr>
        </a:p>
      </dsp:txBody>
      <dsp:txXfrm>
        <a:off x="3318448" y="1213809"/>
        <a:ext cx="704338" cy="1491402"/>
      </dsp:txXfrm>
    </dsp:sp>
    <dsp:sp modelId="{52DC9760-8C4D-425C-9E29-442D041AC999}">
      <dsp:nvSpPr>
        <dsp:cNvPr id="18" name=""/>
        <dsp:cNvSpPr/>
      </dsp:nvSpPr>
      <dsp:spPr>
        <a:xfrm>
          <a:off x="4099917" y="1175706"/>
          <a:ext cx="780544" cy="1567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500" b="1" kern="1200" smtClean="0">
              <a:solidFill>
                <a:srgbClr val="FFFF00"/>
              </a:solidFill>
            </a:rPr>
            <a:t>医源性感染暴发报告制度</a:t>
          </a:r>
          <a:endParaRPr lang="zh-CN" sz="1500" kern="1200">
            <a:solidFill>
              <a:srgbClr val="FFFF00"/>
            </a:solidFill>
          </a:endParaRPr>
        </a:p>
      </dsp:txBody>
      <dsp:txXfrm>
        <a:off x="4138020" y="1213809"/>
        <a:ext cx="704338" cy="1491402"/>
      </dsp:txXfrm>
    </dsp:sp>
    <dsp:sp modelId="{1716FAA5-A919-4F89-B72B-DE271EBEA152}">
      <dsp:nvSpPr>
        <dsp:cNvPr id="19" name=""/>
        <dsp:cNvSpPr/>
      </dsp:nvSpPr>
      <dsp:spPr>
        <a:xfrm>
          <a:off x="4919488" y="1175706"/>
          <a:ext cx="780544" cy="1567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500" b="1" kern="1200" smtClean="0">
              <a:solidFill>
                <a:srgbClr val="FFFF00"/>
              </a:solidFill>
            </a:rPr>
            <a:t>一次性使用无菌医疗器械管理</a:t>
          </a:r>
          <a:endParaRPr lang="zh-CN" sz="1500" kern="1200">
            <a:solidFill>
              <a:srgbClr val="FFFF00"/>
            </a:solidFill>
          </a:endParaRPr>
        </a:p>
      </dsp:txBody>
      <dsp:txXfrm>
        <a:off x="4957591" y="1213809"/>
        <a:ext cx="704338" cy="1491402"/>
      </dsp:txXfrm>
    </dsp:sp>
    <dsp:sp modelId="{75FCDFFE-1DDB-4B1F-A9FC-0DA1DA6E2898}">
      <dsp:nvSpPr>
        <dsp:cNvPr id="20" name=""/>
        <dsp:cNvSpPr/>
      </dsp:nvSpPr>
      <dsp:spPr>
        <a:xfrm>
          <a:off x="5739059" y="1175706"/>
          <a:ext cx="780544" cy="1567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500" b="1" kern="1200" smtClean="0">
              <a:solidFill>
                <a:srgbClr val="FFFF00"/>
              </a:solidFill>
            </a:rPr>
            <a:t>医务人员职业卫生安全防护</a:t>
          </a:r>
          <a:endParaRPr lang="zh-CN" sz="1500" kern="1200">
            <a:solidFill>
              <a:srgbClr val="FFFF00"/>
            </a:solidFill>
          </a:endParaRPr>
        </a:p>
      </dsp:txBody>
      <dsp:txXfrm>
        <a:off x="5777162" y="1213809"/>
        <a:ext cx="704338" cy="1491402"/>
      </dsp:txXfrm>
    </dsp:sp>
    <dsp:sp modelId="{D84A62E4-3EF5-4704-BA71-DA77BC01393F}">
      <dsp:nvSpPr>
        <dsp:cNvPr id="21" name=""/>
        <dsp:cNvSpPr/>
      </dsp:nvSpPr>
      <dsp:spPr>
        <a:xfrm>
          <a:off x="6558630" y="1175706"/>
          <a:ext cx="780544" cy="1567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500" b="1" kern="1200" smtClean="0">
              <a:solidFill>
                <a:srgbClr val="FFFF00"/>
              </a:solidFill>
            </a:rPr>
            <a:t>医疗废物管理</a:t>
          </a:r>
          <a:endParaRPr lang="zh-CN" sz="1500" kern="1200">
            <a:solidFill>
              <a:srgbClr val="FFFF00"/>
            </a:solidFill>
          </a:endParaRPr>
        </a:p>
      </dsp:txBody>
      <dsp:txXfrm>
        <a:off x="6596733" y="1213809"/>
        <a:ext cx="704338" cy="1491402"/>
      </dsp:txXfrm>
    </dsp:sp>
  </dsp:spTree>
</dsp:drawing>
</file>

<file path=ppt/diagrams/drawing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" name=""/>
      <dsp:cNvGrpSpPr/>
    </dsp:nvGrpSpPr>
    <dsp:grpSpPr/>
    <dsp:sp modelId="{D044A67F-5239-4DB2-ADDC-65E0005C2A14}">
      <dsp:nvSpPr>
        <dsp:cNvPr id="6" name=""/>
        <dsp:cNvSpPr/>
      </dsp:nvSpPr>
      <dsp:spPr>
        <a:xfrm rot="16200000">
          <a:off x="137971" y="-137058"/>
          <a:ext cx="4905248" cy="5179365"/>
        </a:xfrm>
        <a:prstGeom prst="flowChartManualOperati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 kern="1200" smtClean="0"/>
            <a:t>（一）布局流程应遵循洁污分开的原则，诊疗区、污物处理区、生活区等区域相对独立，布局合理，标识清楚，通风良好。</a:t>
          </a:r>
          <a:endParaRPr lang="zh-CN" altLang="en-US" sz="2400" kern="1200"/>
        </a:p>
      </dsp:txBody>
      <dsp:txXfrm rot="5400000">
        <a:off x="913" y="981050"/>
        <a:ext cx="5179365" cy="2943149"/>
      </dsp:txXfrm>
    </dsp:sp>
    <dsp:sp modelId="{0641C7A7-3258-40E2-B3B8-40D18D90D920}">
      <dsp:nvSpPr>
        <dsp:cNvPr id="7" name=""/>
        <dsp:cNvSpPr/>
      </dsp:nvSpPr>
      <dsp:spPr>
        <a:xfrm rot="16200000">
          <a:off x="5759944" y="74304"/>
          <a:ext cx="4905248" cy="4756638"/>
        </a:xfrm>
        <a:prstGeom prst="flowChartManualOperati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 kern="1200" smtClean="0"/>
            <a:t>（二）环境与物体表面一般情况下先清洁再消毒。当其受到患者的血液、体液等污染时，先去除污染物，再清洁与消毒。清洁用具应分区使用，标志清楚，定位放置。</a:t>
          </a:r>
          <a:endParaRPr lang="zh-CN" altLang="en-US" sz="2400" kern="1200"/>
        </a:p>
      </dsp:txBody>
      <dsp:txXfrm rot="5400000">
        <a:off x="5834249" y="981049"/>
        <a:ext cx="4756638" cy="2943149"/>
      </dsp:txXfrm>
    </dsp:sp>
  </dsp:spTree>
</dsp:drawing>
</file>

<file path=ppt/diagrams/drawing4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6" name=""/>
      <dsp:cNvGrpSpPr/>
    </dsp:nvGrpSpPr>
    <dsp:grpSpPr/>
    <dsp:sp modelId="{106BC0FF-704C-4ECD-BAAE-1A26EF1C2C17}">
      <dsp:nvSpPr>
        <dsp:cNvPr id="7" name=""/>
        <dsp:cNvSpPr/>
      </dsp:nvSpPr>
      <dsp:spPr>
        <a:xfrm rot="16200000">
          <a:off x="-781373" y="787144"/>
          <a:ext cx="3599319" cy="2025029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0" rIns="95152" bIns="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smtClean="0"/>
            <a:t>1.</a:t>
          </a:r>
          <a:r>
            <a:rPr lang="zh-CN" sz="1500" b="1" kern="1200" smtClean="0"/>
            <a:t>进入人体组织、无菌器官的医疗器械、器具和物品必须灭菌；耐热、耐湿的手术器械，应首选压力蒸汽灭菌，不应采用化学消毒剂浸泡灭菌。</a:t>
          </a:r>
          <a:endParaRPr lang="zh-CN" sz="1500" kern="1200"/>
        </a:p>
      </dsp:txBody>
      <dsp:txXfrm rot="5400000">
        <a:off x="5772" y="719863"/>
        <a:ext cx="2025029" cy="2159591"/>
      </dsp:txXfrm>
    </dsp:sp>
    <dsp:sp modelId="{E9D6220F-E358-49E5-B879-982E5D28BDB3}">
      <dsp:nvSpPr>
        <dsp:cNvPr id="8" name=""/>
        <dsp:cNvSpPr/>
      </dsp:nvSpPr>
      <dsp:spPr>
        <a:xfrm rot="16200000">
          <a:off x="1395533" y="787144"/>
          <a:ext cx="3599319" cy="2025029"/>
        </a:xfrm>
        <a:prstGeom prst="flowChartManualOperation">
          <a:avLst/>
        </a:prstGeom>
        <a:gradFill rotWithShape="0">
          <a:gsLst>
            <a:gs pos="0">
              <a:schemeClr val="accent3">
                <a:hueOff val="2906152"/>
                <a:satOff val="-9286"/>
                <a:lumOff val="-2353"/>
                <a:alphaOff val="0"/>
                <a:tint val="62000"/>
                <a:satMod val="180000"/>
              </a:schemeClr>
            </a:gs>
            <a:gs pos="65000">
              <a:schemeClr val="accent3">
                <a:hueOff val="2906152"/>
                <a:satOff val="-9286"/>
                <a:lumOff val="-2353"/>
                <a:alphaOff val="0"/>
                <a:tint val="32000"/>
                <a:satMod val="250000"/>
              </a:schemeClr>
            </a:gs>
            <a:gs pos="100000">
              <a:schemeClr val="accent3">
                <a:hueOff val="2906152"/>
                <a:satOff val="-9286"/>
                <a:lumOff val="-2353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0" rIns="95152" bIns="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smtClean="0"/>
            <a:t>2.</a:t>
          </a:r>
          <a:r>
            <a:rPr lang="zh-CN" sz="1500" b="1" kern="1200" smtClean="0"/>
            <a:t>接触皮肤、粘膜的医疗器械、器具和物品必须消毒。</a:t>
          </a:r>
          <a:endParaRPr lang="zh-CN" sz="1500" kern="1200"/>
        </a:p>
      </dsp:txBody>
      <dsp:txXfrm rot="5400000">
        <a:off x="2182678" y="719863"/>
        <a:ext cx="2025029" cy="2159591"/>
      </dsp:txXfrm>
    </dsp:sp>
    <dsp:sp modelId="{4DCB7BB4-0F67-4594-AC74-7C14D3B21F19}">
      <dsp:nvSpPr>
        <dsp:cNvPr id="9" name=""/>
        <dsp:cNvSpPr/>
      </dsp:nvSpPr>
      <dsp:spPr>
        <a:xfrm rot="16200000">
          <a:off x="3572440" y="787144"/>
          <a:ext cx="3599319" cy="2025029"/>
        </a:xfrm>
        <a:prstGeom prst="flowChartManualOperation">
          <a:avLst/>
        </a:prstGeom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tint val="62000"/>
                <a:satMod val="180000"/>
              </a:schemeClr>
            </a:gs>
            <a:gs pos="65000">
              <a:schemeClr val="accent3">
                <a:hueOff val="5812304"/>
                <a:satOff val="-18573"/>
                <a:lumOff val="-4706"/>
                <a:alphaOff val="0"/>
                <a:tint val="32000"/>
                <a:satMod val="250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0" rIns="95152" bIns="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smtClean="0"/>
            <a:t>3.</a:t>
          </a:r>
          <a:r>
            <a:rPr lang="zh-CN" sz="1500" b="1" kern="1200" smtClean="0"/>
            <a:t>各种用于注射、穿刺、采血等有创操作的医疗器具必须一用一灭菌。</a:t>
          </a:r>
          <a:endParaRPr lang="zh-CN" sz="1500" kern="1200"/>
        </a:p>
      </dsp:txBody>
      <dsp:txXfrm rot="5400000">
        <a:off x="4359585" y="719863"/>
        <a:ext cx="2025029" cy="2159591"/>
      </dsp:txXfrm>
    </dsp:sp>
    <dsp:sp modelId="{BFB89F37-03E3-4CE6-A435-C1DDBF18C5C1}">
      <dsp:nvSpPr>
        <dsp:cNvPr id="10" name=""/>
        <dsp:cNvSpPr/>
      </dsp:nvSpPr>
      <dsp:spPr>
        <a:xfrm rot="16200000">
          <a:off x="5749347" y="787144"/>
          <a:ext cx="3599319" cy="2025029"/>
        </a:xfrm>
        <a:prstGeom prst="flowChartManualOperation">
          <a:avLst/>
        </a:prstGeom>
        <a:gradFill rotWithShape="0">
          <a:gsLst>
            <a:gs pos="0">
              <a:schemeClr val="accent3">
                <a:hueOff val="8718455"/>
                <a:satOff val="-27859"/>
                <a:lumOff val="-7059"/>
                <a:alphaOff val="0"/>
                <a:tint val="62000"/>
                <a:satMod val="180000"/>
              </a:schemeClr>
            </a:gs>
            <a:gs pos="65000">
              <a:schemeClr val="accent3">
                <a:hueOff val="8718455"/>
                <a:satOff val="-27859"/>
                <a:lumOff val="-7059"/>
                <a:alphaOff val="0"/>
                <a:tint val="32000"/>
                <a:satMod val="250000"/>
              </a:schemeClr>
            </a:gs>
            <a:gs pos="100000">
              <a:schemeClr val="accent3">
                <a:hueOff val="8718455"/>
                <a:satOff val="-27859"/>
                <a:lumOff val="-705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0" rIns="95152" bIns="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smtClean="0"/>
            <a:t>4.</a:t>
          </a:r>
          <a:r>
            <a:rPr lang="zh-CN" sz="1500" b="1" kern="1200" smtClean="0"/>
            <a:t>医疗机构使用的消毒药械、一次性医疗器械和器具应当符合国家有关规定。一次性使用的医疗器械、器具不得重复使用。</a:t>
          </a:r>
          <a:endParaRPr lang="zh-CN" sz="1500" kern="1200"/>
        </a:p>
      </dsp:txBody>
      <dsp:txXfrm rot="5400000">
        <a:off x="6536492" y="719863"/>
        <a:ext cx="2025029" cy="2159591"/>
      </dsp:txXfrm>
    </dsp:sp>
    <dsp:sp modelId="{BFBAA83C-CC4E-478B-8505-3E9BD8739300}">
      <dsp:nvSpPr>
        <dsp:cNvPr id="11" name=""/>
        <dsp:cNvSpPr/>
      </dsp:nvSpPr>
      <dsp:spPr>
        <a:xfrm rot="16200000">
          <a:off x="7926254" y="787144"/>
          <a:ext cx="3599319" cy="2025029"/>
        </a:xfrm>
        <a:prstGeom prst="flowChartManualOperation">
          <a:avLst/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62000"/>
                <a:satMod val="180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32000"/>
                <a:satMod val="25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0" rIns="95152" bIns="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smtClean="0"/>
            <a:t>5.</a:t>
          </a:r>
          <a:r>
            <a:rPr lang="zh-CN" sz="1500" b="1" kern="1200" smtClean="0"/>
            <a:t>被朊病毒、气性坏疽及突发不明原因的传染病病原体污染的诊疗器械、器具和物品，应按照</a:t>
          </a:r>
          <a:r>
            <a:rPr lang="en-US" sz="1500" b="1" kern="1200" smtClean="0"/>
            <a:t>《</a:t>
          </a:r>
          <a:r>
            <a:rPr lang="zh-CN" sz="1500" b="1" kern="1200" smtClean="0"/>
            <a:t>医疗机构消毒技术规范</a:t>
          </a:r>
          <a:r>
            <a:rPr lang="en-US" sz="1500" b="1" kern="1200" smtClean="0"/>
            <a:t>》</a:t>
          </a:r>
          <a:r>
            <a:rPr lang="zh-CN" sz="1500" b="1" kern="1200" smtClean="0"/>
            <a:t>（</a:t>
          </a:r>
          <a:r>
            <a:rPr lang="en-US" sz="1500" b="1" kern="1200" smtClean="0"/>
            <a:t>ws/t367-2012</a:t>
          </a:r>
          <a:r>
            <a:rPr lang="zh-CN" sz="1500" b="1" kern="1200" smtClean="0"/>
            <a:t>）有关规定执行</a:t>
          </a:r>
          <a:endParaRPr lang="zh-CN" sz="1500" kern="1200"/>
        </a:p>
      </dsp:txBody>
      <dsp:txXfrm rot="5400000">
        <a:off x="8713399" y="719863"/>
        <a:ext cx="2025029" cy="2159591"/>
      </dsp:txXfrm>
    </dsp:sp>
  </dsp:spTree>
</dsp:drawing>
</file>

<file path=ppt/diagrams/drawing5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" name=""/>
      <dsp:cNvGrpSpPr/>
    </dsp:nvGrpSpPr>
    <dsp:grpSpPr/>
    <dsp:sp modelId="{F3DFE3A3-A935-4491-A40B-DF09EB0E77B5}">
      <dsp:nvSpPr>
        <dsp:cNvPr id="6" name=""/>
        <dsp:cNvSpPr/>
      </dsp:nvSpPr>
      <dsp:spPr>
        <a:xfrm rot="16200000">
          <a:off x="-213794" y="215580"/>
          <a:ext cx="5257800" cy="4826638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0" rIns="113792" bIns="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800" b="1" kern="1200" smtClean="0"/>
            <a:t>（四）基层医疗机构设消毒供应室的，应当严格按照《医院消毒供应中心第2部分：清洗消毒及灭菌技术操作规范》（ws310.2-2009）规定对可重复使用的医疗器械进行清洗，并使用压力蒸汽灭菌法灭菌（“5.8.1.压力蒸汽灭菌”节选见附件1）。</a:t>
          </a:r>
          <a:endParaRPr lang="en-US" altLang="zh-CN" sz="1800" b="1" kern="1200" smtClean="0"/>
        </a:p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800" b="1" kern="1200" smtClean="0"/>
            <a:t>没有设置消毒供应室的基层医疗机构，可以委托经地级市以上卫生计生行政部门认定的医院消毒供应中心，对可重复使用的医疗器械进行清洗、消毒和灭菌。</a:t>
          </a:r>
          <a:endParaRPr lang="zh-CN" sz="1800" kern="1200"/>
        </a:p>
      </dsp:txBody>
      <dsp:txXfrm rot="5400000">
        <a:off x="1787" y="1051559"/>
        <a:ext cx="4826638" cy="3154680"/>
      </dsp:txXfrm>
    </dsp:sp>
    <dsp:sp modelId="{D00864B4-1E12-4C8A-B060-B2990AEE03BF}">
      <dsp:nvSpPr>
        <dsp:cNvPr id="7" name=""/>
        <dsp:cNvSpPr/>
      </dsp:nvSpPr>
      <dsp:spPr>
        <a:xfrm rot="16200000">
          <a:off x="4038811" y="1151610"/>
          <a:ext cx="5257800" cy="2954578"/>
        </a:xfrm>
        <a:prstGeom prst="flowChartManualOperation">
          <a:avLst/>
        </a:prstGeom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tint val="62000"/>
                <a:satMod val="180000"/>
              </a:schemeClr>
            </a:gs>
            <a:gs pos="65000">
              <a:schemeClr val="accent3">
                <a:hueOff val="5812304"/>
                <a:satOff val="-18573"/>
                <a:lumOff val="-4706"/>
                <a:alphaOff val="0"/>
                <a:tint val="32000"/>
                <a:satMod val="250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0" rIns="113792" bIns="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800" b="1" kern="1200" smtClean="0"/>
            <a:t>（五）无菌物品、清洁物品、污染物品应当分区放置。无菌物品必须保持包装完整，注明物品名称、灭菌日期、失效日期，以及检查打包者姓名或编号、灭菌器编号、灭菌批次号等标识，按灭菌日期顺序置于无菌物品存放柜内，并保持存放柜清洁干燥。</a:t>
          </a:r>
          <a:endParaRPr lang="zh-CN" sz="1800" kern="1200"/>
        </a:p>
      </dsp:txBody>
      <dsp:txXfrm rot="5400000">
        <a:off x="5190422" y="1051559"/>
        <a:ext cx="2954578" cy="3154680"/>
      </dsp:txXfrm>
    </dsp:sp>
    <dsp:sp modelId="{7473C5A8-565C-4186-A243-106519369876}">
      <dsp:nvSpPr>
        <dsp:cNvPr id="8" name=""/>
        <dsp:cNvSpPr/>
      </dsp:nvSpPr>
      <dsp:spPr>
        <a:xfrm rot="16200000">
          <a:off x="7357438" y="1149559"/>
          <a:ext cx="5257800" cy="2958680"/>
        </a:xfrm>
        <a:prstGeom prst="flowChartManualOperation">
          <a:avLst/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62000"/>
                <a:satMod val="180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32000"/>
                <a:satMod val="25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0" rIns="113792" bIns="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800" b="1" kern="1200" smtClean="0"/>
            <a:t>（六）从无菌容器中取用无菌物品时应使用无菌持物钳（镊）。从无菌容器（包装）中取出的无菌物品，虽未使用也不可放入无菌容器（包装）内，应重新灭菌处理后方可使用。</a:t>
          </a:r>
          <a:endParaRPr lang="zh-CN" sz="1800" kern="1200"/>
        </a:p>
      </dsp:txBody>
      <dsp:txXfrm rot="5400000">
        <a:off x="8506998" y="1051559"/>
        <a:ext cx="2958680" cy="3154680"/>
      </dsp:txXfrm>
    </dsp:sp>
  </dsp:spTree>
</dsp:drawing>
</file>

<file path=ppt/diagrams/drawing6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6" name=""/>
      <dsp:cNvGrpSpPr/>
    </dsp:nvGrpSpPr>
    <dsp:grpSpPr/>
    <dsp:sp modelId="{72534068-3B36-476A-B650-A22AC5490C62}">
      <dsp:nvSpPr>
        <dsp:cNvPr id="7" name=""/>
        <dsp:cNvSpPr/>
      </dsp:nvSpPr>
      <dsp:spPr>
        <a:xfrm rot="16200000">
          <a:off x="169211" y="-163473"/>
          <a:ext cx="5193092" cy="5520039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7950" tIns="0" rIns="110724" bIns="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（七）一次性使用无菌医疗用品应由医疗机构统一采购，购入时索要《医疗器械生产企业许可证》、《医疗器械产品注册证》及附件、《医疗器械经营企业许可证》等证明文件，并进行质量验收，建立出入库登记账册。用前应检查小包装的密封性、灭菌日期及失效日期，进口产品应有相应的中文标识等，发现不合格产品或质量可疑产品时不得使用。使用中发生热原反应、感染或其他异常情况时，应当立即停止使用，并及时上报医疗机构主管部门。使用后的一次性使用医疗用品按医疗废物进行处置。</a:t>
          </a:r>
          <a:endParaRPr lang="zh-CN" sz="1700" kern="1200"/>
        </a:p>
      </dsp:txBody>
      <dsp:txXfrm rot="5400000">
        <a:off x="5737" y="1038619"/>
        <a:ext cx="5520039" cy="3115855"/>
      </dsp:txXfrm>
    </dsp:sp>
    <dsp:sp modelId="{9887D181-F5F1-4F5C-AEE1-F29B2CF16C3E}">
      <dsp:nvSpPr>
        <dsp:cNvPr id="8" name=""/>
        <dsp:cNvSpPr/>
      </dsp:nvSpPr>
      <dsp:spPr>
        <a:xfrm rot="16200000">
          <a:off x="6103254" y="-163473"/>
          <a:ext cx="5193092" cy="5520039"/>
        </a:xfrm>
        <a:prstGeom prst="flowChartManualOperation">
          <a:avLst/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62000"/>
                <a:satMod val="180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32000"/>
                <a:satMod val="25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7950" tIns="0" rIns="110724" bIns="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（八）应根据消毒对象选择消毒剂的种类，所用的消毒剂必须由医疗机构统一采购，购入时索要</a:t>
          </a:r>
          <a:r>
            <a:rPr lang="en-US" sz="1700" b="1" kern="1200" smtClean="0"/>
            <a:t>《</a:t>
          </a:r>
          <a:r>
            <a:rPr lang="zh-CN" sz="1700" b="1" kern="1200" smtClean="0"/>
            <a:t>消毒产品生产企业卫生许可证</a:t>
          </a:r>
          <a:r>
            <a:rPr lang="en-US" sz="1700" b="1" kern="1200" smtClean="0"/>
            <a:t>》</a:t>
          </a:r>
          <a:r>
            <a:rPr lang="zh-CN" sz="1700" b="1" kern="1200" smtClean="0"/>
            <a:t>、</a:t>
          </a:r>
          <a:r>
            <a:rPr lang="en-US" sz="1700" b="1" kern="1200" smtClean="0"/>
            <a:t>《</a:t>
          </a:r>
          <a:r>
            <a:rPr lang="zh-CN" sz="1700" b="1" kern="1200" smtClean="0"/>
            <a:t>消毒产品卫生安全评价报告</a:t>
          </a:r>
          <a:r>
            <a:rPr lang="en-US" sz="1700" b="1" kern="1200" smtClean="0"/>
            <a:t>》</a:t>
          </a:r>
          <a:r>
            <a:rPr lang="zh-CN" sz="1700" b="1" kern="1200" smtClean="0"/>
            <a:t>等证明文件，建立进货验收和出入库登记账册。严格按照消毒剂使用说明书中的使用范围、方法、注意事项正确使用。医务人员应掌握消毒剂的使用浓度、配制方法、消毒对象、更换时间、影响因素等，保证消毒效果的可靠。具体选择原则和适用方法参照</a:t>
          </a:r>
          <a:r>
            <a:rPr lang="en-US" sz="1700" b="1" kern="1200" smtClean="0"/>
            <a:t>《</a:t>
          </a:r>
          <a:r>
            <a:rPr lang="zh-CN" sz="1700" b="1" kern="1200" smtClean="0"/>
            <a:t>医疗机构消毒技术规范</a:t>
          </a:r>
          <a:r>
            <a:rPr lang="en-US" sz="1700" b="1" kern="1200" smtClean="0"/>
            <a:t>(2012</a:t>
          </a:r>
          <a:r>
            <a:rPr lang="zh-CN" sz="1700" b="1" kern="1200" smtClean="0"/>
            <a:t>年版）</a:t>
          </a:r>
          <a:r>
            <a:rPr lang="en-US" sz="1700" b="1" kern="1200" smtClean="0"/>
            <a:t>》</a:t>
          </a:r>
          <a:r>
            <a:rPr lang="zh-CN" sz="1700" b="1" kern="1200" smtClean="0"/>
            <a:t>（</a:t>
          </a:r>
          <a:r>
            <a:rPr lang="en-US" sz="1700" b="1" kern="1200" smtClean="0"/>
            <a:t>ws/t367-2012</a:t>
          </a:r>
          <a:r>
            <a:rPr lang="zh-CN" sz="1700" b="1" kern="1200" smtClean="0"/>
            <a:t>）“附录</a:t>
          </a:r>
          <a:r>
            <a:rPr lang="en-US" sz="1700" b="1" kern="1200" smtClean="0"/>
            <a:t>c</a:t>
          </a:r>
          <a:r>
            <a:rPr lang="zh-CN" sz="1700" b="1" kern="1200" smtClean="0"/>
            <a:t>常用消毒与灭菌方法”的要求（节选见附件</a:t>
          </a:r>
          <a:r>
            <a:rPr lang="en-US" sz="1700" b="1" kern="1200" smtClean="0"/>
            <a:t>2</a:t>
          </a:r>
          <a:r>
            <a:rPr lang="zh-CN" sz="1700" b="1" kern="1200" smtClean="0"/>
            <a:t>）。</a:t>
          </a:r>
          <a:endParaRPr lang="zh-CN" sz="1700" kern="1200"/>
        </a:p>
      </dsp:txBody>
      <dsp:txXfrm rot="5400000">
        <a:off x="5939780" y="1038619"/>
        <a:ext cx="5520039" cy="3115855"/>
      </dsp:txXfrm>
    </dsp:sp>
  </dsp:spTree>
</dsp:drawing>
</file>

<file path=ppt/diagrams/drawing7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" name=""/>
      <dsp:cNvGrpSpPr/>
    </dsp:nvGrpSpPr>
    <dsp:grpSpPr/>
    <dsp:sp modelId="{E24740B1-8CF1-4405-AA64-23EA29559E49}">
      <dsp:nvSpPr>
        <dsp:cNvPr id="6" name=""/>
        <dsp:cNvSpPr/>
      </dsp:nvSpPr>
      <dsp:spPr>
        <a:xfrm rot="16200000">
          <a:off x="16021" y="-14623"/>
          <a:ext cx="3605089" cy="3634336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650" tIns="0" rIns="120791" bIns="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900" b="1" kern="1200" smtClean="0"/>
            <a:t>（九）严格掌握抗菌药物临床应用的基本原则，合理使用抗菌药物。规范抗菌药物的种类、剂量、给药时间和途径，严格遵循“能口服的不注射，能肌肉注射的不静脉注射”的用药原则。</a:t>
          </a:r>
          <a:endParaRPr lang="zh-CN" sz="1900" kern="1200"/>
        </a:p>
      </dsp:txBody>
      <dsp:txXfrm rot="5400000">
        <a:off x="1398" y="721019"/>
        <a:ext cx="3634336" cy="2163053"/>
      </dsp:txXfrm>
    </dsp:sp>
    <dsp:sp modelId="{165B83B3-C99F-4B0D-970F-35B745A2C5A8}">
      <dsp:nvSpPr>
        <dsp:cNvPr id="7" name=""/>
        <dsp:cNvSpPr/>
      </dsp:nvSpPr>
      <dsp:spPr>
        <a:xfrm rot="16200000">
          <a:off x="3922933" y="-14623"/>
          <a:ext cx="3605089" cy="3634336"/>
        </a:xfrm>
        <a:prstGeom prst="flowChartManualOperation">
          <a:avLst/>
        </a:prstGeom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tint val="62000"/>
                <a:satMod val="180000"/>
              </a:schemeClr>
            </a:gs>
            <a:gs pos="65000">
              <a:schemeClr val="accent3">
                <a:hueOff val="5812304"/>
                <a:satOff val="-18573"/>
                <a:lumOff val="-4706"/>
                <a:alphaOff val="0"/>
                <a:tint val="32000"/>
                <a:satMod val="250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650" tIns="0" rIns="120791" bIns="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900" b="1" kern="1200" smtClean="0"/>
            <a:t>（十）提高医务人员手卫生依从性和正确率，特别是在诊断、治疗、护理等操作前后严格实施手卫生。有关要求参照《医务人员手卫生规范》（ws/t313-2009）（节选见附件3）。</a:t>
          </a:r>
          <a:endParaRPr lang="zh-CN" sz="1900" kern="1200"/>
        </a:p>
      </dsp:txBody>
      <dsp:txXfrm rot="5400000">
        <a:off x="3908310" y="721019"/>
        <a:ext cx="3634336" cy="2163053"/>
      </dsp:txXfrm>
    </dsp:sp>
    <dsp:sp modelId="{CA1D1A9C-ABC2-4C19-8ECC-65CEFB18FC6B}">
      <dsp:nvSpPr>
        <dsp:cNvPr id="8" name=""/>
        <dsp:cNvSpPr/>
      </dsp:nvSpPr>
      <dsp:spPr>
        <a:xfrm rot="16200000">
          <a:off x="7829844" y="-14623"/>
          <a:ext cx="3605089" cy="3634336"/>
        </a:xfrm>
        <a:prstGeom prst="flowChartManualOperation">
          <a:avLst/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62000"/>
                <a:satMod val="180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32000"/>
                <a:satMod val="25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650" tIns="0" rIns="120791" bIns="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900" b="1" kern="1200" smtClean="0"/>
            <a:t>（十一）医护人员诊疗操作时严格遵守无菌操作原则。</a:t>
          </a:r>
          <a:endParaRPr lang="zh-CN" sz="1900" kern="1200"/>
        </a:p>
      </dsp:txBody>
      <dsp:txXfrm rot="5400000">
        <a:off x="7815221" y="721019"/>
        <a:ext cx="3634336" cy="2163053"/>
      </dsp:txXfrm>
    </dsp:sp>
  </dsp:spTree>
</dsp:drawing>
</file>

<file path=ppt/diagrams/drawing8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" name=""/>
      <dsp:cNvGrpSpPr/>
    </dsp:nvGrpSpPr>
    <dsp:grpSpPr/>
    <dsp:sp modelId="{BBEA4E27-0CF2-40D6-9A22-CE27FBE0EBC1}">
      <dsp:nvSpPr>
        <dsp:cNvPr id="6" name=""/>
        <dsp:cNvSpPr/>
      </dsp:nvSpPr>
      <dsp:spPr>
        <a:xfrm rot="16200000">
          <a:off x="-244715" y="246116"/>
          <a:ext cx="4135235" cy="3643002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7950" tIns="0" rIns="108729" bIns="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（十二）诊疗工作应当遵循《医院隔离技术规范》（ws/t311-2009）,按照标准预防的原则做好防护工作。</a:t>
          </a:r>
          <a:endParaRPr lang="zh-CN" sz="1700" kern="1200"/>
        </a:p>
      </dsp:txBody>
      <dsp:txXfrm rot="5400000">
        <a:off x="1401" y="827046"/>
        <a:ext cx="3643002" cy="2481141"/>
      </dsp:txXfrm>
    </dsp:sp>
    <dsp:sp modelId="{CE24D076-B0AC-47BA-B685-1A96CEFE298C}">
      <dsp:nvSpPr>
        <dsp:cNvPr id="7" name=""/>
        <dsp:cNvSpPr/>
      </dsp:nvSpPr>
      <dsp:spPr>
        <a:xfrm rot="16200000">
          <a:off x="3671512" y="246116"/>
          <a:ext cx="4135235" cy="3643002"/>
        </a:xfrm>
        <a:prstGeom prst="flowChartManualOperation">
          <a:avLst/>
        </a:prstGeom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tint val="62000"/>
                <a:satMod val="180000"/>
              </a:schemeClr>
            </a:gs>
            <a:gs pos="65000">
              <a:schemeClr val="accent3">
                <a:hueOff val="5812304"/>
                <a:satOff val="-18573"/>
                <a:lumOff val="-4706"/>
                <a:alphaOff val="0"/>
                <a:tint val="32000"/>
                <a:satMod val="250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7950" tIns="0" rIns="108729" bIns="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（十三）使用后的锐器应当立即弃置于符合规定的利器盒内。严禁用手直接接触使用后的针头、刀片等锐器，落实防止锐器伤的各项措施。</a:t>
          </a:r>
          <a:endParaRPr lang="zh-CN" sz="1700" kern="1200"/>
        </a:p>
      </dsp:txBody>
      <dsp:txXfrm rot="5400000">
        <a:off x="3917629" y="827047"/>
        <a:ext cx="3643002" cy="2481141"/>
      </dsp:txXfrm>
    </dsp:sp>
    <dsp:sp modelId="{52034C1F-6278-4508-BE3D-D78DD32723A8}">
      <dsp:nvSpPr>
        <dsp:cNvPr id="8" name=""/>
        <dsp:cNvSpPr/>
      </dsp:nvSpPr>
      <dsp:spPr>
        <a:xfrm rot="16200000">
          <a:off x="7587740" y="246116"/>
          <a:ext cx="4135235" cy="3643002"/>
        </a:xfrm>
        <a:prstGeom prst="flowChartManualOperation">
          <a:avLst/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62000"/>
                <a:satMod val="180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32000"/>
                <a:satMod val="25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7950" tIns="0" rIns="108729" bIns="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（十四）医务人员应当参照《医院感染诊断标准（试行）》（卫医发〔2001〕2号），掌握医院感染诊断标准。发生3例以上医院感染暴发或5例以上疑似医院感染暴发时，应当于12小时内向所在地县级卫生行政部门报告，并同时向所在地疾病预防控制机构报告。</a:t>
          </a:r>
          <a:endParaRPr lang="zh-CN" sz="1700" kern="1200"/>
        </a:p>
      </dsp:txBody>
      <dsp:txXfrm rot="5400000">
        <a:off x="7833856" y="827046"/>
        <a:ext cx="3643002" cy="2481141"/>
      </dsp:txXfrm>
    </dsp:sp>
  </dsp:spTree>
</dsp:drawing>
</file>

<file path=ppt/diagrams/drawing9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6" name=""/>
      <dsp:cNvGrpSpPr/>
    </dsp:nvGrpSpPr>
    <dsp:grpSpPr/>
    <dsp:sp modelId="{12DDBBB8-6DC7-457F-AF20-DC8B6B5FB639}">
      <dsp:nvSpPr>
        <dsp:cNvPr id="7" name=""/>
        <dsp:cNvSpPr/>
      </dsp:nvSpPr>
      <dsp:spPr>
        <a:xfrm>
          <a:off x="2233696" y="3058"/>
          <a:ext cx="9265519" cy="153472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2200" b="1" kern="1200" smtClean="0"/>
            <a:t>区域</a:t>
          </a:r>
          <a:r>
            <a:rPr lang="zh-CN" sz="2200" b="1" kern="1200" smtClean="0">
              <a:solidFill>
                <a:srgbClr val="FF0000"/>
              </a:solidFill>
            </a:rPr>
            <a:t>相对独立、分区明确、标识清楚</a:t>
          </a:r>
          <a:r>
            <a:rPr lang="zh-CN" sz="2200" b="1" kern="1200" smtClean="0"/>
            <a:t>，邻近母婴室和新生儿室；建议产房（人流室）使用面积不少于20m</a:t>
          </a:r>
          <a:r>
            <a:rPr lang="zh-CN" sz="2200" b="1" kern="1200" baseline="26000" smtClean="0"/>
            <a:t>2</a:t>
          </a:r>
          <a:r>
            <a:rPr lang="zh-CN" sz="2200" b="1" kern="1200" smtClean="0"/>
            <a:t>。</a:t>
          </a:r>
          <a:endParaRPr lang="zh-CN" sz="2200" kern="1200"/>
        </a:p>
      </dsp:txBody>
      <dsp:txXfrm>
        <a:off x="2233696" y="3058"/>
        <a:ext cx="9265519" cy="1534726"/>
      </dsp:txXfrm>
    </dsp:sp>
    <dsp:sp modelId="{24B41545-77A5-4446-B36B-CCAD727DA01D}">
      <dsp:nvSpPr>
        <dsp:cNvPr id="8" name=""/>
        <dsp:cNvSpPr/>
      </dsp:nvSpPr>
      <dsp:spPr>
        <a:xfrm>
          <a:off x="378137" y="76203"/>
          <a:ext cx="1854979" cy="1534726"/>
        </a:xfrm>
        <a:prstGeom prst="rect">
          <a:avLst/>
        </a:prstGeom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l="-31000" r="-31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dk1"/>
        </a:fontRef>
      </dsp:style>
      <dsp:txBody>
        <a:bodyPr/>
        <a:lstStyle/>
        <a:p/>
      </dsp:txBody>
    </dsp:sp>
    <dsp:sp modelId="{B9CC6F53-5E5A-41D8-B6B1-E1ECB5D0693B}">
      <dsp:nvSpPr>
        <dsp:cNvPr id="9" name=""/>
        <dsp:cNvSpPr/>
      </dsp:nvSpPr>
      <dsp:spPr>
        <a:xfrm>
          <a:off x="301952" y="1828799"/>
          <a:ext cx="9521372" cy="153472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2100" b="1" kern="1200" smtClean="0"/>
            <a:t>凡进入产房（人流室）</a:t>
          </a:r>
          <a:r>
            <a:rPr lang="zh-CN" sz="2100" b="1" kern="1200" smtClean="0">
              <a:solidFill>
                <a:srgbClr val="FF0000"/>
              </a:solidFill>
            </a:rPr>
            <a:t>人员</a:t>
          </a:r>
          <a:r>
            <a:rPr lang="zh-CN" sz="2100" b="1" kern="1200" smtClean="0"/>
            <a:t>应更换产房专用衣、帽、一次性医用外科口罩、鞋，严格执行无菌技术操作。接触产妇所有诊疗物品应“一人一用一消毒或灭菌”，产床上的所有织物均应“一人一换”。</a:t>
          </a:r>
          <a:endParaRPr lang="zh-CN" sz="2100" kern="1200"/>
        </a:p>
      </dsp:txBody>
      <dsp:txXfrm>
        <a:off x="301952" y="1828799"/>
        <a:ext cx="9521372" cy="1534726"/>
      </dsp:txXfrm>
    </dsp:sp>
    <dsp:sp modelId="{755450A2-399B-44E1-B1DA-7FBCD35EE38A}">
      <dsp:nvSpPr>
        <dsp:cNvPr id="10" name=""/>
        <dsp:cNvSpPr/>
      </dsp:nvSpPr>
      <dsp:spPr>
        <a:xfrm>
          <a:off x="9903144" y="1828799"/>
          <a:ext cx="1519378" cy="1534726"/>
        </a:xfrm>
        <a:prstGeom prst="rect">
          <a:avLst/>
        </a:prstGeom>
        <a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l="-26000" r="-26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dk1"/>
        </a:fontRef>
      </dsp:style>
      <dsp:txBody>
        <a:bodyPr/>
        <a:lstStyle/>
        <a:p/>
      </dsp:txBody>
    </dsp:sp>
    <dsp:sp modelId="{CDEA4161-D22B-43BB-9453-9809E6F25FEA}">
      <dsp:nvSpPr>
        <dsp:cNvPr id="11" name=""/>
        <dsp:cNvSpPr/>
      </dsp:nvSpPr>
      <dsp:spPr>
        <a:xfrm>
          <a:off x="2455700" y="3576135"/>
          <a:ext cx="8927616" cy="153472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2100" b="1" kern="1200" smtClean="0"/>
            <a:t>对</a:t>
          </a:r>
          <a:r>
            <a:rPr lang="zh-CN" sz="2100" b="1" kern="1200" smtClean="0">
              <a:solidFill>
                <a:srgbClr val="FF0000"/>
              </a:solidFill>
            </a:rPr>
            <a:t>传染病或疑似传染病</a:t>
          </a:r>
          <a:r>
            <a:rPr lang="zh-CN" sz="2100" b="1" kern="1200" smtClean="0"/>
            <a:t>的产妇及未进行经血传播疾病筛查的产妇，应采取隔离待产、隔离分娩，按消毒隔离制度及规程进行助产，所用物品做好标识单独处理。分娩结束后，分娩室应严格进行终末消毒。</a:t>
          </a:r>
          <a:endParaRPr lang="zh-CN" sz="2100" kern="1200"/>
        </a:p>
      </dsp:txBody>
      <dsp:txXfrm>
        <a:off x="2455700" y="3576135"/>
        <a:ext cx="8927616" cy="1534726"/>
      </dsp:txXfrm>
    </dsp:sp>
    <dsp:sp modelId="{B075EE9D-6E22-44CE-B10A-4A08D41E4B40}">
      <dsp:nvSpPr>
        <dsp:cNvPr id="12" name=""/>
        <dsp:cNvSpPr/>
      </dsp:nvSpPr>
      <dsp:spPr>
        <a:xfrm>
          <a:off x="301941" y="3576135"/>
          <a:ext cx="2141655" cy="1534726"/>
        </a:xfrm>
        <a:prstGeom prst="rect">
          <a:avLst/>
        </a:prstGeom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t="-2000" b="-2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dk1"/>
        </a:fontRef>
      </dsp:style>
      <dsp:txBody>
        <a:bodyPr/>
        <a:lstStyle/>
        <a:p/>
      </dsp:txBody>
    </dsp:sp>
  </dsp:spTree>
</dsp:drawing>
</file>

<file path=ppt/diagrams/drawing10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055" name=""/>
      <dsp:cNvGrpSpPr/>
    </dsp:nvGrpSpPr>
    <dsp:grpSpPr/>
    <dsp:sp modelId="{EA72C8F8-3539-4425-9B75-344DA4160D31}">
      <dsp:nvSpPr>
        <dsp:cNvPr id="2056" name=""/>
        <dsp:cNvSpPr/>
      </dsp:nvSpPr>
      <dsp:spPr>
        <a:xfrm>
          <a:off x="0" y="1395556"/>
          <a:ext cx="11215370" cy="1860742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E8C79129-2FE6-4104-816F-FAE8ECD25C1A}">
      <dsp:nvSpPr>
        <dsp:cNvPr id="2057" name=""/>
        <dsp:cNvSpPr/>
      </dsp:nvSpPr>
      <dsp:spPr>
        <a:xfrm>
          <a:off x="2573" y="0"/>
          <a:ext cx="3558934" cy="1860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kern="1200" smtClean="0">
              <a:solidFill>
                <a:srgbClr val="FF0000"/>
              </a:solidFill>
            </a:rPr>
            <a:t>布局合理</a:t>
          </a:r>
          <a:r>
            <a:rPr lang="zh-CN" altLang="en-US" sz="1800" b="1" kern="1200" smtClean="0"/>
            <a:t>，诊疗室和器械清洗消毒室应分开设置。如开展拔牙、口腔外伤缝合等项目的应设置口腔外科诊室。器械、器具等诊疗用品配置数量应与诊疗工作量相符合，使用防虹（回）吸手机。</a:t>
          </a:r>
          <a:endParaRPr lang="zh-CN" altLang="en-US" sz="1800" kern="1200"/>
        </a:p>
      </dsp:txBody>
      <dsp:txXfrm>
        <a:off x="2573" y="0"/>
        <a:ext cx="3558934" cy="1860742"/>
      </dsp:txXfrm>
    </dsp:sp>
    <dsp:sp modelId="{66D0E670-C8BE-4B0B-B9A0-A1980A8ADBBB}">
      <dsp:nvSpPr>
        <dsp:cNvPr id="2058" name=""/>
        <dsp:cNvSpPr/>
      </dsp:nvSpPr>
      <dsp:spPr>
        <a:xfrm>
          <a:off x="1549448" y="2093335"/>
          <a:ext cx="465185" cy="4651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778FBFDC-8533-412A-8476-D3BEE5D55807}">
      <dsp:nvSpPr>
        <dsp:cNvPr id="2059" name=""/>
        <dsp:cNvSpPr/>
      </dsp:nvSpPr>
      <dsp:spPr>
        <a:xfrm>
          <a:off x="3687680" y="2791113"/>
          <a:ext cx="3645766" cy="1860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kern="1200" smtClean="0"/>
            <a:t>进入患者口腔内的所有诊疗器械，根据诊疗需要和消毒灭菌原则，必须达到一人一用一</a:t>
          </a:r>
          <a:r>
            <a:rPr lang="zh-CN" altLang="en-US" sz="1800" b="1" kern="1200" smtClean="0">
              <a:solidFill>
                <a:srgbClr val="FF0000"/>
              </a:solidFill>
            </a:rPr>
            <a:t>消毒或灭菌</a:t>
          </a:r>
          <a:r>
            <a:rPr lang="zh-CN" altLang="en-US" sz="1800" b="1" kern="1200" smtClean="0"/>
            <a:t>的要求。在进行可能造成粘膜破损的操作时，所用器械</a:t>
          </a:r>
          <a:r>
            <a:rPr lang="zh-CN" altLang="en-US" sz="1800" b="1" kern="1200" smtClean="0">
              <a:solidFill>
                <a:srgbClr val="FF0000"/>
              </a:solidFill>
            </a:rPr>
            <a:t>必须</a:t>
          </a:r>
          <a:r>
            <a:rPr lang="zh-CN" altLang="en-US" sz="1800" b="1" kern="1200" smtClean="0"/>
            <a:t>灭菌。</a:t>
          </a:r>
          <a:endParaRPr lang="zh-CN" altLang="en-US" sz="1800" kern="1200"/>
        </a:p>
      </dsp:txBody>
      <dsp:txXfrm>
        <a:off x="3687680" y="2791113"/>
        <a:ext cx="3645766" cy="1860742"/>
      </dsp:txXfrm>
    </dsp:sp>
    <dsp:sp modelId="{5649F46A-9430-4726-8C58-E2C40D2E4494}">
      <dsp:nvSpPr>
        <dsp:cNvPr id="2060" name=""/>
        <dsp:cNvSpPr/>
      </dsp:nvSpPr>
      <dsp:spPr>
        <a:xfrm>
          <a:off x="5277971" y="2093335"/>
          <a:ext cx="465185" cy="4651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47679B32-701A-400A-9C10-3DCB7D62B0C5}">
      <dsp:nvSpPr>
        <dsp:cNvPr id="2061" name=""/>
        <dsp:cNvSpPr/>
      </dsp:nvSpPr>
      <dsp:spPr>
        <a:xfrm>
          <a:off x="7459620" y="0"/>
          <a:ext cx="2631638" cy="1860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kern="1200" smtClean="0"/>
            <a:t>口腔综合治疗椅、操作台面及所使用仪器、物体表面</a:t>
          </a:r>
          <a:r>
            <a:rPr lang="zh-CN" altLang="en-US" sz="1800" b="1" kern="1200" smtClean="0">
              <a:solidFill>
                <a:srgbClr val="FF0000"/>
              </a:solidFill>
            </a:rPr>
            <a:t>至少每天清洁和消毒</a:t>
          </a:r>
          <a:r>
            <a:rPr lang="zh-CN" altLang="en-US" sz="1800" b="1" kern="1200" smtClean="0"/>
            <a:t>，有血液、体液污染应立即清洁消毒。</a:t>
          </a:r>
          <a:endParaRPr lang="zh-CN" altLang="en-US" sz="1800" kern="1200"/>
        </a:p>
      </dsp:txBody>
      <dsp:txXfrm>
        <a:off x="7459620" y="0"/>
        <a:ext cx="2631638" cy="1860742"/>
      </dsp:txXfrm>
    </dsp:sp>
    <dsp:sp modelId="{C81AC87E-1979-4376-B331-5472B00DC62B}">
      <dsp:nvSpPr>
        <dsp:cNvPr id="2062" name=""/>
        <dsp:cNvSpPr/>
      </dsp:nvSpPr>
      <dsp:spPr>
        <a:xfrm>
          <a:off x="8542846" y="2093335"/>
          <a:ext cx="465185" cy="4651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</dsp:spTree>
</dsp:drawing>
</file>

<file path=ppt/diagrams/drawing1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" name=""/>
      <dsp:cNvGrpSpPr/>
    </dsp:nvGrpSpPr>
    <dsp:grpSpPr/>
    <dsp:sp modelId="{906EF528-831D-4767-A59A-D5CCB510AB3A}">
      <dsp:nvSpPr>
        <dsp:cNvPr id="6" name=""/>
        <dsp:cNvSpPr/>
      </dsp:nvSpPr>
      <dsp:spPr>
        <a:xfrm>
          <a:off x="226521" y="1095731"/>
          <a:ext cx="5423820" cy="1694943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42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保持物体表面及</a:t>
          </a:r>
          <a:r>
            <a:rPr lang="zh-CN" sz="1700" b="1" kern="1200" smtClean="0">
              <a:solidFill>
                <a:srgbClr val="FF0000"/>
              </a:solidFill>
            </a:rPr>
            <a:t>诊疗床</a:t>
          </a:r>
          <a:r>
            <a:rPr lang="zh-CN" sz="1700" b="1" kern="1200" smtClean="0"/>
            <a:t>清洁，定期更换床单、枕套等，如被污染应及时更换。配有洗手设施和干手用品。</a:t>
          </a:r>
          <a:endParaRPr lang="zh-CN" sz="1700" kern="1200"/>
        </a:p>
      </dsp:txBody>
      <dsp:txXfrm>
        <a:off x="226521" y="1095731"/>
        <a:ext cx="5423820" cy="1694943"/>
      </dsp:txXfrm>
    </dsp:sp>
    <dsp:sp modelId="{8774E655-899B-43E9-85CA-5AAF8D147D4D}">
      <dsp:nvSpPr>
        <dsp:cNvPr id="7" name=""/>
        <dsp:cNvSpPr/>
      </dsp:nvSpPr>
      <dsp:spPr>
        <a:xfrm>
          <a:off x="528" y="850905"/>
          <a:ext cx="1186460" cy="1779691"/>
        </a:xfrm>
        <a:prstGeom prst="rect">
          <a:avLst/>
        </a:prstGeom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l="-50000" r="-50000"/>
          </a:stretch>
        </a:blipFill>
        <a:ln w="635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/>
        <a:lstStyle/>
        <a:p/>
      </dsp:txBody>
    </dsp:sp>
    <dsp:sp modelId="{C946411B-F302-4DA3-B027-27518EC431D2}">
      <dsp:nvSpPr>
        <dsp:cNvPr id="8" name=""/>
        <dsp:cNvSpPr/>
      </dsp:nvSpPr>
      <dsp:spPr>
        <a:xfrm>
          <a:off x="6158050" y="1095731"/>
          <a:ext cx="5423820" cy="1694943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42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进行</a:t>
          </a:r>
          <a:r>
            <a:rPr lang="zh-CN" sz="1700" b="1" kern="1200" smtClean="0">
              <a:solidFill>
                <a:srgbClr val="FF0000"/>
              </a:solidFill>
            </a:rPr>
            <a:t>针灸</a:t>
          </a:r>
          <a:r>
            <a:rPr lang="zh-CN" sz="1700" b="1" kern="1200" smtClean="0"/>
            <a:t>穿刺操作时严格执行无菌技术操作规程，正确进行穿刺部位的皮肤消毒；针灸针具（毫针、耳针、头针、长圆针、梅花针、三棱针、小针刀等）做到“一人一针一用一</a:t>
          </a:r>
          <a:r>
            <a:rPr lang="zh-CN" sz="1700" b="1" kern="1200" smtClean="0">
              <a:solidFill>
                <a:srgbClr val="FF0000"/>
              </a:solidFill>
            </a:rPr>
            <a:t>灭菌</a:t>
          </a:r>
          <a:r>
            <a:rPr lang="zh-CN" sz="1700" b="1" kern="1200" smtClean="0"/>
            <a:t>”，</a:t>
          </a:r>
          <a:r>
            <a:rPr lang="zh-CN" sz="1700" b="1" kern="1200" smtClean="0">
              <a:solidFill>
                <a:srgbClr val="FF0000"/>
              </a:solidFill>
            </a:rPr>
            <a:t>火罐</a:t>
          </a:r>
          <a:r>
            <a:rPr lang="zh-CN" sz="1700" b="1" kern="1200" smtClean="0"/>
            <a:t>“一人一用一</a:t>
          </a:r>
          <a:r>
            <a:rPr lang="zh-CN" sz="1700" b="1" kern="1200" smtClean="0">
              <a:solidFill>
                <a:srgbClr val="FF0000"/>
              </a:solidFill>
            </a:rPr>
            <a:t>消毒</a:t>
          </a:r>
          <a:r>
            <a:rPr lang="zh-CN" sz="1700" b="1" kern="1200" smtClean="0"/>
            <a:t>”。</a:t>
          </a:r>
          <a:endParaRPr lang="zh-CN" sz="1700" kern="1200"/>
        </a:p>
      </dsp:txBody>
      <dsp:txXfrm>
        <a:off x="6158050" y="1095731"/>
        <a:ext cx="5423820" cy="1694943"/>
      </dsp:txXfrm>
    </dsp:sp>
    <dsp:sp modelId="{A58A4080-0B6E-44E1-94A6-016E794AF9AA}">
      <dsp:nvSpPr>
        <dsp:cNvPr id="9" name=""/>
        <dsp:cNvSpPr/>
      </dsp:nvSpPr>
      <dsp:spPr>
        <a:xfrm>
          <a:off x="5943602" y="838198"/>
          <a:ext cx="1186460" cy="1779691"/>
        </a:xfrm>
        <a:prstGeom prst="rect">
          <a:avLst/>
        </a:prstGeom>
        <a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l="-25000" r="-25000"/>
          </a:stretch>
        </a:blipFill>
        <a:ln w="635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/>
        <a:lstStyle/>
        <a:p/>
      </dsp:txBody>
    </dsp:sp>
    <dsp:sp modelId="{AC0D1253-B4F8-4E20-AE07-678B5C80815C}">
      <dsp:nvSpPr>
        <dsp:cNvPr id="10" name=""/>
        <dsp:cNvSpPr/>
      </dsp:nvSpPr>
      <dsp:spPr>
        <a:xfrm>
          <a:off x="226521" y="3229477"/>
          <a:ext cx="5423820" cy="1694943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42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进行</a:t>
          </a:r>
          <a:r>
            <a:rPr lang="zh-CN" sz="1700" b="1" kern="1200" smtClean="0">
              <a:solidFill>
                <a:srgbClr val="FF0000"/>
              </a:solidFill>
            </a:rPr>
            <a:t>拔罐、刮痧、中药足浴</a:t>
          </a:r>
          <a:r>
            <a:rPr lang="zh-CN" sz="1700" b="1" kern="1200" smtClean="0"/>
            <a:t>等操作时严格执行无菌技术操作规程，必要时进行操作部位的皮肤消毒；相关器具和物品做到“一人一用一消毒”</a:t>
          </a:r>
          <a:r>
            <a:rPr lang="zh-CN" sz="1700" b="1" kern="1200" smtClean="0">
              <a:solidFill>
                <a:srgbClr val="FF0000"/>
              </a:solidFill>
            </a:rPr>
            <a:t>或</a:t>
          </a:r>
          <a:r>
            <a:rPr lang="zh-CN" sz="1700" b="1" kern="1200" smtClean="0"/>
            <a:t>“一人一用一灭菌”。</a:t>
          </a:r>
          <a:endParaRPr lang="zh-CN" sz="1700" kern="1200"/>
        </a:p>
      </dsp:txBody>
      <dsp:txXfrm>
        <a:off x="226521" y="3229477"/>
        <a:ext cx="5423820" cy="1694943"/>
      </dsp:txXfrm>
    </dsp:sp>
    <dsp:sp modelId="{3289CB11-00DD-4312-BBF7-B61E41A9FB51}">
      <dsp:nvSpPr>
        <dsp:cNvPr id="11" name=""/>
        <dsp:cNvSpPr/>
      </dsp:nvSpPr>
      <dsp:spPr>
        <a:xfrm>
          <a:off x="528" y="2984651"/>
          <a:ext cx="1186460" cy="1779691"/>
        </a:xfrm>
        <a:prstGeom prst="rect">
          <a:avLst/>
        </a:prstGeom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l="-25000" r="-25000"/>
          </a:stretch>
        </a:blipFill>
        <a:ln w="635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/>
        <a:lstStyle/>
        <a:p/>
      </dsp:txBody>
    </dsp:sp>
    <dsp:sp modelId="{3148520F-8671-4BE7-8615-2997BE3F2A8F}">
      <dsp:nvSpPr>
        <dsp:cNvPr id="12" name=""/>
        <dsp:cNvSpPr/>
      </dsp:nvSpPr>
      <dsp:spPr>
        <a:xfrm>
          <a:off x="6158050" y="3229477"/>
          <a:ext cx="5423820" cy="1694943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42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一次性针灸针具、中药足浴一次性塑料袋连同足浴液</a:t>
          </a:r>
          <a:r>
            <a:rPr lang="zh-CN" sz="1700" b="1" kern="1200" smtClean="0">
              <a:solidFill>
                <a:srgbClr val="FF0000"/>
              </a:solidFill>
            </a:rPr>
            <a:t>严禁重复使用</a:t>
          </a:r>
          <a:r>
            <a:rPr lang="zh-CN" sz="1700" b="1" kern="1200" smtClean="0"/>
            <a:t>，用后按损伤性医疗废物处理；</a:t>
          </a:r>
          <a:r>
            <a:rPr lang="zh-CN" sz="1700" b="1" kern="1200" smtClean="0">
              <a:solidFill>
                <a:srgbClr val="FF0000"/>
              </a:solidFill>
            </a:rPr>
            <a:t>可重复</a:t>
          </a:r>
          <a:r>
            <a:rPr lang="zh-CN" sz="1700" b="1" kern="1200" smtClean="0"/>
            <a:t>使用的针灸针具及拔罐、刮痧、中药足浴器具、物品使用后按规定进行清洗与灭菌。</a:t>
          </a:r>
          <a:endParaRPr lang="zh-CN" sz="1700" kern="1200"/>
        </a:p>
      </dsp:txBody>
      <dsp:txXfrm>
        <a:off x="6158050" y="3229477"/>
        <a:ext cx="5423820" cy="1694943"/>
      </dsp:txXfrm>
    </dsp:sp>
    <dsp:sp modelId="{BB17F98C-3926-4974-ADEF-E7A748A5FCA7}">
      <dsp:nvSpPr>
        <dsp:cNvPr id="13" name=""/>
        <dsp:cNvSpPr/>
      </dsp:nvSpPr>
      <dsp:spPr>
        <a:xfrm>
          <a:off x="5932058" y="2984651"/>
          <a:ext cx="1186460" cy="1779691"/>
        </a:xfrm>
        <a:prstGeom prst="rect">
          <a:avLst/>
        </a:prstGeom>
        <a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l="-51000" r="-51000"/>
          </a:stretch>
        </a:blipFill>
        <a:ln w="635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/>
        <a:lstStyle/>
        <a:p/>
      </dsp:txBody>
    </dsp:sp>
  </dsp:spTree>
</dsp:drawing>
</file>

<file path=ppt/diagrams/drawing1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" name=""/>
      <dsp:cNvGrpSpPr/>
    </dsp:nvGrpSpPr>
    <dsp:grpSpPr/>
    <dsp:sp modelId="{90DBEA8A-0998-407A-A917-887702205D86}">
      <dsp:nvSpPr>
        <dsp:cNvPr id="6" name=""/>
        <dsp:cNvSpPr/>
      </dsp:nvSpPr>
      <dsp:spPr>
        <a:xfrm>
          <a:off x="0" y="0"/>
          <a:ext cx="11559540" cy="2325117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D9C3809F-9CF2-4A1B-BA1B-AB9DD97CC32E}">
      <dsp:nvSpPr>
        <dsp:cNvPr id="7" name=""/>
        <dsp:cNvSpPr/>
      </dsp:nvSpPr>
      <dsp:spPr>
        <a:xfrm>
          <a:off x="346786" y="310015"/>
          <a:ext cx="3395614" cy="1705085"/>
        </a:xfrm>
        <a:prstGeom prst="roundRect">
          <a:avLst>
            <a:gd name="adj" fmla="val 10000"/>
          </a:avLst>
        </a:prstGeom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t="-24000" b="-24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/>
        <a:lstStyle/>
        <a:p/>
      </dsp:txBody>
    </dsp:sp>
    <dsp:sp modelId="{9B7A5ED9-BEBA-4C2A-8FEE-52AE89243B42}">
      <dsp:nvSpPr>
        <dsp:cNvPr id="8" name=""/>
        <dsp:cNvSpPr/>
      </dsp:nvSpPr>
      <dsp:spPr>
        <a:xfrm rot="10800000">
          <a:off x="346786" y="2325117"/>
          <a:ext cx="3395614" cy="2841809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保持室内物体表面、地面清洁。室内应设</a:t>
          </a:r>
          <a:r>
            <a:rPr lang="zh-CN" sz="1700" b="1" kern="1200" smtClean="0">
              <a:solidFill>
                <a:srgbClr val="FF0000"/>
              </a:solidFill>
            </a:rPr>
            <a:t>流动水</a:t>
          </a:r>
          <a:r>
            <a:rPr lang="zh-CN" sz="1700" b="1" kern="1200" smtClean="0"/>
            <a:t>洗手池，洗手液、干手设施（用品），速干手消毒剂等；手消毒剂应标启用时间，在有效期内使用。</a:t>
          </a:r>
          <a:endParaRPr lang="zh-CN" sz="1700" kern="1200"/>
        </a:p>
      </dsp:txBody>
      <dsp:txXfrm rot="10800000">
        <a:off x="434182" y="2325117"/>
        <a:ext cx="3220823" cy="2754414"/>
      </dsp:txXfrm>
    </dsp:sp>
    <dsp:sp modelId="{ADAE2538-AAF6-461A-AFAC-0204222F619E}">
      <dsp:nvSpPr>
        <dsp:cNvPr id="9" name=""/>
        <dsp:cNvSpPr/>
      </dsp:nvSpPr>
      <dsp:spPr>
        <a:xfrm>
          <a:off x="4161793" y="334560"/>
          <a:ext cx="3235953" cy="1655996"/>
        </a:xfrm>
        <a:prstGeom prst="roundRect">
          <a:avLst>
            <a:gd name="adj" fmla="val 10000"/>
          </a:avLst>
        </a:prstGeom>
        <a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t="-32000" b="-32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/>
        <a:lstStyle/>
        <a:p/>
      </dsp:txBody>
    </dsp:sp>
    <dsp:sp modelId="{F985BD5D-E540-40B6-948F-CB8C6CAE7849}">
      <dsp:nvSpPr>
        <dsp:cNvPr id="10" name=""/>
        <dsp:cNvSpPr/>
      </dsp:nvSpPr>
      <dsp:spPr>
        <a:xfrm rot="10800000">
          <a:off x="4081962" y="2325117"/>
          <a:ext cx="3395614" cy="2841809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治疗车、换药车上物品应摆放有序，上层为清洁区、下层为污染区；</a:t>
          </a:r>
          <a:endParaRPr lang="en-US" altLang="zh-CN" sz="1700" b="1" kern="1200" smtClean="0"/>
        </a:p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>
              <a:solidFill>
                <a:srgbClr val="FF0000"/>
              </a:solidFill>
            </a:rPr>
            <a:t>利器盒</a:t>
          </a:r>
          <a:r>
            <a:rPr lang="zh-CN" sz="1700" b="1" kern="1200" smtClean="0"/>
            <a:t>放置于治疗车的侧面；</a:t>
          </a:r>
          <a:endParaRPr lang="en-US" altLang="zh-CN" sz="1700" b="1" kern="1200" smtClean="0"/>
        </a:p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进入病室的治疗车、换药车应配有</a:t>
          </a:r>
          <a:r>
            <a:rPr lang="zh-CN" sz="1700" b="1" kern="1200" smtClean="0">
              <a:solidFill>
                <a:srgbClr val="FF0000"/>
              </a:solidFill>
            </a:rPr>
            <a:t>速干手消毒剂</a:t>
          </a:r>
          <a:r>
            <a:rPr lang="zh-CN" sz="1700" b="1" kern="1200" smtClean="0"/>
            <a:t>。</a:t>
          </a:r>
          <a:endParaRPr lang="zh-CN" sz="1700" kern="1200"/>
        </a:p>
      </dsp:txBody>
      <dsp:txXfrm rot="10800000">
        <a:off x="4169357" y="2325117"/>
        <a:ext cx="3220823" cy="2754414"/>
      </dsp:txXfrm>
    </dsp:sp>
    <dsp:sp modelId="{18FB67BE-6FD3-442C-B7B4-639F4ED0394E}">
      <dsp:nvSpPr>
        <dsp:cNvPr id="11" name=""/>
        <dsp:cNvSpPr/>
      </dsp:nvSpPr>
      <dsp:spPr>
        <a:xfrm>
          <a:off x="7817138" y="310015"/>
          <a:ext cx="3395614" cy="1705085"/>
        </a:xfrm>
        <a:prstGeom prst="roundRect">
          <a:avLst>
            <a:gd name="adj" fmla="val 10000"/>
          </a:avLst>
        </a:prstGeom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t="-19000" b="-19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/>
        <a:lstStyle/>
        <a:p/>
      </dsp:txBody>
    </dsp:sp>
    <dsp:sp modelId="{C74DB3F1-43DB-4A7B-BD20-FA95D06BB460}">
      <dsp:nvSpPr>
        <dsp:cNvPr id="12" name=""/>
        <dsp:cNvSpPr/>
      </dsp:nvSpPr>
      <dsp:spPr>
        <a:xfrm rot="10800000">
          <a:off x="7817138" y="2325117"/>
          <a:ext cx="3395614" cy="2841809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各种治疗、护理及换药操作应按照先清洁伤口、后感染伤口依次进行。特殊感染伤口如：炭疽、气性坏疽等应</a:t>
          </a:r>
          <a:r>
            <a:rPr lang="zh-CN" sz="1700" b="1" kern="1200" smtClean="0">
              <a:solidFill>
                <a:srgbClr val="FF0000"/>
              </a:solidFill>
            </a:rPr>
            <a:t>就地</a:t>
          </a:r>
          <a:r>
            <a:rPr lang="zh-CN" sz="1700" b="1" kern="1200" smtClean="0"/>
            <a:t>（诊室或病室）严格隔离，处置后进行严格终末消毒，不得进入换药室。感染性敷料应弃置于双层黄色防渗漏的医疗废物袋内并及时密封。</a:t>
          </a:r>
          <a:endParaRPr lang="zh-CN" sz="1700" kern="1200"/>
        </a:p>
      </dsp:txBody>
      <dsp:txXfrm rot="10800000">
        <a:off x="7904533" y="2325117"/>
        <a:ext cx="3220823" cy="2754414"/>
      </dsp:txXfrm>
    </dsp:sp>
  </dsp:spTree>
</dsp:drawing>
</file>

<file path=ppt/diagrams/drawing1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6" name=""/>
      <dsp:cNvGrpSpPr/>
    </dsp:nvGrpSpPr>
    <dsp:grpSpPr/>
    <dsp:sp modelId="{37FCAC29-9A39-4494-81D3-DF88CFE30F60}">
      <dsp:nvSpPr>
        <dsp:cNvPr id="7" name=""/>
        <dsp:cNvSpPr/>
      </dsp:nvSpPr>
      <dsp:spPr>
        <a:xfrm>
          <a:off x="0" y="0"/>
          <a:ext cx="2330792" cy="1748094"/>
        </a:xfrm>
        <a:prstGeom prst="up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425188A5-603F-46FE-9C8F-4831D8F1E7AD}">
      <dsp:nvSpPr>
        <dsp:cNvPr id="8" name=""/>
        <dsp:cNvSpPr/>
      </dsp:nvSpPr>
      <dsp:spPr>
        <a:xfrm>
          <a:off x="2136134" y="0"/>
          <a:ext cx="8687910" cy="1748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0" rIns="199136" bIns="199136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>
              <a:solidFill>
                <a:srgbClr val="FF0000"/>
              </a:solidFill>
            </a:rPr>
            <a:t>床单元</a:t>
          </a:r>
          <a:r>
            <a:rPr lang="zh-CN" altLang="en-US" sz="2800" b="1" kern="1200" smtClean="0"/>
            <a:t>应定期清洁，遇污染时及时清洁与消毒。直接接触皮肤的床上用品一人一换，遇污染及时更换。</a:t>
          </a:r>
          <a:endParaRPr lang="zh-CN" altLang="en-US" sz="2800" kern="1200"/>
        </a:p>
      </dsp:txBody>
      <dsp:txXfrm>
        <a:off x="2136134" y="0"/>
        <a:ext cx="8687910" cy="1748094"/>
      </dsp:txXfrm>
    </dsp:sp>
    <dsp:sp modelId="{2CEF52E2-301F-4E00-8904-5C7C3E75E788}">
      <dsp:nvSpPr>
        <dsp:cNvPr id="9" name=""/>
        <dsp:cNvSpPr/>
      </dsp:nvSpPr>
      <dsp:spPr>
        <a:xfrm>
          <a:off x="688334" y="1889258"/>
          <a:ext cx="2330792" cy="1748094"/>
        </a:xfrm>
        <a:prstGeom prst="down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3B34A1CB-02F4-474C-A129-3E33B3E24E5D}">
      <dsp:nvSpPr>
        <dsp:cNvPr id="10" name=""/>
        <dsp:cNvSpPr/>
      </dsp:nvSpPr>
      <dsp:spPr>
        <a:xfrm>
          <a:off x="2890284" y="1893768"/>
          <a:ext cx="8320640" cy="1748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0" rIns="199136" bIns="199136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病人</a:t>
          </a:r>
          <a:r>
            <a:rPr lang="zh-CN" altLang="en-US" sz="2800" b="1" kern="1200" smtClean="0">
              <a:solidFill>
                <a:srgbClr val="FF0000"/>
              </a:solidFill>
            </a:rPr>
            <a:t>出院</a:t>
          </a:r>
          <a:r>
            <a:rPr lang="zh-CN" altLang="en-US" sz="2800" b="1" kern="1200" smtClean="0"/>
            <a:t>或死亡后应对床单元及其相邻区域进行清洁和终末消毒。</a:t>
          </a:r>
          <a:endParaRPr lang="zh-CN" altLang="en-US" sz="2800" kern="1200"/>
        </a:p>
      </dsp:txBody>
      <dsp:txXfrm>
        <a:off x="2890284" y="1893768"/>
        <a:ext cx="8320640" cy="1748094"/>
      </dsp:txXfrm>
    </dsp:sp>
  </dsp:spTree>
</dsp:drawing>
</file>

<file path=ppt/diagrams/drawing14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3" name=""/>
      <dsp:cNvGrpSpPr/>
    </dsp:nvGrpSpPr>
    <dsp:grpSpPr/>
    <dsp:sp modelId="{8B1639F3-EDDA-4955-8C50-5B208A5A304D}">
      <dsp:nvSpPr>
        <dsp:cNvPr id="14" name=""/>
        <dsp:cNvSpPr/>
      </dsp:nvSpPr>
      <dsp:spPr>
        <a:xfrm>
          <a:off x="118407" y="2779"/>
          <a:ext cx="3569307" cy="214158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进行注射操作前</a:t>
          </a:r>
          <a:r>
            <a:rPr lang="zh-CN" sz="1700" b="1" kern="1200" smtClean="0">
              <a:solidFill>
                <a:srgbClr val="FF0000"/>
              </a:solidFill>
            </a:rPr>
            <a:t>半小时</a:t>
          </a:r>
          <a:r>
            <a:rPr lang="zh-CN" sz="1700" b="1" kern="1200" smtClean="0"/>
            <a:t>应停止清扫地面等工作，</a:t>
          </a:r>
          <a:r>
            <a:rPr lang="zh-CN" sz="1700" b="1" kern="1200" smtClean="0">
              <a:solidFill>
                <a:srgbClr val="FF0000"/>
              </a:solidFill>
            </a:rPr>
            <a:t>避免</a:t>
          </a:r>
          <a:r>
            <a:rPr lang="zh-CN" sz="1700" b="1" kern="1200" smtClean="0"/>
            <a:t>不必要的人员活动。</a:t>
          </a:r>
          <a:r>
            <a:rPr lang="zh-CN" sz="1700" b="1" kern="1200" smtClean="0">
              <a:solidFill>
                <a:srgbClr val="FF0000"/>
              </a:solidFill>
            </a:rPr>
            <a:t>严禁</a:t>
          </a:r>
          <a:r>
            <a:rPr lang="zh-CN" sz="1700" b="1" kern="1200" smtClean="0"/>
            <a:t>在非清洁区域进行注射准备等工作。</a:t>
          </a:r>
          <a:endParaRPr lang="zh-CN" sz="1700" kern="1200"/>
        </a:p>
      </dsp:txBody>
      <dsp:txXfrm>
        <a:off x="118407" y="2779"/>
        <a:ext cx="3569307" cy="2141584"/>
      </dsp:txXfrm>
    </dsp:sp>
    <dsp:sp modelId="{4B9402EB-8D3D-4705-8515-8DB728189FAA}">
      <dsp:nvSpPr>
        <dsp:cNvPr id="15" name=""/>
        <dsp:cNvSpPr/>
      </dsp:nvSpPr>
      <dsp:spPr>
        <a:xfrm>
          <a:off x="4044646" y="2779"/>
          <a:ext cx="3569307" cy="214158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配药、皮试、</a:t>
          </a:r>
          <a:r>
            <a:rPr lang="zh-CN" sz="1700" b="1" kern="1200" smtClean="0">
              <a:solidFill>
                <a:srgbClr val="FF0000"/>
              </a:solidFill>
            </a:rPr>
            <a:t>胰岛素注射</a:t>
          </a:r>
          <a:r>
            <a:rPr lang="zh-CN" sz="1700" b="1" kern="1200" smtClean="0"/>
            <a:t>、免疫接种等操作时，严格执行注射器“一人一针一管一用”。</a:t>
          </a:r>
          <a:endParaRPr lang="zh-CN" sz="1700" kern="1200"/>
        </a:p>
      </dsp:txBody>
      <dsp:txXfrm>
        <a:off x="4044646" y="2779"/>
        <a:ext cx="3569307" cy="2141584"/>
      </dsp:txXfrm>
    </dsp:sp>
    <dsp:sp modelId="{CFC9ACF3-ABA7-4C1F-9E9D-00F470B58CA6}">
      <dsp:nvSpPr>
        <dsp:cNvPr id="16" name=""/>
        <dsp:cNvSpPr/>
      </dsp:nvSpPr>
      <dsp:spPr>
        <a:xfrm>
          <a:off x="7970884" y="2779"/>
          <a:ext cx="3569307" cy="214158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尽可能使用单剂量注射用药。</a:t>
          </a:r>
          <a:r>
            <a:rPr lang="zh-CN" sz="1700" b="1" kern="1200" smtClean="0">
              <a:solidFill>
                <a:srgbClr val="FF0000"/>
              </a:solidFill>
            </a:rPr>
            <a:t>多剂量用药</a:t>
          </a:r>
          <a:r>
            <a:rPr lang="zh-CN" sz="1700" b="1" kern="1200" smtClean="0"/>
            <a:t>无法避免时，应保证“一人一针一管一用”，</a:t>
          </a:r>
          <a:r>
            <a:rPr lang="zh-CN" sz="1700" b="1" kern="1200" smtClean="0">
              <a:solidFill>
                <a:srgbClr val="FF0000"/>
              </a:solidFill>
            </a:rPr>
            <a:t>严禁</a:t>
          </a:r>
          <a:r>
            <a:rPr lang="zh-CN" sz="1700" b="1" kern="1200" smtClean="0"/>
            <a:t>使用用过的针头及注射器再次抽取药液。</a:t>
          </a:r>
          <a:endParaRPr lang="zh-CN" sz="1700" kern="1200"/>
        </a:p>
      </dsp:txBody>
      <dsp:txXfrm>
        <a:off x="7970884" y="2779"/>
        <a:ext cx="3569307" cy="2141584"/>
      </dsp:txXfrm>
    </dsp:sp>
    <dsp:sp modelId="{3EF0AFDB-F6C9-4B20-A301-6E340A66A5AB}">
      <dsp:nvSpPr>
        <dsp:cNvPr id="17" name=""/>
        <dsp:cNvSpPr/>
      </dsp:nvSpPr>
      <dsp:spPr>
        <a:xfrm>
          <a:off x="118407" y="2501295"/>
          <a:ext cx="3569307" cy="214158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抽出的药液、开启的静脉输入用无菌液体</a:t>
          </a:r>
          <a:r>
            <a:rPr lang="zh-CN" sz="1700" b="1" kern="1200" smtClean="0">
              <a:solidFill>
                <a:srgbClr val="FF0000"/>
              </a:solidFill>
            </a:rPr>
            <a:t>须注明</a:t>
          </a:r>
          <a:r>
            <a:rPr lang="zh-CN" sz="1700" b="1" kern="1200" smtClean="0"/>
            <a:t>开启日期和时间，放置时间超过2小时后不得使用；启封抽吸的各种</a:t>
          </a:r>
          <a:r>
            <a:rPr lang="zh-CN" sz="1700" b="1" kern="1200" smtClean="0">
              <a:solidFill>
                <a:srgbClr val="FF0000"/>
              </a:solidFill>
            </a:rPr>
            <a:t>溶媒</a:t>
          </a:r>
          <a:r>
            <a:rPr lang="zh-CN" sz="1700" b="1" kern="1200" smtClean="0"/>
            <a:t>超过24小时不得使用。灭菌物品（</a:t>
          </a:r>
          <a:r>
            <a:rPr lang="zh-CN" sz="1700" b="1" kern="1200" smtClean="0">
              <a:solidFill>
                <a:srgbClr val="FF0000"/>
              </a:solidFill>
            </a:rPr>
            <a:t>棉球、纱布</a:t>
          </a:r>
          <a:r>
            <a:rPr lang="zh-CN" sz="1700" b="1" kern="1200" smtClean="0"/>
            <a:t>等）一经打开，使用时间不得超过24小时，提倡使用小包装。</a:t>
          </a:r>
          <a:endParaRPr lang="zh-CN" sz="1700" kern="1200"/>
        </a:p>
      </dsp:txBody>
      <dsp:txXfrm>
        <a:off x="118407" y="2501295"/>
        <a:ext cx="3569307" cy="2141584"/>
      </dsp:txXfrm>
    </dsp:sp>
    <dsp:sp modelId="{7A224E63-96D5-4402-8FA1-F3420B552D85}">
      <dsp:nvSpPr>
        <dsp:cNvPr id="18" name=""/>
        <dsp:cNvSpPr/>
      </dsp:nvSpPr>
      <dsp:spPr>
        <a:xfrm>
          <a:off x="4044646" y="2501295"/>
          <a:ext cx="3569307" cy="214158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盛放用于皮肤消毒的非一次性使用的碘酒、酒精的</a:t>
          </a:r>
          <a:r>
            <a:rPr lang="zh-CN" sz="1700" b="1" kern="1200" smtClean="0">
              <a:solidFill>
                <a:srgbClr val="FF0000"/>
              </a:solidFill>
            </a:rPr>
            <a:t>容器</a:t>
          </a:r>
          <a:r>
            <a:rPr lang="zh-CN" sz="1700" b="1" kern="1200" smtClean="0"/>
            <a:t>等应密闭保存，</a:t>
          </a:r>
          <a:r>
            <a:rPr lang="zh-CN" sz="1700" b="1" kern="1200" smtClean="0">
              <a:solidFill>
                <a:srgbClr val="FF0000"/>
              </a:solidFill>
            </a:rPr>
            <a:t>每周</a:t>
          </a:r>
          <a:r>
            <a:rPr lang="zh-CN" sz="1700" b="1" kern="1200" smtClean="0"/>
            <a:t>更换</a:t>
          </a:r>
          <a:r>
            <a:rPr lang="en-US" sz="1700" b="1" kern="1200" smtClean="0"/>
            <a:t>2</a:t>
          </a:r>
          <a:r>
            <a:rPr lang="zh-CN" sz="1700" b="1" kern="1200" smtClean="0"/>
            <a:t>次，同时更换灭菌容器。</a:t>
          </a:r>
          <a:r>
            <a:rPr lang="zh-CN" sz="1700" b="1" kern="1200" smtClean="0">
              <a:solidFill>
                <a:srgbClr val="FF0000"/>
              </a:solidFill>
            </a:rPr>
            <a:t>一次性</a:t>
          </a:r>
          <a:r>
            <a:rPr lang="zh-CN" sz="1700" b="1" kern="1200" smtClean="0"/>
            <a:t>小包装的瓶装碘酒、酒精，启封后使用时间不超过</a:t>
          </a:r>
          <a:r>
            <a:rPr lang="en-US" sz="1700" b="1" kern="1200" smtClean="0"/>
            <a:t>7</a:t>
          </a:r>
          <a:r>
            <a:rPr lang="zh-CN" sz="1700" b="1" kern="1200" smtClean="0"/>
            <a:t>天。</a:t>
          </a:r>
          <a:endParaRPr lang="zh-CN" sz="1700" kern="1200"/>
        </a:p>
      </dsp:txBody>
      <dsp:txXfrm>
        <a:off x="4044646" y="2501295"/>
        <a:ext cx="3569307" cy="2141584"/>
      </dsp:txXfrm>
    </dsp:sp>
    <dsp:sp modelId="{490C928A-7F24-4400-895D-23AE7B11ACF8}">
      <dsp:nvSpPr>
        <dsp:cNvPr id="19" name=""/>
        <dsp:cNvSpPr/>
      </dsp:nvSpPr>
      <dsp:spPr>
        <a:xfrm>
          <a:off x="7970884" y="2501295"/>
          <a:ext cx="3569307" cy="214158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700" b="1" kern="1200" smtClean="0"/>
            <a:t>药品</a:t>
          </a:r>
          <a:r>
            <a:rPr lang="zh-CN" sz="1700" b="1" kern="1200" smtClean="0">
              <a:solidFill>
                <a:srgbClr val="FF0000"/>
              </a:solidFill>
            </a:rPr>
            <a:t>疑有污染时</a:t>
          </a:r>
          <a:r>
            <a:rPr lang="zh-CN" sz="1700" b="1" kern="1200" smtClean="0"/>
            <a:t>应立即停止使用并按要求处置。</a:t>
          </a:r>
          <a:endParaRPr lang="zh-CN" sz="1700" kern="1200"/>
        </a:p>
      </dsp:txBody>
      <dsp:txXfrm>
        <a:off x="7970884" y="2501295"/>
        <a:ext cx="3569307" cy="2141584"/>
      </dsp:txXfrm>
    </dsp:sp>
  </dsp:spTree>
</dsp:drawing>
</file>

<file path=ppt/diagrams/drawing15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" name=""/>
      <dsp:cNvGrpSpPr/>
    </dsp:nvGrpSpPr>
    <dsp:grpSpPr/>
    <dsp:sp modelId="{EB4CD830-41A8-4514-944A-F2799B067A0B}">
      <dsp:nvSpPr>
        <dsp:cNvPr id="6" name=""/>
        <dsp:cNvSpPr/>
      </dsp:nvSpPr>
      <dsp:spPr>
        <a:xfrm>
          <a:off x="0" y="17301"/>
          <a:ext cx="3609648" cy="2487048"/>
        </a:xfrm>
        <a:prstGeom prst="roundRect">
          <a:avLst/>
        </a:prstGeom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t="-18000" b="-18000"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/>
        <a:lstStyle/>
        <a:p/>
      </dsp:txBody>
    </dsp:sp>
    <dsp:sp modelId="{7DED2E69-EF56-4C7B-B6D3-F6105DFB77E6}">
      <dsp:nvSpPr>
        <dsp:cNvPr id="7" name=""/>
        <dsp:cNvSpPr/>
      </dsp:nvSpPr>
      <dsp:spPr>
        <a:xfrm>
          <a:off x="2275" y="2607068"/>
          <a:ext cx="3609648" cy="2489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气管插管：</a:t>
          </a:r>
          <a:endParaRPr lang="en-US" altLang="zh-CN" sz="1400" b="1" kern="1200" smtClean="0"/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如无禁忌，患者</a:t>
          </a:r>
          <a:r>
            <a:rPr lang="zh-CN" altLang="en-US" sz="1400" b="1" kern="1200" smtClean="0">
              <a:solidFill>
                <a:srgbClr val="FF0000"/>
              </a:solidFill>
            </a:rPr>
            <a:t>应</a:t>
          </a:r>
          <a:r>
            <a:rPr lang="zh-CN" altLang="en-US" sz="1400" b="1" kern="1200" smtClean="0"/>
            <a:t>采用床头抬高</a:t>
          </a:r>
          <a:r>
            <a:rPr lang="en-US" altLang="zh-CN" sz="1400" b="1" kern="1200" smtClean="0"/>
            <a:t>30-45</a:t>
          </a:r>
          <a:r>
            <a:rPr lang="zh-CN" altLang="en-US" sz="1400" b="1" kern="1200" smtClean="0"/>
            <a:t>度体位，且</a:t>
          </a:r>
          <a:r>
            <a:rPr lang="zh-CN" altLang="en-US" sz="1400" b="1" kern="1200" smtClean="0">
              <a:solidFill>
                <a:srgbClr val="FF0000"/>
              </a:solidFill>
            </a:rPr>
            <a:t>尽可能</a:t>
          </a:r>
          <a:r>
            <a:rPr lang="zh-CN" altLang="en-US" sz="1400" b="1" kern="1200" smtClean="0"/>
            <a:t>采用无创通气；</a:t>
          </a:r>
          <a:r>
            <a:rPr lang="zh-CN" altLang="en-US" sz="1400" b="1" kern="1200" smtClean="0">
              <a:solidFill>
                <a:srgbClr val="FF0000"/>
              </a:solidFill>
            </a:rPr>
            <a:t>吸痰</a:t>
          </a:r>
          <a:r>
            <a:rPr lang="zh-CN" altLang="en-US" sz="1400" b="1" kern="1200" smtClean="0"/>
            <a:t>时严格无菌操作；重复使用的呼吸机</a:t>
          </a:r>
          <a:r>
            <a:rPr lang="zh-CN" altLang="en-US" sz="1400" b="1" kern="1200" smtClean="0">
              <a:solidFill>
                <a:srgbClr val="FF0000"/>
              </a:solidFill>
            </a:rPr>
            <a:t>管道</a:t>
          </a:r>
          <a:r>
            <a:rPr lang="zh-CN" altLang="en-US" sz="1400" b="1" kern="1200" smtClean="0"/>
            <a:t>、</a:t>
          </a:r>
          <a:r>
            <a:rPr lang="zh-CN" altLang="en-US" sz="1400" b="1" kern="1200" smtClean="0">
              <a:solidFill>
                <a:srgbClr val="FF0000"/>
              </a:solidFill>
            </a:rPr>
            <a:t>雾化器</a:t>
          </a:r>
          <a:r>
            <a:rPr lang="zh-CN" altLang="en-US" sz="1400" b="1" kern="1200" smtClean="0"/>
            <a:t>须灭菌或高水平消毒。呼吸机管道如有明显分泌物污染应及时更换；湿化器添加水应使用无菌水</a:t>
          </a:r>
          <a:r>
            <a:rPr lang="zh-CN" altLang="en-US" sz="1400" b="1" kern="1200" smtClean="0">
              <a:solidFill>
                <a:srgbClr val="FF0000"/>
              </a:solidFill>
            </a:rPr>
            <a:t>每天</a:t>
          </a:r>
          <a:r>
            <a:rPr lang="zh-CN" altLang="en-US" sz="1400" b="1" kern="1200" smtClean="0"/>
            <a:t>更换。对危重病人须注意口腔卫生，实施正确的口腔护理。</a:t>
          </a:r>
          <a:endParaRPr lang="zh-CN" altLang="en-US" sz="1400" kern="1200"/>
        </a:p>
      </dsp:txBody>
      <dsp:txXfrm>
        <a:off x="2275" y="2607068"/>
        <a:ext cx="3609648" cy="2489133"/>
      </dsp:txXfrm>
    </dsp:sp>
    <dsp:sp modelId="{05A0DDAC-6C52-4E6D-BC5F-91930AE656C3}">
      <dsp:nvSpPr>
        <dsp:cNvPr id="8" name=""/>
        <dsp:cNvSpPr/>
      </dsp:nvSpPr>
      <dsp:spPr>
        <a:xfrm>
          <a:off x="3962392" y="0"/>
          <a:ext cx="3609648" cy="2487048"/>
        </a:xfrm>
        <a:prstGeom prst="roundRect">
          <a:avLst/>
        </a:prstGeom>
        <a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/>
        <a:lstStyle/>
        <a:p/>
      </dsp:txBody>
    </dsp:sp>
    <dsp:sp modelId="{E78903F1-F3C0-4060-B306-1D2694AA8F92}">
      <dsp:nvSpPr>
        <dsp:cNvPr id="9" name=""/>
        <dsp:cNvSpPr/>
      </dsp:nvSpPr>
      <dsp:spPr>
        <a:xfrm>
          <a:off x="3962392" y="2666997"/>
          <a:ext cx="3609648" cy="2489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导尿管：</a:t>
          </a:r>
          <a:endParaRPr lang="en-US" altLang="zh-CN" sz="1400" b="1" kern="1200" smtClean="0"/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采用</a:t>
          </a:r>
          <a:r>
            <a:rPr lang="zh-CN" altLang="en-US" sz="1400" b="1" kern="1200" smtClean="0">
              <a:solidFill>
                <a:srgbClr val="FF0000"/>
              </a:solidFill>
            </a:rPr>
            <a:t>连续</a:t>
          </a:r>
          <a:r>
            <a:rPr lang="zh-CN" altLang="en-US" sz="1400" b="1" kern="1200" smtClean="0"/>
            <a:t>密封的尿液引流系统；</a:t>
          </a:r>
          <a:endParaRPr lang="en-US" altLang="zh-CN" sz="1400" b="1" kern="1200" smtClean="0"/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悬垂集尿袋并低于膀胱水平，</a:t>
          </a:r>
          <a:r>
            <a:rPr lang="zh-CN" altLang="en-US" sz="1400" b="1" kern="1200" smtClean="0">
              <a:solidFill>
                <a:srgbClr val="FF0000"/>
              </a:solidFill>
            </a:rPr>
            <a:t>不接触地面</a:t>
          </a:r>
          <a:r>
            <a:rPr lang="zh-CN" altLang="en-US" sz="1400" b="1" kern="1200" smtClean="0"/>
            <a:t>。</a:t>
          </a:r>
          <a:endParaRPr lang="en-US" altLang="zh-CN" sz="1400" b="1" kern="1200" smtClean="0"/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FF0000"/>
              </a:solidFill>
            </a:rPr>
            <a:t>不常规使用</a:t>
          </a:r>
          <a:r>
            <a:rPr lang="zh-CN" altLang="en-US" sz="1400" b="1" kern="1200" smtClean="0"/>
            <a:t>抗菌药物冲洗膀胱预防感染。</a:t>
          </a:r>
          <a:endParaRPr lang="en-US" altLang="zh-CN" sz="1400" b="1" kern="1200" smtClean="0"/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保持会阴部清洁干燥。</a:t>
          </a:r>
          <a:endParaRPr lang="zh-CN" altLang="en-US" sz="1400" kern="1200"/>
        </a:p>
      </dsp:txBody>
      <dsp:txXfrm>
        <a:off x="3962392" y="2666997"/>
        <a:ext cx="3609648" cy="2489133"/>
      </dsp:txXfrm>
    </dsp:sp>
    <dsp:sp modelId="{A4A258B5-A4B6-4EC5-AC21-3246BA50CD0F}">
      <dsp:nvSpPr>
        <dsp:cNvPr id="10" name=""/>
        <dsp:cNvSpPr/>
      </dsp:nvSpPr>
      <dsp:spPr>
        <a:xfrm>
          <a:off x="7924783" y="0"/>
          <a:ext cx="3609648" cy="2487048"/>
        </a:xfrm>
        <a:prstGeom prst="roundRect">
          <a:avLst/>
        </a:prstGeom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 t="-1000" b="-1000"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/>
        <a:lstStyle/>
        <a:p/>
      </dsp:txBody>
    </dsp:sp>
    <dsp:sp modelId="{82C20281-19D3-42CA-81C7-EE116CA0B17C}">
      <dsp:nvSpPr>
        <dsp:cNvPr id="11" name=""/>
        <dsp:cNvSpPr/>
      </dsp:nvSpPr>
      <dsp:spPr>
        <a:xfrm>
          <a:off x="7924783" y="2743196"/>
          <a:ext cx="3609648" cy="2489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400" b="1" kern="1200" smtClean="0"/>
            <a:t>血管内置管：</a:t>
          </a:r>
          <a:endParaRPr lang="en-US" altLang="zh-CN" sz="1400" b="1" kern="1200" smtClean="0"/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400" b="1" kern="1200" smtClean="0"/>
            <a:t>开展血管内置管的使用、维护及相关感染的预防与控制</a:t>
          </a:r>
          <a:r>
            <a:rPr lang="zh-CN" sz="1400" b="1" kern="1200" smtClean="0">
              <a:solidFill>
                <a:srgbClr val="FF0000"/>
              </a:solidFill>
            </a:rPr>
            <a:t>培训</a:t>
          </a:r>
          <a:r>
            <a:rPr lang="zh-CN" sz="1400" b="1" kern="1200" smtClean="0"/>
            <a:t>；</a:t>
          </a:r>
          <a:endParaRPr lang="en-US" altLang="zh-CN" sz="1400" b="1" kern="1200" smtClean="0"/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400" b="1" kern="1200" smtClean="0"/>
            <a:t>保持插管部位清洁，有污染时及时更换敷贴；</a:t>
          </a:r>
          <a:endParaRPr lang="en-US" altLang="zh-CN" sz="1400" b="1" kern="1200" smtClean="0"/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400" b="1" kern="1200" smtClean="0"/>
            <a:t>血管导管的</a:t>
          </a:r>
          <a:r>
            <a:rPr lang="zh-CN" sz="1400" b="1" kern="1200" smtClean="0">
              <a:solidFill>
                <a:srgbClr val="FF0000"/>
              </a:solidFill>
            </a:rPr>
            <a:t>三通</a:t>
          </a:r>
          <a:r>
            <a:rPr lang="zh-CN" sz="1400" b="1" kern="1200" smtClean="0"/>
            <a:t>锁闭阀要保持清洁，发现污垢或残留血迹时及时更换。</a:t>
          </a:r>
          <a:endParaRPr lang="en-US" altLang="zh-CN" sz="1400" b="1" kern="1200" smtClean="0"/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400" b="1" kern="1200" smtClean="0"/>
            <a:t>每日评估，</a:t>
          </a:r>
          <a:r>
            <a:rPr lang="zh-CN" sz="1400" b="1" kern="1200" smtClean="0">
              <a:solidFill>
                <a:srgbClr val="FF0000"/>
              </a:solidFill>
            </a:rPr>
            <a:t>及时撤管</a:t>
          </a:r>
          <a:r>
            <a:rPr lang="zh-CN" sz="1400" b="1" kern="1200" smtClean="0"/>
            <a:t>。</a:t>
          </a:r>
          <a:endParaRPr lang="zh-CN" sz="1400" kern="1200"/>
        </a:p>
      </dsp:txBody>
      <dsp:txXfrm>
        <a:off x="7924783" y="2743196"/>
        <a:ext cx="3609648" cy="2489133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rot="-90" type="flowChartManualOperation" r:blip="">
              <dgm:adjLst/>
            </dgm:shape>
          </dgm:if>
          <dgm:else name="Name6">
            <dgm:shape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/>
        </dgm:ruleLst>
      </dgm:layoutNode>
      <dgm:forEach name="sibTransForEach" axis="followSib" ptType="sibTrans" cnt="1">
        <dgm:layoutNode name="sibTran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type="rightArrow" r:blip="">
            <dgm:adjLst/>
          </dgm:shape>
        </dgm:if>
        <dgm:else name="Name2">
          <dgm:shape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fact="1"/>
            <dgm:rule type="primFontSz" val="5"/>
          </dgm:ruleLst>
        </dgm:layoutNode>
        <dgm:forEach name="Name7" axis="followSib" ptType="sibTrans" cnt="1">
          <dgm:layoutNode name="sibTrans">
            <dgm:alg type="sp"/>
            <dgm:shape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rot="-90" type="flowChartManualOperation" r:blip="">
              <dgm:adjLst/>
            </dgm:shape>
          </dgm:if>
          <dgm:else name="Name6">
            <dgm:shape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/>
        </dgm:ruleLst>
      </dgm:layoutNode>
      <dgm:forEach name="sibTransForEach" axis="followSib" ptType="sibTrans" cnt="1">
        <dgm:layoutNode name="sibTran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rot="-90" type="flowChartManualOperation" r:blip="">
              <dgm:adjLst/>
            </dgm:shape>
          </dgm:if>
          <dgm:else name="Name6">
            <dgm:shape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/>
        </dgm:ruleLst>
      </dgm:layoutNode>
      <dgm:forEach name="sibTransForEach" axis="followSib" ptType="sibTrans" cnt="1">
        <dgm:layoutNode name="sibTran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rot="-90" type="flowChartManualOperation" r:blip="">
              <dgm:adjLst/>
            </dgm:shape>
          </dgm:if>
          <dgm:else name="Name6">
            <dgm:shape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/>
        </dgm:ruleLst>
      </dgm:layoutNode>
      <dgm:forEach name="sibTransForEach" axis="followSib" ptType="sibTrans" cnt="1">
        <dgm:layoutNode name="sibTran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rot="-90" type="flowChartManualOperation" r:blip="">
              <dgm:adjLst/>
            </dgm:shape>
          </dgm:if>
          <dgm:else name="Name6">
            <dgm:shape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/>
        </dgm:ruleLst>
      </dgm:layoutNode>
      <dgm:forEach name="sibTransForEach" axis="followSib" ptType="sibTrans" cnt="1">
        <dgm:layoutNode name="sibTran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rot="-90" type="flowChartManualOperation" r:blip="">
              <dgm:adjLst/>
            </dgm:shape>
          </dgm:if>
          <dgm:else name="Name6">
            <dgm:shape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/>
        </dgm:ruleLst>
      </dgm:layoutNode>
      <dgm:forEach name="sibTransForEach" axis="followSib" ptType="sibTrans" cnt="1">
        <dgm:layoutNode name="sibTran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rot="-90" type="flowChartManualOperation" r:blip="">
              <dgm:adjLst/>
            </dgm:shape>
          </dgm:if>
          <dgm:else name="Name6">
            <dgm:shape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/>
        </dgm:ruleLst>
      </dgm:layoutNode>
      <dgm:forEach name="sibTransForEach" axis="followSib" ptType="sibTrans" cnt="1">
        <dgm:layoutNode name="sibTran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8/layout/AlternatingPictureBlocks">
  <dgm:title val=""/>
  <dgm:desc val=""/>
  <dgm:catLst>
    <dgm:cat type="picture" pri="15000"/>
    <dgm:cat type="pictureconvert" pri="15000"/>
    <dgm:cat type="list" pri="13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r:blip="">
      <dgm:adjLst/>
    </dgm:shape>
    <dgm:presOf/>
    <dgm:constrLst>
      <dgm:constr type="primFontSz" for="des" ptType="node" op="equ" val="65"/>
      <dgm:constr type="w" for="ch" forName="comp" refType="w"/>
      <dgm:constr type="h" for="ch" forName="comp" refType="h"/>
      <dgm:constr type="h" for="ch" forName="sibTrans" refType="w" refFor="ch" refForName="comp" op="equ" fact="0.05"/>
    </dgm:constrLst>
    <dgm:ruleLst/>
    <dgm:forEach name="Name0" axis="ch" ptType="node">
      <dgm:layoutNode name="comp" styleLbl="node1">
        <dgm:alg type="composite">
          <dgm:param type="ar" val="3.30"/>
        </dgm:alg>
        <dgm:shape r:blip="">
          <dgm:adjLst/>
        </dgm:shape>
        <dgm:presOf/>
        <dgm:choose name="Name1">
          <dgm:if name="Name2" func="var" arg="dir" op="equ" val="norm">
            <dgm:choose name="Name4">
              <dgm:if name="Name5" axis="desOrSelf" ptType="node" func="posOdd" op="equ" val="1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6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if>
          <dgm:else name="Name3">
            <dgm:choose name="Name7">
              <dgm:if name="Name8" axis="desOrSelf" ptType="node" func="posOdd" op="equ" val="1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9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else>
        </dgm:choose>
        <dgm:ruleLst/>
        <dgm:layoutNode name="rect2" styleLbl="node1">
          <dgm:varLst>
            <dgm:bulletEnabled val="1"/>
          </dgm:varLst>
          <dgm:alg type="tx"/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/>
          </dgm:ruleLst>
        </dgm:layoutNode>
        <dgm:layoutNode name="rect1" styleLbl="lnNode1">
          <dgm:alg type="sp"/>
          <dgm:shape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r:blip="">
            <dgm:adjLst/>
          </dgm:shape>
        </dgm:layoutNode>
      </dgm:forEach>
    </dgm:forEach>
  </dgm:layoutNode>
</dgm:layoutDef>
</file>

<file path=ppt/diagrams/layout10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type="notchedRightArrow" r:blip="">
            <dgm:adjLst/>
          </dgm:shape>
        </dgm:if>
        <dgm:else name="Name6">
          <dgm:shape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type="rect" r:blip="">
                  <dgm:adjLst/>
                </dgm:shape>
                <dgm:presOf axis="desOrSelf" ptType="node"/>
                <dgm:constrLst/>
                <dgm:ruleLst>
                  <dgm:rule type="primFontSz" val="5"/>
                </dgm:ruleLst>
              </dgm:layoutNode>
              <dgm:layoutNode name="circleA">
                <dgm:alg type="sp"/>
                <dgm:shape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type="rect" r:blip="">
                  <dgm:adjLst/>
                </dgm:shape>
                <dgm:presOf axis="desOrSelf" ptType="node"/>
                <dgm:constrLst/>
                <dgm:ruleLst>
                  <dgm:rule type="primFontSz" val="5"/>
                </dgm:ruleLst>
              </dgm:layoutNode>
              <dgm:layoutNode name="circleB">
                <dgm:alg type="sp"/>
                <dgm:shape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/>
          </dgm:ruleLst>
        </dgm:layoutNode>
        <dgm:layoutNode name="rect2" styleLbl="fgImgPlace1">
          <dgm:alg type="sp"/>
          <dgm:shape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r:blip="">
            <dgm:adjLst/>
          </dgm:shape>
        </dgm:layoutNode>
      </dgm:forEach>
    </dgm:forEach>
  </dgm:layoutNode>
</dgm:layoutDef>
</file>

<file path=ppt/diagrams/layout1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/>
                </dgm:ruleLst>
              </dgm:layoutNode>
              <dgm:layoutNode name="invisiNode">
                <dgm:alg type="sp"/>
                <dgm:shape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1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type="rect" r:blip="">
          <dgm:adjLst/>
        </dgm:shape>
        <dgm:presOf axis="desOrSelf" ptType="node"/>
        <dgm:constrLst>
          <dgm:constr type="tMarg"/>
        </dgm:constrLst>
        <dgm:ruleLst>
          <dgm:rule type="primFontSz" val="5"/>
        </dgm:ruleLst>
      </dgm:layoutNode>
    </dgm:forEach>
    <dgm:forEach name="Name16" axis="ch" ptType="node" st="2" cnt="1">
      <dgm:layoutNode name="downArrow" styleLbl="node1">
        <dgm:alg type="sp"/>
        <dgm:shape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type="rect" r:blip="">
          <dgm:adjLst/>
        </dgm:shape>
        <dgm:presOf axis="desOrSelf" ptType="node"/>
        <dgm:constrLst>
          <dgm:constr type="tMarg"/>
        </dgm:constrLst>
        <dgm:ruleLst>
          <dgm:rule type="primFontSz" val="5"/>
        </dgm:ruleLst>
      </dgm:layoutNode>
    </dgm:forEach>
  </dgm:layoutNode>
</dgm:layoutDef>
</file>

<file path=ppt/diagrams/layout14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/>
        </dgm:ruleLst>
      </dgm:layoutNode>
      <dgm:forEach name="Name4" axis="followSib" ptType="sibTrans" cnt="1">
        <dgm:layoutNode name="sibTran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/>
          </dgm:ruleLst>
        </dgm:layoutNode>
      </dgm:layoutNode>
      <dgm:forEach name="Name5" axis="followSib" ptType="sibTrans" cnt="1">
        <dgm:layoutNode name="sibTrans">
          <dgm:alg type="sp"/>
          <dgm:shape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a="http://schemas.openxmlformats.org/drawingml/2006/main" xmlns:dgm="http://schemas.openxmlformats.org/drawingml/2006/diagram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a="http://schemas.openxmlformats.org/drawingml/2006/main" xmlns:dgm="http://schemas.openxmlformats.org/drawingml/2006/diagram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a="http://schemas.openxmlformats.org/drawingml/2006/main" xmlns:dgm="http://schemas.openxmlformats.org/drawingml/2006/diagram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a="http://schemas.openxmlformats.org/drawingml/2006/main" xmlns:dgm="http://schemas.openxmlformats.org/drawingml/2006/diagram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a="http://schemas.openxmlformats.org/drawingml/2006/main" xmlns:dgm="http://schemas.openxmlformats.org/drawingml/2006/diagram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a="http://schemas.openxmlformats.org/drawingml/2006/main" xmlns:dgm="http://schemas.openxmlformats.org/drawingml/2006/diagram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a="http://schemas.openxmlformats.org/drawingml/2006/main" xmlns:dgm="http://schemas.openxmlformats.org/drawingml/2006/diagram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a="http://schemas.openxmlformats.org/drawingml/2006/main" xmlns:dgm="http://schemas.openxmlformats.org/drawingml/2006/diagram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a="http://schemas.openxmlformats.org/drawingml/2006/main" xmlns:dgm="http://schemas.openxmlformats.org/drawingml/2006/diagram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a="http://schemas.openxmlformats.org/drawingml/2006/main" xmlns:dgm="http://schemas.openxmlformats.org/drawingml/2006/diagram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DF464-ED0A-458B-A2D5-AE10FDA6B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7ACB1-E028-4FF3-8EE6-634DDA11E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26CC0-2014-4E61-8120-08845737C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F0E3D-890C-42F3-BC2F-93D257FB3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2455EA-2C04-421F-95BA-2436B400C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09D9B-223E-4A84-B923-7C0BC4204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D5A28C-15C6-4573-BC6A-0AD76267F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A92C2-A0EF-42F7-BDC7-FB80F7BF6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43144-1FCD-48A9-B660-39E8E3DA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2BAF7-21F0-4906-B5D3-981B86285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FED00-C631-42F3-A3CF-95B1DB250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直角三角形 9"/>
          <p:cNvSpPr/>
          <p:nvPr/>
        </p:nvSpPr>
        <p:spPr>
          <a:xfrm>
            <a:off x="-2" y="4918948"/>
            <a:ext cx="12862364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 sz="1898"/>
          </a:p>
        </p:txBody>
      </p:sp>
      <p:sp>
        <p:nvSpPr>
          <p:cNvPr id="9" name="标题 8"/>
          <p:cNvSpPr>
            <a:spLocks noGrp="1"/>
          </p:cNvSpPr>
          <p:nvPr>
            <p:ph type="ctrTitle"/>
          </p:nvPr>
        </p:nvSpPr>
        <p:spPr>
          <a:xfrm>
            <a:off x="963930" y="1848347"/>
            <a:ext cx="10924540" cy="192972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506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7" name="副标题 16"/>
          <p:cNvSpPr>
            <a:spLocks noGrp="1"/>
          </p:cNvSpPr>
          <p:nvPr>
            <p:ph type="subTitle" idx="1"/>
          </p:nvPr>
        </p:nvSpPr>
        <p:spPr>
          <a:xfrm>
            <a:off x="963930" y="3808908"/>
            <a:ext cx="10924540" cy="1265243"/>
          </a:xfrm>
        </p:spPr>
        <p:txBody>
          <a:bodyPr lIns="45720" rIns="45720"/>
          <a:lstStyle>
            <a:lvl1pPr marL="0" marR="67477" indent="0" algn="r">
              <a:buNone/>
              <a:defRPr>
                <a:solidFill>
                  <a:schemeClr val="tx2"/>
                </a:solidFill>
              </a:defRPr>
            </a:lvl1pPr>
            <a:lvl2pPr marL="481980" indent="0" algn="ctr">
              <a:buNone/>
            </a:lvl2pPr>
            <a:lvl3pPr marL="963960" indent="0" algn="ctr">
              <a:buNone/>
            </a:lvl3pPr>
            <a:lvl4pPr marL="1445941" indent="0" algn="ctr">
              <a:buNone/>
            </a:lvl4pPr>
            <a:lvl5pPr marL="1927921" indent="0" algn="ctr">
              <a:buNone/>
            </a:lvl5pPr>
            <a:lvl6pPr marL="2409901" indent="0" algn="ctr">
              <a:buNone/>
            </a:lvl6pPr>
            <a:lvl7pPr marL="2891881" indent="0" algn="ctr">
              <a:buNone/>
            </a:lvl7pPr>
            <a:lvl8pPr marL="3373862" indent="0" algn="ctr">
              <a:buNone/>
            </a:lvl8pPr>
            <a:lvl9pPr marL="3855842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grpSp>
        <p:nvGrpSpPr>
          <p:cNvPr id="2" name="组合 1"/>
          <p:cNvGrpSpPr/>
          <p:nvPr/>
        </p:nvGrpSpPr>
        <p:grpSpPr>
          <a:xfrm>
            <a:off x="-5291" y="5223580"/>
            <a:ext cx="12857692" cy="2016545"/>
            <a:chOff x="-3765" y="4832896"/>
            <a:chExt cx="9147765" cy="2032192"/>
          </a:xfrm>
        </p:grpSpPr>
        <p:sp>
          <p:nvSpPr>
            <p:cNvPr id="7" name="任意多边形 6"/>
            <p:cNvSpPr/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kumimoji="0" lang="en-US" sz="1898"/>
            </a:p>
          </p:txBody>
        </p:sp>
        <p:sp>
          <p:nvSpPr>
            <p:cNvPr id="8" name="任意多边形 7"/>
            <p:cNvSpPr/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kumimoji="0" lang="en-US" sz="1898"/>
            </a:p>
          </p:txBody>
        </p:sp>
        <p:sp>
          <p:nvSpPr>
            <p:cNvPr id="11" name="任意多边形 10"/>
            <p:cNvSpPr/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latinLnBrk="0" hangingPunct="1"/>
              <a:endParaRPr kumimoji="0" lang="en-US" sz="1898"/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日期占位符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defTabSz="963960">
              <a:defRPr/>
            </a:pPr>
            <a:fld id="{6F740DE0-DDA2-4F9E-B488-1102680BEBB1}" type="datetimeFigureOut">
              <a:rPr lang="zh-CN" altLang="en-US" sz="87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63960">
                <a:defRPr/>
              </a:pPr>
              <a:t>2023/7/11</a:t>
            </a:fld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9" name="页脚占位符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</a:lstStyle>
          <a:p>
            <a:pPr algn="ctr" defTabSz="963960">
              <a:defRPr/>
            </a:pPr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7" name="灯片编号占位符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defTabSz="963960" fontAlgn="base">
              <a:spcBef>
                <a:spcPct val="0"/>
              </a:spcBef>
              <a:spcAft>
                <a:spcPct val="0"/>
              </a:spcAft>
              <a:defRPr/>
            </a:pPr>
            <a:fld id="{382A5C43-3B67-4594-89E4-E3445463FBBD}" type="slidenum">
              <a:rPr lang="zh-CN" altLang="en-US" sz="843" smtClean="0">
                <a:solidFill>
                  <a:srgbClr val="898989"/>
                </a:solidFill>
                <a:latin typeface="Calibri"/>
              </a:rPr>
              <a:pPr defTabSz="96396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 sz="843">
              <a:solidFill>
                <a:srgbClr val="898989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55337696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963960">
              <a:defRPr/>
            </a:pPr>
            <a:fld id="{6F740DE0-DDA2-4F9E-B488-1102680BEBB1}" type="datetimeFigureOut">
              <a:rPr lang="zh-CN" altLang="en-US" sz="87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63960">
                <a:defRPr/>
              </a:pPr>
              <a:t>2023/7/11</a:t>
            </a:fld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 defTabSz="963960">
              <a:defRPr/>
            </a:pPr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63960" fontAlgn="base">
              <a:spcBef>
                <a:spcPct val="0"/>
              </a:spcBef>
              <a:spcAft>
                <a:spcPct val="0"/>
              </a:spcAft>
              <a:defRPr/>
            </a:pPr>
            <a:fld id="{382A5C43-3B67-4594-89E4-E3445463FBBD}" type="slidenum">
              <a:rPr lang="zh-CN" altLang="en-US" sz="843" smtClean="0">
                <a:solidFill>
                  <a:srgbClr val="898989"/>
                </a:solidFill>
                <a:latin typeface="Calibri"/>
              </a:rPr>
              <a:pPr defTabSz="96396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 sz="843">
              <a:solidFill>
                <a:srgbClr val="898989"/>
              </a:solidFill>
              <a:latin typeface="Calibri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5551064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15340" y="1117604"/>
            <a:ext cx="10924540" cy="1928707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506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513591" y="3091870"/>
            <a:ext cx="6426200" cy="1534368"/>
          </a:xfrm>
        </p:spPr>
        <p:txBody>
          <a:bodyPr lIns="91440" rIns="91440" anchor="t"/>
          <a:lstStyle>
            <a:lvl1pPr marL="0" indent="0" algn="l">
              <a:buNone/>
              <a:defRPr sz="2425">
                <a:solidFill>
                  <a:schemeClr val="tx1"/>
                </a:solidFill>
              </a:defRPr>
            </a:lvl1pPr>
            <a:lvl2pPr>
              <a:buNone/>
              <a:defRPr sz="1898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87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76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76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963960">
              <a:defRPr/>
            </a:pPr>
            <a:fld id="{6F740DE0-DDA2-4F9E-B488-1102680BEBB1}" type="datetimeFigureOut">
              <a:rPr lang="zh-CN" altLang="en-US" sz="87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63960">
                <a:defRPr/>
              </a:pPr>
              <a:t>2023/7/11</a:t>
            </a:fld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 defTabSz="963960">
              <a:defRPr/>
            </a:pPr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63960" fontAlgn="base">
              <a:spcBef>
                <a:spcPct val="0"/>
              </a:spcBef>
              <a:spcAft>
                <a:spcPct val="0"/>
              </a:spcAft>
              <a:defRPr/>
            </a:pPr>
            <a:fld id="{382A5C43-3B67-4594-89E4-E3445463FBBD}" type="slidenum">
              <a:rPr lang="zh-CN" altLang="en-US" sz="843" smtClean="0">
                <a:solidFill>
                  <a:srgbClr val="898989"/>
                </a:solidFill>
                <a:latin typeface="Calibri"/>
              </a:rPr>
              <a:pPr defTabSz="96396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 sz="843">
              <a:solidFill>
                <a:srgbClr val="898989"/>
              </a:solidFill>
              <a:latin typeface="Calibri"/>
            </a:endParaRPr>
          </a:p>
        </p:txBody>
      </p:sp>
      <p:sp>
        <p:nvSpPr>
          <p:cNvPr id="7" name="燕尾形 6"/>
          <p:cNvSpPr/>
          <p:nvPr/>
        </p:nvSpPr>
        <p:spPr>
          <a:xfrm>
            <a:off x="5111556" y="3169660"/>
            <a:ext cx="257048" cy="241088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/>
            <a:endParaRPr kumimoji="0" lang="en-US" sz="1898"/>
          </a:p>
        </p:txBody>
      </p:sp>
      <p:sp>
        <p:nvSpPr>
          <p:cNvPr id="8" name="燕尾形 7"/>
          <p:cNvSpPr/>
          <p:nvPr/>
        </p:nvSpPr>
        <p:spPr>
          <a:xfrm>
            <a:off x="4849538" y="3169660"/>
            <a:ext cx="257048" cy="241088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/>
            <a:endParaRPr kumimoji="0" lang="en-US" sz="1898"/>
          </a:p>
        </p:txBody>
      </p:sp>
    </p:spTree>
    <p:extLst>
      <p:ext uri="{BB962C8B-B14F-4D97-AF65-F5344CB8AC3E}">
        <p14:creationId xmlns:p14="http://schemas.microsoft.com/office/powerpoint/2010/main" val="18049089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2620" y="1562254"/>
            <a:ext cx="5676477" cy="4773215"/>
          </a:xfrm>
        </p:spPr>
        <p:txBody>
          <a:bodyPr/>
          <a:lstStyle>
            <a:lvl1pPr>
              <a:defRPr sz="2952"/>
            </a:lvl1pPr>
            <a:lvl2pPr>
              <a:defRPr sz="2530"/>
            </a:lvl2pPr>
            <a:lvl3pPr>
              <a:defRPr sz="2108"/>
            </a:lvl3pPr>
            <a:lvl4pPr>
              <a:defRPr sz="1898"/>
            </a:lvl4pPr>
            <a:lvl5pPr>
              <a:defRPr sz="1898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533303" y="1562254"/>
            <a:ext cx="5676477" cy="4773215"/>
          </a:xfrm>
        </p:spPr>
        <p:txBody>
          <a:bodyPr/>
          <a:lstStyle>
            <a:lvl1pPr>
              <a:defRPr sz="2952"/>
            </a:lvl1pPr>
            <a:lvl2pPr>
              <a:defRPr sz="2530"/>
            </a:lvl2pPr>
            <a:lvl3pPr>
              <a:defRPr sz="2108"/>
            </a:lvl3pPr>
            <a:lvl4pPr>
              <a:defRPr sz="1898"/>
            </a:lvl4pPr>
            <a:lvl5pPr>
              <a:defRPr sz="1898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963960">
              <a:defRPr/>
            </a:pPr>
            <a:fld id="{6F740DE0-DDA2-4F9E-B488-1102680BEBB1}" type="datetimeFigureOut">
              <a:rPr lang="zh-CN" altLang="en-US" sz="87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63960">
                <a:defRPr/>
              </a:pPr>
              <a:t>2023/7/11</a:t>
            </a:fld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 defTabSz="963960">
              <a:defRPr/>
            </a:pPr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63960" fontAlgn="base">
              <a:spcBef>
                <a:spcPct val="0"/>
              </a:spcBef>
              <a:spcAft>
                <a:spcPct val="0"/>
              </a:spcAft>
              <a:defRPr/>
            </a:pPr>
            <a:fld id="{382A5C43-3B67-4594-89E4-E3445463FBBD}" type="slidenum">
              <a:rPr lang="zh-CN" altLang="en-US" sz="843" smtClean="0">
                <a:solidFill>
                  <a:srgbClr val="898989"/>
                </a:solidFill>
                <a:latin typeface="Calibri"/>
              </a:rPr>
              <a:pPr defTabSz="96396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 sz="843">
              <a:solidFill>
                <a:srgbClr val="898989"/>
              </a:solidFill>
              <a:latin typeface="Calibri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141567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2620" y="287966"/>
            <a:ext cx="11567160" cy="120544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42621" y="5705757"/>
            <a:ext cx="5678708" cy="803628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530" b="0">
                <a:solidFill>
                  <a:schemeClr val="bg1"/>
                </a:solidFill>
              </a:defRPr>
            </a:lvl1pPr>
            <a:lvl2pPr>
              <a:buNone/>
              <a:defRPr sz="2108" b="1"/>
            </a:lvl2pPr>
            <a:lvl3pPr>
              <a:buNone/>
              <a:defRPr sz="1898" b="1"/>
            </a:lvl3pPr>
            <a:lvl4pPr>
              <a:buNone/>
              <a:defRPr sz="1687" b="1"/>
            </a:lvl4pPr>
            <a:lvl5pPr>
              <a:buNone/>
              <a:defRPr sz="1687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6528844" y="5705757"/>
            <a:ext cx="5680939" cy="803628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530" b="0">
                <a:solidFill>
                  <a:schemeClr val="bg1"/>
                </a:solidFill>
              </a:defRPr>
            </a:lvl1pPr>
            <a:lvl2pPr>
              <a:buNone/>
              <a:defRPr sz="2108" b="1"/>
            </a:lvl2pPr>
            <a:lvl3pPr>
              <a:buNone/>
              <a:defRPr sz="1898" b="1"/>
            </a:lvl3pPr>
            <a:lvl4pPr>
              <a:buNone/>
              <a:defRPr sz="1687" b="1"/>
            </a:lvl4pPr>
            <a:lvl5pPr>
              <a:buNone/>
              <a:defRPr sz="1687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642621" y="1523197"/>
            <a:ext cx="5678708" cy="4157100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530"/>
            </a:lvl1pPr>
            <a:lvl2pPr>
              <a:defRPr sz="2108"/>
            </a:lvl2pPr>
            <a:lvl3pPr>
              <a:defRPr sz="1898"/>
            </a:lvl3pPr>
            <a:lvl4pPr>
              <a:defRPr sz="1687"/>
            </a:lvl4pPr>
            <a:lvl5pPr>
              <a:defRPr sz="1687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528843" y="1523197"/>
            <a:ext cx="5680939" cy="4157100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ct val="0"/>
              </a:spcBef>
              <a:defRPr sz="2530"/>
            </a:lvl1pPr>
            <a:lvl2pPr>
              <a:defRPr sz="2108"/>
            </a:lvl2pPr>
            <a:lvl3pPr>
              <a:defRPr sz="1898"/>
            </a:lvl3pPr>
            <a:lvl4pPr>
              <a:defRPr sz="1687"/>
            </a:lvl4pPr>
            <a:lvl5pPr>
              <a:defRPr sz="1687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963960">
              <a:defRPr/>
            </a:pPr>
            <a:fld id="{6F740DE0-DDA2-4F9E-B488-1102680BEBB1}" type="datetimeFigureOut">
              <a:rPr lang="zh-CN" altLang="en-US" sz="87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63960">
                <a:defRPr/>
              </a:pPr>
              <a:t>2023/7/11</a:t>
            </a:fld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 defTabSz="963960">
              <a:defRPr/>
            </a:pPr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63960" fontAlgn="base">
              <a:spcBef>
                <a:spcPct val="0"/>
              </a:spcBef>
              <a:spcAft>
                <a:spcPct val="0"/>
              </a:spcAft>
              <a:defRPr/>
            </a:pPr>
            <a:fld id="{382A5C43-3B67-4594-89E4-E3445463FBBD}" type="slidenum">
              <a:rPr lang="zh-CN" altLang="en-US" sz="843" smtClean="0">
                <a:solidFill>
                  <a:srgbClr val="898989"/>
                </a:solidFill>
                <a:latin typeface="Calibri"/>
              </a:rPr>
              <a:pPr defTabSz="96396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 sz="843">
              <a:solidFill>
                <a:srgbClr val="898989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23638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963960">
              <a:defRPr/>
            </a:pPr>
            <a:fld id="{6F740DE0-DDA2-4F9E-B488-1102680BEBB1}" type="datetimeFigureOut">
              <a:rPr lang="zh-CN" altLang="en-US" sz="87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63960">
                <a:defRPr/>
              </a:pPr>
              <a:t>2023/7/11</a:t>
            </a:fld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 defTabSz="963960">
              <a:defRPr/>
            </a:pPr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63960" fontAlgn="base">
              <a:spcBef>
                <a:spcPct val="0"/>
              </a:spcBef>
              <a:spcAft>
                <a:spcPct val="0"/>
              </a:spcAft>
              <a:defRPr/>
            </a:pPr>
            <a:fld id="{382A5C43-3B67-4594-89E4-E3445463FBBD}" type="slidenum">
              <a:rPr lang="zh-CN" altLang="en-US" sz="843" smtClean="0">
                <a:solidFill>
                  <a:srgbClr val="898989"/>
                </a:solidFill>
                <a:latin typeface="Calibri"/>
              </a:rPr>
              <a:pPr defTabSz="96396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 sz="843">
              <a:solidFill>
                <a:srgbClr val="898989"/>
              </a:solidFill>
              <a:latin typeface="Calibri"/>
            </a:endParaRPr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18035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963960">
              <a:defRPr/>
            </a:pPr>
            <a:fld id="{6F740DE0-DDA2-4F9E-B488-1102680BEBB1}" type="datetimeFigureOut">
              <a:rPr lang="zh-CN" altLang="en-US" sz="87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63960">
                <a:defRPr/>
              </a:pPr>
              <a:t>2023/7/11</a:t>
            </a:fld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 defTabSz="963960">
              <a:defRPr/>
            </a:pPr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63960" fontAlgn="base">
              <a:spcBef>
                <a:spcPct val="0"/>
              </a:spcBef>
              <a:spcAft>
                <a:spcPct val="0"/>
              </a:spcAft>
              <a:defRPr/>
            </a:pPr>
            <a:fld id="{382A5C43-3B67-4594-89E4-E3445463FBBD}" type="slidenum">
              <a:rPr lang="zh-CN" altLang="en-US" sz="843" smtClean="0">
                <a:solidFill>
                  <a:srgbClr val="898989"/>
                </a:solidFill>
                <a:latin typeface="Calibri"/>
              </a:rPr>
              <a:pPr defTabSz="96396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 sz="843">
              <a:solidFill>
                <a:srgbClr val="898989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2041036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85241" y="5143218"/>
            <a:ext cx="10516051" cy="482177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636" b="0">
                <a:solidFill>
                  <a:schemeClr val="accent1"/>
                </a:solidFill>
                <a:effectLst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6211993" y="5647649"/>
            <a:ext cx="5586510" cy="964353"/>
          </a:xfrm>
        </p:spPr>
        <p:txBody>
          <a:bodyPr/>
          <a:lstStyle>
            <a:lvl1pPr marL="0" indent="0" algn="r">
              <a:buNone/>
              <a:defRPr sz="1687"/>
            </a:lvl1pPr>
            <a:lvl2pPr>
              <a:buNone/>
              <a:defRPr sz="1265"/>
            </a:lvl2pPr>
            <a:lvl3pPr>
              <a:buNone/>
              <a:defRPr sz="1054"/>
            </a:lvl3pPr>
            <a:lvl4pPr>
              <a:buNone/>
              <a:defRPr sz="949"/>
            </a:lvl4pPr>
            <a:lvl5pPr>
              <a:buNone/>
              <a:defRPr sz="949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1285240" y="289306"/>
            <a:ext cx="10513263" cy="4821767"/>
          </a:xfrm>
        </p:spPr>
        <p:txBody>
          <a:bodyPr/>
          <a:lstStyle>
            <a:lvl1pPr>
              <a:defRPr sz="3373"/>
            </a:lvl1pPr>
            <a:lvl2pPr>
              <a:defRPr sz="2952"/>
            </a:lvl2pPr>
            <a:lvl3pPr>
              <a:defRPr sz="2530"/>
            </a:lvl3pPr>
            <a:lvl4pPr>
              <a:defRPr sz="2108"/>
            </a:lvl4pPr>
            <a:lvl5pPr>
              <a:defRPr sz="2108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9455217" y="6758008"/>
            <a:ext cx="2699004" cy="385741"/>
          </a:xfrm>
        </p:spPr>
        <p:txBody>
          <a:bodyPr/>
          <a:lstStyle/>
          <a:p>
            <a:pPr defTabSz="963960">
              <a:defRPr/>
            </a:pPr>
            <a:fld id="{6F740DE0-DDA2-4F9E-B488-1102680BEBB1}" type="datetimeFigureOut">
              <a:rPr lang="zh-CN" altLang="en-US" sz="87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63960">
                <a:defRPr/>
              </a:pPr>
              <a:t>2023/7/11</a:t>
            </a:fld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 defTabSz="963960">
              <a:defRPr/>
            </a:pPr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63960" fontAlgn="base">
              <a:spcBef>
                <a:spcPct val="0"/>
              </a:spcBef>
              <a:spcAft>
                <a:spcPct val="0"/>
              </a:spcAft>
              <a:defRPr/>
            </a:pPr>
            <a:fld id="{382A5C43-3B67-4594-89E4-E3445463FBBD}" type="slidenum">
              <a:rPr lang="zh-CN" altLang="en-US" sz="843" smtClean="0">
                <a:solidFill>
                  <a:srgbClr val="898989"/>
                </a:solidFill>
                <a:latin typeface="Calibri"/>
              </a:rPr>
              <a:pPr defTabSz="96396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 sz="843">
              <a:solidFill>
                <a:srgbClr val="898989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059902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604065" y="5740773"/>
            <a:ext cx="10067713" cy="683645"/>
          </a:xfrm>
          <a:noFill/>
        </p:spPr>
        <p:txBody>
          <a:bodyPr lIns="91440" tIns="0" rIns="91440" anchor="t"/>
          <a:lstStyle>
            <a:lvl1pPr marL="0" marR="19279" indent="0" algn="r">
              <a:buNone/>
              <a:defRPr sz="1476"/>
            </a:lvl1pPr>
            <a:lvl2pPr>
              <a:defRPr sz="1265"/>
            </a:lvl2pPr>
            <a:lvl3pPr>
              <a:defRPr sz="1054"/>
            </a:lvl3pPr>
            <a:lvl4pPr>
              <a:defRPr sz="949"/>
            </a:lvl4pPr>
            <a:lvl5pPr>
              <a:defRPr sz="949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21310" y="200346"/>
            <a:ext cx="12209780" cy="4628896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373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defTabSz="963960">
              <a:defRPr/>
            </a:pPr>
            <a:fld id="{6F740DE0-DDA2-4F9E-B488-1102680BEBB1}" type="datetimeFigureOut">
              <a:rPr lang="zh-CN" altLang="en-US" sz="87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63960">
                <a:defRPr/>
              </a:pPr>
              <a:t>2023/7/11</a:t>
            </a:fld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6156436" y="6758009"/>
            <a:ext cx="3304012" cy="38507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 defTabSz="963960">
              <a:defRPr/>
            </a:pPr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defTabSz="963960" fontAlgn="base">
              <a:spcBef>
                <a:spcPct val="0"/>
              </a:spcBef>
              <a:spcAft>
                <a:spcPct val="0"/>
              </a:spcAft>
              <a:defRPr/>
            </a:pPr>
            <a:fld id="{382A5C43-3B67-4594-89E4-E3445463FBBD}" type="slidenum">
              <a:rPr lang="zh-CN" altLang="en-US" sz="843" smtClean="0">
                <a:solidFill>
                  <a:srgbClr val="898989"/>
                </a:solidFill>
                <a:latin typeface="Calibri"/>
              </a:rPr>
              <a:pPr defTabSz="96396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 sz="843">
              <a:solidFill>
                <a:srgbClr val="898989"/>
              </a:solidFill>
              <a:latin typeface="Calibri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21310" y="5130902"/>
            <a:ext cx="11350469" cy="593411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163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8" name="任意多边形 7"/>
          <p:cNvSpPr/>
          <p:nvPr/>
        </p:nvSpPr>
        <p:spPr bwMode="auto">
          <a:xfrm>
            <a:off x="701756" y="6269706"/>
            <a:ext cx="6944322" cy="971394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6393" tIns="48197" rIns="96393" bIns="48197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 sz="1898"/>
          </a:p>
        </p:txBody>
      </p:sp>
      <p:sp>
        <p:nvSpPr>
          <p:cNvPr id="9" name="任意多边形 8"/>
          <p:cNvSpPr/>
          <p:nvPr/>
        </p:nvSpPr>
        <p:spPr bwMode="auto">
          <a:xfrm>
            <a:off x="682703" y="6263457"/>
            <a:ext cx="5187134" cy="984444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6393" tIns="48197" rIns="96393" bIns="48197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 sz="1898"/>
          </a:p>
        </p:txBody>
      </p:sp>
      <p:sp>
        <p:nvSpPr>
          <p:cNvPr id="10" name="直角三角形 9"/>
          <p:cNvSpPr/>
          <p:nvPr/>
        </p:nvSpPr>
        <p:spPr bwMode="auto">
          <a:xfrm>
            <a:off x="-8492" y="6107627"/>
            <a:ext cx="4782142" cy="1139915"/>
          </a:xfrm>
          <a:prstGeom prst="rtTriangle">
            <a:avLst/>
          </a:prstGeom>
          <a:blipFill>
            <a:blip r:embed="rId1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6393" tIns="48197" rIns="96393" bIns="48197" anchor="ctr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 sz="1898"/>
          </a:p>
        </p:txBody>
      </p:sp>
      <p:cxnSp>
        <p:nvCxnSpPr>
          <p:cNvPr id="11" name="直接连接符 10"/>
          <p:cNvCxnSpPr/>
          <p:nvPr/>
        </p:nvCxnSpPr>
        <p:spPr>
          <a:xfrm>
            <a:off x="-12982" y="6103922"/>
            <a:ext cx="4786632" cy="1143622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燕尾形 11"/>
          <p:cNvSpPr/>
          <p:nvPr/>
        </p:nvSpPr>
        <p:spPr>
          <a:xfrm>
            <a:off x="12177890" y="5260957"/>
            <a:ext cx="257048" cy="241088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/>
            <a:endParaRPr kumimoji="0" lang="en-US" sz="1898"/>
          </a:p>
        </p:txBody>
      </p:sp>
      <p:sp>
        <p:nvSpPr>
          <p:cNvPr id="13" name="燕尾形 12"/>
          <p:cNvSpPr/>
          <p:nvPr/>
        </p:nvSpPr>
        <p:spPr>
          <a:xfrm>
            <a:off x="11915873" y="5260957"/>
            <a:ext cx="257048" cy="241088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/>
            <a:endParaRPr kumimoji="0" lang="en-US" sz="1898"/>
          </a:p>
        </p:txBody>
      </p:sp>
    </p:spTree>
    <p:extLst>
      <p:ext uri="{BB962C8B-B14F-4D97-AF65-F5344CB8AC3E}">
        <p14:creationId xmlns:p14="http://schemas.microsoft.com/office/powerpoint/2010/main" val="23738886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42620" y="1562255"/>
            <a:ext cx="11567160" cy="4625680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963960">
              <a:defRPr/>
            </a:pPr>
            <a:fld id="{6F740DE0-DDA2-4F9E-B488-1102680BEBB1}" type="datetimeFigureOut">
              <a:rPr lang="zh-CN" altLang="en-US" sz="87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63960">
                <a:defRPr/>
              </a:pPr>
              <a:t>2023/7/11</a:t>
            </a:fld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 defTabSz="963960">
              <a:defRPr/>
            </a:pPr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63960" fontAlgn="base">
              <a:spcBef>
                <a:spcPct val="0"/>
              </a:spcBef>
              <a:spcAft>
                <a:spcPct val="0"/>
              </a:spcAft>
              <a:defRPr/>
            </a:pPr>
            <a:fld id="{382A5C43-3B67-4594-89E4-E3445463FBBD}" type="slidenum">
              <a:rPr lang="zh-CN" altLang="en-US" sz="843" smtClean="0">
                <a:solidFill>
                  <a:srgbClr val="898989"/>
                </a:solidFill>
                <a:latin typeface="Calibri"/>
              </a:rPr>
              <a:pPr defTabSz="96396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 sz="843">
              <a:solidFill>
                <a:srgbClr val="898989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7696825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619641" y="289645"/>
            <a:ext cx="2498333" cy="5898291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42620" y="289645"/>
            <a:ext cx="8889577" cy="5898290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963960">
              <a:defRPr/>
            </a:pPr>
            <a:fld id="{3DB3D7CD-8253-4107-8F87-F8AD632056D6}" type="datetimeFigureOut">
              <a:rPr lang="zh-CN" altLang="en-US" sz="87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63960">
                <a:defRPr/>
              </a:pPr>
              <a:t>2023/7/11</a:t>
            </a:fld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 defTabSz="963960">
              <a:defRPr/>
            </a:pPr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63960" fontAlgn="base">
              <a:spcBef>
                <a:spcPct val="0"/>
              </a:spcBef>
              <a:spcAft>
                <a:spcPct val="0"/>
              </a:spcAft>
              <a:defRPr/>
            </a:pPr>
            <a:fld id="{2538BDD1-990A-42A2-A4E6-049E87A04CB0}" type="slidenum">
              <a:rPr lang="zh-CN" altLang="en-US" sz="843" smtClean="0">
                <a:solidFill>
                  <a:srgbClr val="898989"/>
                </a:solidFill>
                <a:latin typeface="Calibri"/>
              </a:rPr>
              <a:pPr defTabSz="96396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 sz="843">
              <a:solidFill>
                <a:srgbClr val="898989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21712783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EDF5F-1F3E-400A-A8F4-DFE631148424}" type="datetimeFigureOut">
              <a:rPr lang="zh-CN" altLang="en-US" smtClean="0"/>
              <a:t>2023/7/11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E906C-EB83-445F-A9F0-70B2F50FAB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04530728"/>
      </p:ext>
    </p:extLst>
  </p:cSld>
  <p:clrMapOvr>
    <a:masterClrMapping/>
  </p:clrMapOvr>
  <p:transition spd="slow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7/11/2023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92917249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1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 12"/>
          <p:cNvSpPr/>
          <p:nvPr/>
        </p:nvSpPr>
        <p:spPr bwMode="auto">
          <a:xfrm>
            <a:off x="701756" y="6269706"/>
            <a:ext cx="6944322" cy="971394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6393" tIns="48197" rIns="96393" bIns="48197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 sz="1898"/>
          </a:p>
        </p:txBody>
      </p:sp>
      <p:sp>
        <p:nvSpPr>
          <p:cNvPr id="12" name="任意多边形 11"/>
          <p:cNvSpPr/>
          <p:nvPr/>
        </p:nvSpPr>
        <p:spPr bwMode="auto">
          <a:xfrm>
            <a:off x="682703" y="6263457"/>
            <a:ext cx="5187134" cy="984444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6393" tIns="48197" rIns="96393" bIns="48197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 sz="1898"/>
          </a:p>
        </p:txBody>
      </p:sp>
      <p:sp>
        <p:nvSpPr>
          <p:cNvPr id="14" name="直角三角形 13"/>
          <p:cNvSpPr/>
          <p:nvPr/>
        </p:nvSpPr>
        <p:spPr bwMode="auto">
          <a:xfrm>
            <a:off x="-8492" y="6107627"/>
            <a:ext cx="4782142" cy="1139915"/>
          </a:xfrm>
          <a:prstGeom prst="rtTriangle">
            <a:avLst/>
          </a:prstGeom>
          <a:blipFill>
            <a:blip r:embed="rId14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6393" tIns="48197" rIns="96393" bIns="48197" anchor="ctr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 sz="1898"/>
          </a:p>
        </p:txBody>
      </p:sp>
      <p:cxnSp>
        <p:nvCxnSpPr>
          <p:cNvPr id="15" name="直接连接符 14"/>
          <p:cNvCxnSpPr/>
          <p:nvPr/>
        </p:nvCxnSpPr>
        <p:spPr>
          <a:xfrm>
            <a:off x="-12982" y="6103922"/>
            <a:ext cx="4786632" cy="1143622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标题占位符 8"/>
          <p:cNvSpPr>
            <a:spLocks noGrp="1"/>
          </p:cNvSpPr>
          <p:nvPr>
            <p:ph type="title"/>
          </p:nvPr>
        </p:nvSpPr>
        <p:spPr>
          <a:xfrm>
            <a:off x="642620" y="289641"/>
            <a:ext cx="11567160" cy="1205442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0" name="文本占位符 29"/>
          <p:cNvSpPr>
            <a:spLocks noGrp="1"/>
          </p:cNvSpPr>
          <p:nvPr>
            <p:ph type="body" idx="1"/>
          </p:nvPr>
        </p:nvSpPr>
        <p:spPr>
          <a:xfrm>
            <a:off x="642620" y="1562254"/>
            <a:ext cx="11567160" cy="477321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2"/>
          </p:nvPr>
        </p:nvSpPr>
        <p:spPr>
          <a:xfrm>
            <a:off x="9455217" y="6758008"/>
            <a:ext cx="2699004" cy="385741"/>
          </a:xfrm>
          <a:prstGeom prst="rect">
            <a:avLst/>
          </a:prstGeom>
        </p:spPr>
        <p:txBody>
          <a:bodyPr vert="horz" anchor="b"/>
          <a:lstStyle>
            <a:defPPr>
              <a:defRPr lang="zh-CN"/>
            </a:defPPr>
            <a:lvl1pPr marL="0" algn="l" defTabSz="914400" rtl="0" eaLnBrk="1" latinLnBrk="0" hangingPunct="1">
              <a:defRPr kumimoji="0" sz="10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63960">
              <a:defRPr/>
            </a:pPr>
            <a:fld id="{3DB3D7CD-8253-4107-8F87-F8AD632056D6}" type="datetimeFigureOut">
              <a:rPr lang="zh-CN" altLang="en-US" sz="87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63960">
                <a:defRPr/>
              </a:pPr>
              <a:t>2023/7/11</a:t>
            </a:fld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2" name="页脚占位符 21"/>
          <p:cNvSpPr>
            <a:spLocks noGrp="1"/>
          </p:cNvSpPr>
          <p:nvPr>
            <p:ph type="ftr" sz="quarter" idx="3"/>
          </p:nvPr>
        </p:nvSpPr>
        <p:spPr>
          <a:xfrm>
            <a:off x="6156436" y="6758009"/>
            <a:ext cx="3304012" cy="385072"/>
          </a:xfrm>
          <a:prstGeom prst="rect">
            <a:avLst/>
          </a:prstGeom>
        </p:spPr>
        <p:txBody>
          <a:bodyPr vert="horz" anchor="b"/>
          <a:lstStyle>
            <a:defPPr>
              <a:defRPr lang="zh-CN"/>
            </a:defPPr>
            <a:lvl1pPr marL="0" algn="r" defTabSz="914400" rtl="0" eaLnBrk="1" latinLnBrk="0" hangingPunct="1">
              <a:defRPr kumimoji="0" sz="10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3960">
              <a:defRPr/>
            </a:pPr>
            <a:endParaRPr lang="zh-CN" altLang="en-US" sz="87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4"/>
          </p:nvPr>
        </p:nvSpPr>
        <p:spPr>
          <a:xfrm>
            <a:off x="12154221" y="6758009"/>
            <a:ext cx="514096" cy="385072"/>
          </a:xfrm>
          <a:prstGeom prst="rect">
            <a:avLst/>
          </a:prstGeom>
        </p:spPr>
        <p:txBody>
          <a:bodyPr vert="horz" anchor="b"/>
          <a:lstStyle>
            <a:defPPr>
              <a:defRPr lang="zh-CN"/>
            </a:defPPr>
            <a:lvl1pPr marL="0" algn="r" defTabSz="914400" rtl="0" eaLnBrk="1" latinLnBrk="0" hangingPunct="1">
              <a:defRPr kumimoji="0" sz="1054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63960" fontAlgn="base">
              <a:spcBef>
                <a:spcPct val="0"/>
              </a:spcBef>
              <a:spcAft>
                <a:spcPct val="0"/>
              </a:spcAft>
              <a:defRPr/>
            </a:pPr>
            <a:fld id="{2538BDD1-990A-42A2-A4E6-049E87A04CB0}" type="slidenum">
              <a:rPr lang="zh-CN" altLang="en-US" sz="843" smtClean="0">
                <a:solidFill>
                  <a:srgbClr val="898989"/>
                </a:solidFill>
                <a:latin typeface="Calibri"/>
              </a:rPr>
              <a:pPr defTabSz="96396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 sz="843">
              <a:solidFill>
                <a:srgbClr val="898989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52594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</p:sldLayoutIdLst>
  <p:transition/>
  <p:timing/>
  <p:txStyles>
    <p:titleStyle>
      <a:lvl1pPr algn="l" rtl="0" eaLnBrk="1" latinLnBrk="0" hangingPunct="1">
        <a:spcBef>
          <a:spcPct val="0"/>
        </a:spcBef>
        <a:buNone/>
        <a:defRPr kumimoji="0" sz="4322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85584" indent="-269909" algn="l" rtl="0" eaLnBrk="1" latinLnBrk="0" hangingPunct="1">
        <a:spcBef>
          <a:spcPts val="422"/>
        </a:spcBef>
        <a:spcAft>
          <a:spcPct val="0"/>
        </a:spcAft>
        <a:buClr>
          <a:schemeClr val="accent1"/>
        </a:buClr>
        <a:buSzPct val="68000"/>
        <a:buFont typeface="Wingdings 3"/>
        <a:buChar char=""/>
        <a:defRPr kumimoji="0" sz="2846" kern="1200">
          <a:solidFill>
            <a:schemeClr val="tx1"/>
          </a:solidFill>
          <a:latin typeface="+mn-lt"/>
          <a:ea typeface="+mn-ea"/>
          <a:cs typeface="+mn-cs"/>
        </a:defRPr>
      </a:lvl1pPr>
      <a:lvl2pPr marL="655493" indent="-240990" algn="l" rtl="0" eaLnBrk="1" latinLnBrk="0" hangingPunct="1">
        <a:spcBef>
          <a:spcPts val="342"/>
        </a:spcBef>
        <a:buClr>
          <a:schemeClr val="accent1"/>
        </a:buClr>
        <a:buFont typeface="Verdana"/>
        <a:buChar char="◦"/>
        <a:defRPr kumimoji="0" sz="2425" kern="1200">
          <a:solidFill>
            <a:schemeClr val="tx1"/>
          </a:solidFill>
          <a:latin typeface="+mn-lt"/>
          <a:ea typeface="+mn-ea"/>
          <a:cs typeface="+mn-cs"/>
        </a:defRPr>
      </a:lvl2pPr>
      <a:lvl3pPr marL="906123" indent="-240990" algn="l" rtl="0" eaLnBrk="1" latinLnBrk="0" hangingPunct="1">
        <a:spcBef>
          <a:spcPts val="369"/>
        </a:spcBef>
        <a:buClr>
          <a:schemeClr val="accent2"/>
        </a:buClr>
        <a:buSzTx/>
        <a:buFont typeface="Wingdings 2"/>
        <a:buChar char=""/>
        <a:defRPr kumimoji="0" sz="2214" kern="1200">
          <a:solidFill>
            <a:schemeClr val="tx1"/>
          </a:solidFill>
          <a:latin typeface="+mn-lt"/>
          <a:ea typeface="+mn-ea"/>
          <a:cs typeface="+mn-cs"/>
        </a:defRPr>
      </a:lvl3pPr>
      <a:lvl4pPr marL="1204951" indent="-240990" algn="l" rtl="0" eaLnBrk="1" latinLnBrk="0" hangingPunct="1">
        <a:spcBef>
          <a:spcPts val="369"/>
        </a:spcBef>
        <a:buClr>
          <a:schemeClr val="accent2"/>
        </a:buClr>
        <a:buFont typeface="Wingdings 2"/>
        <a:buChar char=""/>
        <a:defRPr kumimoji="0" sz="2003" kern="1200">
          <a:solidFill>
            <a:schemeClr val="tx1"/>
          </a:solidFill>
          <a:latin typeface="+mn-lt"/>
          <a:ea typeface="+mn-ea"/>
          <a:cs typeface="+mn-cs"/>
        </a:defRPr>
      </a:lvl4pPr>
      <a:lvl5pPr marL="1445941" indent="-240990" algn="l" rtl="0" eaLnBrk="1" latinLnBrk="0" hangingPunct="1">
        <a:spcBef>
          <a:spcPts val="369"/>
        </a:spcBef>
        <a:buClr>
          <a:schemeClr val="accent2"/>
        </a:buClr>
        <a:buFont typeface="Wingdings 2"/>
        <a:buChar char=""/>
        <a:defRPr kumimoji="0" sz="1898" kern="1200">
          <a:solidFill>
            <a:schemeClr val="tx1"/>
          </a:solidFill>
          <a:latin typeface="+mn-lt"/>
          <a:ea typeface="+mn-ea"/>
          <a:cs typeface="+mn-cs"/>
        </a:defRPr>
      </a:lvl5pPr>
      <a:lvl6pPr marL="1686931" indent="-240990" algn="l" rtl="0" eaLnBrk="1" latinLnBrk="0" hangingPunct="1">
        <a:spcBef>
          <a:spcPts val="369"/>
        </a:spcBef>
        <a:buClr>
          <a:schemeClr val="accent3"/>
        </a:buClr>
        <a:buFont typeface="Wingdings 2"/>
        <a:buChar char=""/>
        <a:defRPr kumimoji="0" sz="1898" kern="1200">
          <a:solidFill>
            <a:schemeClr val="tx1"/>
          </a:solidFill>
          <a:latin typeface="+mn-lt"/>
          <a:ea typeface="+mn-ea"/>
          <a:cs typeface="+mn-cs"/>
        </a:defRPr>
      </a:lvl6pPr>
      <a:lvl7pPr marL="1927921" indent="-240990" algn="l" rtl="0" eaLnBrk="1" latinLnBrk="0" hangingPunct="1">
        <a:spcBef>
          <a:spcPts val="369"/>
        </a:spcBef>
        <a:buClr>
          <a:schemeClr val="accent3"/>
        </a:buClr>
        <a:buFont typeface="Wingdings 2"/>
        <a:buChar char=""/>
        <a:defRPr kumimoji="0" sz="1687" kern="1200">
          <a:solidFill>
            <a:schemeClr val="tx1"/>
          </a:solidFill>
          <a:latin typeface="+mn-lt"/>
          <a:ea typeface="+mn-ea"/>
          <a:cs typeface="+mn-cs"/>
        </a:defRPr>
      </a:lvl7pPr>
      <a:lvl8pPr marL="2168911" indent="-240990" algn="l" rtl="0" eaLnBrk="1" latinLnBrk="0" hangingPunct="1">
        <a:spcBef>
          <a:spcPts val="369"/>
        </a:spcBef>
        <a:buClr>
          <a:schemeClr val="accent3"/>
        </a:buClr>
        <a:buFont typeface="Wingdings 2"/>
        <a:buChar char=""/>
        <a:defRPr kumimoji="0" sz="1687" kern="1200">
          <a:solidFill>
            <a:schemeClr val="tx1"/>
          </a:solidFill>
          <a:latin typeface="+mn-lt"/>
          <a:ea typeface="+mn-ea"/>
          <a:cs typeface="+mn-cs"/>
        </a:defRPr>
      </a:lvl8pPr>
      <a:lvl9pPr marL="2409901" indent="-240990" algn="l" rtl="0" eaLnBrk="1" latinLnBrk="0" hangingPunct="1">
        <a:spcBef>
          <a:spcPts val="369"/>
        </a:spcBef>
        <a:buClr>
          <a:schemeClr val="accent3"/>
        </a:buClr>
        <a:buFont typeface="Wingdings 2"/>
        <a:buChar char=""/>
        <a:defRPr kumimoji="0" sz="1687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8198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6396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44594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92792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4099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89188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37386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85584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3.xml" /><Relationship Id="rId3" Type="http://schemas.openxmlformats.org/officeDocument/2006/relationships/diagramData" Target="../diagrams/data3.xml" /><Relationship Id="rId4" Type="http://schemas.openxmlformats.org/officeDocument/2006/relationships/diagramLayout" Target="../diagrams/layout3.xml" /><Relationship Id="rId5" Type="http://schemas.openxmlformats.org/officeDocument/2006/relationships/diagramQuickStyle" Target="../diagrams/quickStyle3.xml" /><Relationship Id="rId6" Type="http://schemas.openxmlformats.org/officeDocument/2006/relationships/diagramColors" Target="../diagrams/colors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4.xml" /><Relationship Id="rId3" Type="http://schemas.openxmlformats.org/officeDocument/2006/relationships/diagramData" Target="../diagrams/data4.xml" /><Relationship Id="rId4" Type="http://schemas.openxmlformats.org/officeDocument/2006/relationships/diagramLayout" Target="../diagrams/layout4.xml" /><Relationship Id="rId5" Type="http://schemas.openxmlformats.org/officeDocument/2006/relationships/diagramQuickStyle" Target="../diagrams/quickStyle4.xml" /><Relationship Id="rId6" Type="http://schemas.openxmlformats.org/officeDocument/2006/relationships/diagramColors" Target="../diagrams/colors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5.xml" /><Relationship Id="rId3" Type="http://schemas.openxmlformats.org/officeDocument/2006/relationships/diagramData" Target="../diagrams/data5.xml" /><Relationship Id="rId4" Type="http://schemas.openxmlformats.org/officeDocument/2006/relationships/diagramLayout" Target="../diagrams/layout5.xml" /><Relationship Id="rId5" Type="http://schemas.openxmlformats.org/officeDocument/2006/relationships/diagramQuickStyle" Target="../diagrams/quickStyle5.xml" /><Relationship Id="rId6" Type="http://schemas.openxmlformats.org/officeDocument/2006/relationships/diagramColors" Target="../diagrams/colors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6.xml" /><Relationship Id="rId3" Type="http://schemas.openxmlformats.org/officeDocument/2006/relationships/diagramData" Target="../diagrams/data6.xml" /><Relationship Id="rId4" Type="http://schemas.openxmlformats.org/officeDocument/2006/relationships/diagramLayout" Target="../diagrams/layout6.xml" /><Relationship Id="rId5" Type="http://schemas.openxmlformats.org/officeDocument/2006/relationships/diagramQuickStyle" Target="../diagrams/quickStyle6.xml" /><Relationship Id="rId6" Type="http://schemas.openxmlformats.org/officeDocument/2006/relationships/diagramColors" Target="../diagrams/colors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7.xml" /><Relationship Id="rId3" Type="http://schemas.openxmlformats.org/officeDocument/2006/relationships/diagramData" Target="../diagrams/data7.xml" /><Relationship Id="rId4" Type="http://schemas.openxmlformats.org/officeDocument/2006/relationships/diagramLayout" Target="../diagrams/layout7.xml" /><Relationship Id="rId5" Type="http://schemas.openxmlformats.org/officeDocument/2006/relationships/diagramQuickStyle" Target="../diagrams/quickStyle7.xml" /><Relationship Id="rId6" Type="http://schemas.openxmlformats.org/officeDocument/2006/relationships/diagramColors" Target="../diagrams/colors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8.xml" /><Relationship Id="rId3" Type="http://schemas.openxmlformats.org/officeDocument/2006/relationships/diagramData" Target="../diagrams/data8.xml" /><Relationship Id="rId4" Type="http://schemas.openxmlformats.org/officeDocument/2006/relationships/diagramLayout" Target="../diagrams/layout8.xml" /><Relationship Id="rId5" Type="http://schemas.openxmlformats.org/officeDocument/2006/relationships/diagramQuickStyle" Target="../diagrams/quickStyle8.xml" /><Relationship Id="rId6" Type="http://schemas.openxmlformats.org/officeDocument/2006/relationships/diagramColors" Target="../diagrams/colors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9.xml" /><Relationship Id="rId3" Type="http://schemas.openxmlformats.org/officeDocument/2006/relationships/diagramData" Target="../diagrams/data9.xml" /><Relationship Id="rId4" Type="http://schemas.openxmlformats.org/officeDocument/2006/relationships/diagramLayout" Target="../diagrams/layout9.xml" /><Relationship Id="rId5" Type="http://schemas.openxmlformats.org/officeDocument/2006/relationships/diagramQuickStyle" Target="../diagrams/quickStyle9.xml" /><Relationship Id="rId6" Type="http://schemas.openxmlformats.org/officeDocument/2006/relationships/diagramColors" Target="../diagrams/colors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0.xml" /><Relationship Id="rId3" Type="http://schemas.openxmlformats.org/officeDocument/2006/relationships/diagramData" Target="../diagrams/data10.xml" /><Relationship Id="rId4" Type="http://schemas.openxmlformats.org/officeDocument/2006/relationships/diagramLayout" Target="../diagrams/layout10.xml" /><Relationship Id="rId5" Type="http://schemas.openxmlformats.org/officeDocument/2006/relationships/diagramQuickStyle" Target="../diagrams/quickStyle10.xml" /><Relationship Id="rId6" Type="http://schemas.openxmlformats.org/officeDocument/2006/relationships/diagramColors" Target="../diagrams/colors10.xml" /><Relationship Id="rId7" Type="http://schemas.openxmlformats.org/officeDocument/2006/relationships/image" Target="../media/image6.jpeg" /><Relationship Id="rId8" Type="http://schemas.openxmlformats.org/officeDocument/2006/relationships/image" Target="../media/image7.jpeg" /><Relationship Id="rId9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1.xml" /><Relationship Id="rId3" Type="http://schemas.openxmlformats.org/officeDocument/2006/relationships/diagramData" Target="../diagrams/data11.xml" /><Relationship Id="rId4" Type="http://schemas.openxmlformats.org/officeDocument/2006/relationships/diagramLayout" Target="../diagrams/layout11.xml" /><Relationship Id="rId5" Type="http://schemas.openxmlformats.org/officeDocument/2006/relationships/diagramQuickStyle" Target="../diagrams/quickStyle11.xml" /><Relationship Id="rId6" Type="http://schemas.openxmlformats.org/officeDocument/2006/relationships/diagramColors" Target="../diagrams/colors1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2.xml" /><Relationship Id="rId3" Type="http://schemas.openxmlformats.org/officeDocument/2006/relationships/diagramData" Target="../diagrams/data12.xml" /><Relationship Id="rId4" Type="http://schemas.openxmlformats.org/officeDocument/2006/relationships/diagramLayout" Target="../diagrams/layout12.xml" /><Relationship Id="rId5" Type="http://schemas.openxmlformats.org/officeDocument/2006/relationships/diagramQuickStyle" Target="../diagrams/quickStyle12.xml" /><Relationship Id="rId6" Type="http://schemas.openxmlformats.org/officeDocument/2006/relationships/diagramColors" Target="../diagrams/colors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Relationship Id="rId3" Type="http://schemas.microsoft.com/office/2007/relationships/diagramDrawing" Target="../diagrams/drawing13.xml" /><Relationship Id="rId4" Type="http://schemas.openxmlformats.org/officeDocument/2006/relationships/diagramData" Target="../diagrams/data13.xml" /><Relationship Id="rId5" Type="http://schemas.openxmlformats.org/officeDocument/2006/relationships/diagramLayout" Target="../diagrams/layout13.xml" /><Relationship Id="rId6" Type="http://schemas.openxmlformats.org/officeDocument/2006/relationships/diagramQuickStyle" Target="../diagrams/quickStyle13.xml" /><Relationship Id="rId7" Type="http://schemas.openxmlformats.org/officeDocument/2006/relationships/diagramColors" Target="../diagrams/colors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microsoft.com/office/2007/relationships/diagramDrawing" Target="../diagrams/drawing14.xml" /><Relationship Id="rId4" Type="http://schemas.openxmlformats.org/officeDocument/2006/relationships/diagramData" Target="../diagrams/data14.xml" /><Relationship Id="rId5" Type="http://schemas.openxmlformats.org/officeDocument/2006/relationships/diagramLayout" Target="../diagrams/layout14.xml" /><Relationship Id="rId6" Type="http://schemas.openxmlformats.org/officeDocument/2006/relationships/diagramQuickStyle" Target="../diagrams/quickStyle14.xml" /><Relationship Id="rId7" Type="http://schemas.openxmlformats.org/officeDocument/2006/relationships/diagramColors" Target="../diagrams/colors14.xml" /><Relationship Id="rId8" Type="http://schemas.openxmlformats.org/officeDocument/2006/relationships/image" Target="../media/image18.gif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5.xml" /><Relationship Id="rId3" Type="http://schemas.openxmlformats.org/officeDocument/2006/relationships/diagramData" Target="../diagrams/data15.xml" /><Relationship Id="rId4" Type="http://schemas.openxmlformats.org/officeDocument/2006/relationships/diagramLayout" Target="../diagrams/layout15.xml" /><Relationship Id="rId5" Type="http://schemas.openxmlformats.org/officeDocument/2006/relationships/diagramQuickStyle" Target="../diagrams/quickStyle15.xml" /><Relationship Id="rId6" Type="http://schemas.openxmlformats.org/officeDocument/2006/relationships/diagramColors" Target="../diagrams/colors1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1400124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idx="1"/>
          </p:nvPr>
        </p:nvSpPr>
        <p:spPr>
          <a:xfrm>
            <a:off x="-15240" y="2092325"/>
            <a:ext cx="11567160" cy="2117887"/>
          </a:xfrm>
          <a:prstGeom prst="rect">
            <a:avLst/>
          </a:prstGeom>
        </p:spPr>
        <p:txBody>
          <a:bodyPr vert="horz" wrap="square" lIns="0" tIns="141605" rIns="0" bIns="0" rtlCol="0">
            <a:spAutoFit/>
          </a:bodyPr>
          <a:lstStyle/>
          <a:p>
            <a:pPr marL="115675" indent="0" algn="ctr">
              <a:lnSpc>
                <a:spcPct val="100000"/>
              </a:lnSpc>
              <a:spcBef>
                <a:spcPts val="1115"/>
              </a:spcBef>
              <a:buNone/>
            </a:pPr>
            <a:r>
              <a:rPr sz="6000" spc="25" err="1" smtClean="0">
                <a:latin typeface="+mn-ea"/>
              </a:rPr>
              <a:t>医院感染管理基本要求</a:t>
            </a:r>
            <a:endParaRPr sz="6000" spc="25">
              <a:latin typeface="+mn-ea"/>
            </a:endParaRPr>
          </a:p>
          <a:p>
            <a:pPr marL="0" indent="0" algn="ctr">
              <a:lnSpc>
                <a:spcPct val="100000"/>
              </a:lnSpc>
              <a:spcBef>
                <a:spcPts val="1030"/>
              </a:spcBef>
              <a:buNone/>
            </a:pPr>
            <a:r>
              <a:rPr sz="6000" spc="25">
                <a:latin typeface="+mn-ea"/>
              </a:rPr>
              <a:t>与检查要点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368800" y="873125"/>
            <a:ext cx="6545580" cy="68179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25"/>
              <a:t>基层医疗机构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546593" y="1676717"/>
            <a:ext cx="3619500" cy="8782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 algn="ctr">
              <a:lnSpc>
                <a:spcPct val="100000"/>
              </a:lnSpc>
              <a:spcBef>
                <a:spcPts val="125"/>
              </a:spcBef>
            </a:pPr>
            <a:r>
              <a:rPr sz="2750" b="1" spc="85">
                <a:latin typeface="宋体"/>
                <a:cs typeface="宋体"/>
              </a:rPr>
              <a:t>基层医疗机构</a:t>
            </a:r>
            <a:endParaRPr sz="275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80"/>
              </a:spcBef>
            </a:pPr>
            <a:r>
              <a:rPr sz="2750" b="1" spc="85">
                <a:latin typeface="宋体"/>
                <a:cs typeface="宋体"/>
              </a:rPr>
              <a:t>医院感染管</a:t>
            </a:r>
            <a:r>
              <a:rPr sz="2750" b="1" spc="80">
                <a:latin typeface="宋体"/>
                <a:cs typeface="宋体"/>
              </a:rPr>
              <a:t>理</a:t>
            </a:r>
            <a:r>
              <a:rPr sz="2750" b="1" spc="10">
                <a:solidFill>
                  <a:srgbClr val="003E8D"/>
                </a:solidFill>
                <a:latin typeface="宋体"/>
                <a:cs typeface="宋体"/>
              </a:rPr>
              <a:t>基</a:t>
            </a:r>
            <a:r>
              <a:rPr sz="2750" b="1" spc="80">
                <a:solidFill>
                  <a:srgbClr val="003E8D"/>
                </a:solidFill>
                <a:latin typeface="宋体"/>
                <a:cs typeface="宋体"/>
              </a:rPr>
              <a:t>本</a:t>
            </a:r>
            <a:r>
              <a:rPr sz="2750" b="1" spc="10">
                <a:solidFill>
                  <a:srgbClr val="003E8D"/>
                </a:solidFill>
                <a:latin typeface="宋体"/>
                <a:cs typeface="宋体"/>
              </a:rPr>
              <a:t>要求</a:t>
            </a:r>
            <a:endParaRPr sz="275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000750" y="1758950"/>
            <a:ext cx="817244" cy="817244"/>
          </a:xfrm>
          <a:custGeom>
            <a:rect l="l" t="t" r="r" b="b"/>
            <a:pathLst>
              <a:path w="817244" h="817244">
                <a:moveTo>
                  <a:pt x="408559" y="0"/>
                </a:moveTo>
                <a:lnTo>
                  <a:pt x="360905" y="2748"/>
                </a:lnTo>
                <a:lnTo>
                  <a:pt x="314868" y="10788"/>
                </a:lnTo>
                <a:lnTo>
                  <a:pt x="270753" y="23814"/>
                </a:lnTo>
                <a:lnTo>
                  <a:pt x="228868" y="41519"/>
                </a:lnTo>
                <a:lnTo>
                  <a:pt x="189518" y="63598"/>
                </a:lnTo>
                <a:lnTo>
                  <a:pt x="153010" y="89743"/>
                </a:lnTo>
                <a:lnTo>
                  <a:pt x="119649" y="119649"/>
                </a:lnTo>
                <a:lnTo>
                  <a:pt x="89743" y="153010"/>
                </a:lnTo>
                <a:lnTo>
                  <a:pt x="63598" y="189518"/>
                </a:lnTo>
                <a:lnTo>
                  <a:pt x="41519" y="228868"/>
                </a:lnTo>
                <a:lnTo>
                  <a:pt x="23814" y="270753"/>
                </a:lnTo>
                <a:lnTo>
                  <a:pt x="10788" y="314868"/>
                </a:lnTo>
                <a:lnTo>
                  <a:pt x="2748" y="360905"/>
                </a:lnTo>
                <a:lnTo>
                  <a:pt x="0" y="408559"/>
                </a:lnTo>
                <a:lnTo>
                  <a:pt x="2748" y="456187"/>
                </a:lnTo>
                <a:lnTo>
                  <a:pt x="10788" y="502202"/>
                </a:lnTo>
                <a:lnTo>
                  <a:pt x="23814" y="546298"/>
                </a:lnTo>
                <a:lnTo>
                  <a:pt x="41519" y="588168"/>
                </a:lnTo>
                <a:lnTo>
                  <a:pt x="63598" y="627506"/>
                </a:lnTo>
                <a:lnTo>
                  <a:pt x="89743" y="664004"/>
                </a:lnTo>
                <a:lnTo>
                  <a:pt x="119649" y="697357"/>
                </a:lnTo>
                <a:lnTo>
                  <a:pt x="153010" y="727257"/>
                </a:lnTo>
                <a:lnTo>
                  <a:pt x="189518" y="753398"/>
                </a:lnTo>
                <a:lnTo>
                  <a:pt x="228868" y="775474"/>
                </a:lnTo>
                <a:lnTo>
                  <a:pt x="270753" y="793177"/>
                </a:lnTo>
                <a:lnTo>
                  <a:pt x="314868" y="806203"/>
                </a:lnTo>
                <a:lnTo>
                  <a:pt x="360905" y="814242"/>
                </a:lnTo>
                <a:lnTo>
                  <a:pt x="408559" y="816990"/>
                </a:lnTo>
                <a:lnTo>
                  <a:pt x="456189" y="814242"/>
                </a:lnTo>
                <a:lnTo>
                  <a:pt x="502209" y="806203"/>
                </a:lnTo>
                <a:lnTo>
                  <a:pt x="546313" y="793177"/>
                </a:lnTo>
                <a:lnTo>
                  <a:pt x="588194" y="775474"/>
                </a:lnTo>
                <a:lnTo>
                  <a:pt x="627543" y="753398"/>
                </a:lnTo>
                <a:lnTo>
                  <a:pt x="664054" y="727257"/>
                </a:lnTo>
                <a:lnTo>
                  <a:pt x="697420" y="697357"/>
                </a:lnTo>
                <a:lnTo>
                  <a:pt x="727334" y="664004"/>
                </a:lnTo>
                <a:lnTo>
                  <a:pt x="753488" y="627506"/>
                </a:lnTo>
                <a:lnTo>
                  <a:pt x="775576" y="588168"/>
                </a:lnTo>
                <a:lnTo>
                  <a:pt x="793289" y="546298"/>
                </a:lnTo>
                <a:lnTo>
                  <a:pt x="806323" y="502202"/>
                </a:lnTo>
                <a:lnTo>
                  <a:pt x="814368" y="456187"/>
                </a:lnTo>
                <a:lnTo>
                  <a:pt x="817118" y="408559"/>
                </a:lnTo>
                <a:lnTo>
                  <a:pt x="814368" y="360905"/>
                </a:lnTo>
                <a:lnTo>
                  <a:pt x="806323" y="314868"/>
                </a:lnTo>
                <a:lnTo>
                  <a:pt x="793289" y="270753"/>
                </a:lnTo>
                <a:lnTo>
                  <a:pt x="775576" y="228868"/>
                </a:lnTo>
                <a:lnTo>
                  <a:pt x="753488" y="189518"/>
                </a:lnTo>
                <a:lnTo>
                  <a:pt x="727334" y="153010"/>
                </a:lnTo>
                <a:lnTo>
                  <a:pt x="697420" y="119649"/>
                </a:lnTo>
                <a:lnTo>
                  <a:pt x="664054" y="89743"/>
                </a:lnTo>
                <a:lnTo>
                  <a:pt x="627543" y="63598"/>
                </a:lnTo>
                <a:lnTo>
                  <a:pt x="588194" y="41519"/>
                </a:lnTo>
                <a:lnTo>
                  <a:pt x="546313" y="23814"/>
                </a:lnTo>
                <a:lnTo>
                  <a:pt x="502209" y="10788"/>
                </a:lnTo>
                <a:lnTo>
                  <a:pt x="456189" y="2748"/>
                </a:lnTo>
                <a:lnTo>
                  <a:pt x="408559" y="0"/>
                </a:lnTo>
                <a:close/>
              </a:path>
            </a:pathLst>
          </a:custGeom>
          <a:solidFill>
            <a:srgbClr val="0053BB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241796" y="1982216"/>
            <a:ext cx="330835" cy="366395"/>
          </a:xfrm>
          <a:custGeom>
            <a:rect l="l" t="t" r="r" b="b"/>
            <a:pathLst>
              <a:path w="330834" h="366394">
                <a:moveTo>
                  <a:pt x="321182" y="13843"/>
                </a:moveTo>
                <a:lnTo>
                  <a:pt x="311784" y="13843"/>
                </a:lnTo>
                <a:lnTo>
                  <a:pt x="311784" y="46355"/>
                </a:lnTo>
                <a:lnTo>
                  <a:pt x="321182" y="46355"/>
                </a:lnTo>
                <a:lnTo>
                  <a:pt x="330453" y="37084"/>
                </a:lnTo>
                <a:lnTo>
                  <a:pt x="330453" y="23113"/>
                </a:lnTo>
                <a:lnTo>
                  <a:pt x="321182" y="13843"/>
                </a:lnTo>
                <a:close/>
              </a:path>
              <a:path w="330834" h="366394">
                <a:moveTo>
                  <a:pt x="302513" y="13843"/>
                </a:moveTo>
                <a:lnTo>
                  <a:pt x="32638" y="13843"/>
                </a:lnTo>
                <a:lnTo>
                  <a:pt x="32638" y="46355"/>
                </a:lnTo>
                <a:lnTo>
                  <a:pt x="302513" y="46355"/>
                </a:lnTo>
                <a:lnTo>
                  <a:pt x="302513" y="13843"/>
                </a:lnTo>
                <a:close/>
              </a:path>
              <a:path w="330834" h="366394">
                <a:moveTo>
                  <a:pt x="200151" y="0"/>
                </a:moveTo>
                <a:lnTo>
                  <a:pt x="135000" y="0"/>
                </a:lnTo>
                <a:lnTo>
                  <a:pt x="135000" y="13843"/>
                </a:lnTo>
                <a:lnTo>
                  <a:pt x="200151" y="13843"/>
                </a:lnTo>
                <a:lnTo>
                  <a:pt x="200151" y="0"/>
                </a:lnTo>
                <a:close/>
              </a:path>
              <a:path w="330834" h="366394">
                <a:moveTo>
                  <a:pt x="23367" y="13843"/>
                </a:moveTo>
                <a:lnTo>
                  <a:pt x="13969" y="13843"/>
                </a:lnTo>
                <a:lnTo>
                  <a:pt x="0" y="23113"/>
                </a:lnTo>
                <a:lnTo>
                  <a:pt x="0" y="37084"/>
                </a:lnTo>
                <a:lnTo>
                  <a:pt x="13969" y="46355"/>
                </a:lnTo>
                <a:lnTo>
                  <a:pt x="23367" y="46355"/>
                </a:lnTo>
                <a:lnTo>
                  <a:pt x="23367" y="13843"/>
                </a:lnTo>
                <a:close/>
              </a:path>
              <a:path w="330834" h="366394">
                <a:moveTo>
                  <a:pt x="297814" y="60198"/>
                </a:moveTo>
                <a:lnTo>
                  <a:pt x="37337" y="60198"/>
                </a:lnTo>
                <a:lnTo>
                  <a:pt x="37337" y="264160"/>
                </a:lnTo>
                <a:lnTo>
                  <a:pt x="297814" y="264160"/>
                </a:lnTo>
                <a:lnTo>
                  <a:pt x="297814" y="240919"/>
                </a:lnTo>
                <a:lnTo>
                  <a:pt x="116331" y="240919"/>
                </a:lnTo>
                <a:lnTo>
                  <a:pt x="94618" y="236872"/>
                </a:lnTo>
                <a:lnTo>
                  <a:pt x="78549" y="225885"/>
                </a:lnTo>
                <a:lnTo>
                  <a:pt x="68576" y="209682"/>
                </a:lnTo>
                <a:lnTo>
                  <a:pt x="65150" y="189992"/>
                </a:lnTo>
                <a:lnTo>
                  <a:pt x="67770" y="170281"/>
                </a:lnTo>
                <a:lnTo>
                  <a:pt x="75628" y="154035"/>
                </a:lnTo>
                <a:lnTo>
                  <a:pt x="88725" y="143003"/>
                </a:lnTo>
                <a:lnTo>
                  <a:pt x="107061" y="138937"/>
                </a:lnTo>
                <a:lnTo>
                  <a:pt x="121030" y="138937"/>
                </a:lnTo>
                <a:lnTo>
                  <a:pt x="121030" y="125095"/>
                </a:lnTo>
                <a:lnTo>
                  <a:pt x="297814" y="125095"/>
                </a:lnTo>
                <a:lnTo>
                  <a:pt x="297814" y="101981"/>
                </a:lnTo>
                <a:lnTo>
                  <a:pt x="60578" y="101981"/>
                </a:lnTo>
                <a:lnTo>
                  <a:pt x="60578" y="78739"/>
                </a:lnTo>
                <a:lnTo>
                  <a:pt x="297814" y="78739"/>
                </a:lnTo>
                <a:lnTo>
                  <a:pt x="297814" y="60198"/>
                </a:lnTo>
                <a:close/>
              </a:path>
              <a:path w="330834" h="366394">
                <a:moveTo>
                  <a:pt x="297814" y="125095"/>
                </a:moveTo>
                <a:lnTo>
                  <a:pt x="121030" y="125095"/>
                </a:lnTo>
                <a:lnTo>
                  <a:pt x="153336" y="134500"/>
                </a:lnTo>
                <a:lnTo>
                  <a:pt x="169925" y="155194"/>
                </a:lnTo>
                <a:lnTo>
                  <a:pt x="176037" y="175887"/>
                </a:lnTo>
                <a:lnTo>
                  <a:pt x="176911" y="185293"/>
                </a:lnTo>
                <a:lnTo>
                  <a:pt x="274574" y="185293"/>
                </a:lnTo>
                <a:lnTo>
                  <a:pt x="274574" y="199262"/>
                </a:lnTo>
                <a:lnTo>
                  <a:pt x="167639" y="199262"/>
                </a:lnTo>
                <a:lnTo>
                  <a:pt x="160926" y="215522"/>
                </a:lnTo>
                <a:lnTo>
                  <a:pt x="148986" y="228758"/>
                </a:lnTo>
                <a:lnTo>
                  <a:pt x="133546" y="237660"/>
                </a:lnTo>
                <a:lnTo>
                  <a:pt x="116331" y="240919"/>
                </a:lnTo>
                <a:lnTo>
                  <a:pt x="297814" y="240919"/>
                </a:lnTo>
                <a:lnTo>
                  <a:pt x="297814" y="227075"/>
                </a:lnTo>
                <a:lnTo>
                  <a:pt x="190880" y="227075"/>
                </a:lnTo>
                <a:lnTo>
                  <a:pt x="190880" y="213106"/>
                </a:lnTo>
                <a:lnTo>
                  <a:pt x="297814" y="213106"/>
                </a:lnTo>
                <a:lnTo>
                  <a:pt x="297814" y="162179"/>
                </a:lnTo>
                <a:lnTo>
                  <a:pt x="190880" y="162179"/>
                </a:lnTo>
                <a:lnTo>
                  <a:pt x="190880" y="148209"/>
                </a:lnTo>
                <a:lnTo>
                  <a:pt x="297814" y="148209"/>
                </a:lnTo>
                <a:lnTo>
                  <a:pt x="297814" y="125095"/>
                </a:lnTo>
                <a:close/>
              </a:path>
              <a:path w="330834" h="366394">
                <a:moveTo>
                  <a:pt x="297814" y="213106"/>
                </a:moveTo>
                <a:lnTo>
                  <a:pt x="242062" y="213106"/>
                </a:lnTo>
                <a:lnTo>
                  <a:pt x="242062" y="227075"/>
                </a:lnTo>
                <a:lnTo>
                  <a:pt x="297814" y="227075"/>
                </a:lnTo>
                <a:lnTo>
                  <a:pt x="297814" y="213106"/>
                </a:lnTo>
                <a:close/>
              </a:path>
              <a:path w="330834" h="366394">
                <a:moveTo>
                  <a:pt x="121030" y="138937"/>
                </a:moveTo>
                <a:lnTo>
                  <a:pt x="107061" y="138937"/>
                </a:lnTo>
                <a:lnTo>
                  <a:pt x="107061" y="199262"/>
                </a:lnTo>
                <a:lnTo>
                  <a:pt x="190880" y="199262"/>
                </a:lnTo>
                <a:lnTo>
                  <a:pt x="190880" y="185293"/>
                </a:lnTo>
                <a:lnTo>
                  <a:pt x="121030" y="185293"/>
                </a:lnTo>
                <a:lnTo>
                  <a:pt x="121030" y="138937"/>
                </a:lnTo>
                <a:close/>
              </a:path>
              <a:path w="330834" h="366394">
                <a:moveTo>
                  <a:pt x="297814" y="148209"/>
                </a:moveTo>
                <a:lnTo>
                  <a:pt x="274574" y="148209"/>
                </a:lnTo>
                <a:lnTo>
                  <a:pt x="274574" y="162179"/>
                </a:lnTo>
                <a:lnTo>
                  <a:pt x="297814" y="162179"/>
                </a:lnTo>
                <a:lnTo>
                  <a:pt x="297814" y="148209"/>
                </a:lnTo>
                <a:close/>
              </a:path>
              <a:path w="330834" h="366394">
                <a:moveTo>
                  <a:pt x="297814" y="78739"/>
                </a:moveTo>
                <a:lnTo>
                  <a:pt x="176911" y="78739"/>
                </a:lnTo>
                <a:lnTo>
                  <a:pt x="176911" y="101981"/>
                </a:lnTo>
                <a:lnTo>
                  <a:pt x="297814" y="101981"/>
                </a:lnTo>
                <a:lnTo>
                  <a:pt x="297814" y="78739"/>
                </a:lnTo>
                <a:close/>
              </a:path>
              <a:path w="330834" h="366394">
                <a:moveTo>
                  <a:pt x="316483" y="278003"/>
                </a:moveTo>
                <a:lnTo>
                  <a:pt x="23367" y="278003"/>
                </a:lnTo>
                <a:lnTo>
                  <a:pt x="23367" y="301244"/>
                </a:lnTo>
                <a:lnTo>
                  <a:pt x="316483" y="301244"/>
                </a:lnTo>
                <a:lnTo>
                  <a:pt x="316483" y="278003"/>
                </a:lnTo>
                <a:close/>
              </a:path>
              <a:path w="330834" h="366394">
                <a:moveTo>
                  <a:pt x="144271" y="310514"/>
                </a:moveTo>
                <a:lnTo>
                  <a:pt x="107061" y="310514"/>
                </a:lnTo>
                <a:lnTo>
                  <a:pt x="74549" y="366141"/>
                </a:lnTo>
                <a:lnTo>
                  <a:pt x="107061" y="366141"/>
                </a:lnTo>
                <a:lnTo>
                  <a:pt x="144271" y="310514"/>
                </a:lnTo>
                <a:close/>
              </a:path>
              <a:path w="330834" h="366394">
                <a:moveTo>
                  <a:pt x="223392" y="310514"/>
                </a:moveTo>
                <a:lnTo>
                  <a:pt x="190880" y="310514"/>
                </a:lnTo>
                <a:lnTo>
                  <a:pt x="223392" y="366141"/>
                </a:lnTo>
                <a:lnTo>
                  <a:pt x="256031" y="366141"/>
                </a:lnTo>
                <a:lnTo>
                  <a:pt x="223392" y="31051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689468" y="4538662"/>
            <a:ext cx="3618229" cy="8782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890" algn="ctr">
              <a:lnSpc>
                <a:spcPct val="100000"/>
              </a:lnSpc>
              <a:spcBef>
                <a:spcPts val="125"/>
              </a:spcBef>
            </a:pPr>
            <a:r>
              <a:rPr sz="2750" b="1" spc="75">
                <a:latin typeface="宋体"/>
                <a:cs typeface="宋体"/>
              </a:rPr>
              <a:t>基层医疗机构</a:t>
            </a:r>
            <a:endParaRPr sz="275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80"/>
              </a:spcBef>
            </a:pPr>
            <a:r>
              <a:rPr sz="2750" b="1" spc="75">
                <a:latin typeface="宋体"/>
                <a:cs typeface="宋体"/>
              </a:rPr>
              <a:t>医院感染管</a:t>
            </a:r>
            <a:r>
              <a:rPr sz="2750" b="1" spc="90">
                <a:latin typeface="宋体"/>
                <a:cs typeface="宋体"/>
              </a:rPr>
              <a:t>理</a:t>
            </a:r>
            <a:r>
              <a:rPr sz="2750" b="1" spc="10">
                <a:solidFill>
                  <a:srgbClr val="003E8D"/>
                </a:solidFill>
                <a:latin typeface="宋体"/>
                <a:cs typeface="宋体"/>
              </a:rPr>
              <a:t>检</a:t>
            </a:r>
            <a:r>
              <a:rPr sz="2750" b="1" spc="75">
                <a:solidFill>
                  <a:srgbClr val="003E8D"/>
                </a:solidFill>
                <a:latin typeface="宋体"/>
                <a:cs typeface="宋体"/>
              </a:rPr>
              <a:t>查</a:t>
            </a:r>
            <a:r>
              <a:rPr sz="2750" b="1" spc="10">
                <a:solidFill>
                  <a:srgbClr val="003E8D"/>
                </a:solidFill>
                <a:latin typeface="宋体"/>
                <a:cs typeface="宋体"/>
              </a:rPr>
              <a:t>要点</a:t>
            </a:r>
            <a:endParaRPr sz="2750">
              <a:latin typeface="宋体"/>
              <a:cs typeface="宋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040882" y="4687951"/>
            <a:ext cx="817244" cy="817244"/>
          </a:xfrm>
          <a:custGeom>
            <a:rect l="l" t="t" r="r" b="b"/>
            <a:pathLst>
              <a:path w="817244" h="817244">
                <a:moveTo>
                  <a:pt x="408558" y="0"/>
                </a:moveTo>
                <a:lnTo>
                  <a:pt x="360928" y="2748"/>
                </a:lnTo>
                <a:lnTo>
                  <a:pt x="314908" y="10787"/>
                </a:lnTo>
                <a:lnTo>
                  <a:pt x="270804" y="23813"/>
                </a:lnTo>
                <a:lnTo>
                  <a:pt x="228923" y="41516"/>
                </a:lnTo>
                <a:lnTo>
                  <a:pt x="189574" y="63592"/>
                </a:lnTo>
                <a:lnTo>
                  <a:pt x="153063" y="89733"/>
                </a:lnTo>
                <a:lnTo>
                  <a:pt x="119697" y="119634"/>
                </a:lnTo>
                <a:lnTo>
                  <a:pt x="89783" y="152986"/>
                </a:lnTo>
                <a:lnTo>
                  <a:pt x="63629" y="189484"/>
                </a:lnTo>
                <a:lnTo>
                  <a:pt x="41541" y="228822"/>
                </a:lnTo>
                <a:lnTo>
                  <a:pt x="23828" y="270692"/>
                </a:lnTo>
                <a:lnTo>
                  <a:pt x="10795" y="314788"/>
                </a:lnTo>
                <a:lnTo>
                  <a:pt x="2749" y="360803"/>
                </a:lnTo>
                <a:lnTo>
                  <a:pt x="0" y="408431"/>
                </a:lnTo>
                <a:lnTo>
                  <a:pt x="2749" y="456085"/>
                </a:lnTo>
                <a:lnTo>
                  <a:pt x="10795" y="502122"/>
                </a:lnTo>
                <a:lnTo>
                  <a:pt x="23828" y="546237"/>
                </a:lnTo>
                <a:lnTo>
                  <a:pt x="41541" y="588122"/>
                </a:lnTo>
                <a:lnTo>
                  <a:pt x="63629" y="627472"/>
                </a:lnTo>
                <a:lnTo>
                  <a:pt x="89783" y="663980"/>
                </a:lnTo>
                <a:lnTo>
                  <a:pt x="119697" y="697341"/>
                </a:lnTo>
                <a:lnTo>
                  <a:pt x="153063" y="727247"/>
                </a:lnTo>
                <a:lnTo>
                  <a:pt x="189574" y="753392"/>
                </a:lnTo>
                <a:lnTo>
                  <a:pt x="228923" y="775471"/>
                </a:lnTo>
                <a:lnTo>
                  <a:pt x="270804" y="793176"/>
                </a:lnTo>
                <a:lnTo>
                  <a:pt x="314908" y="806202"/>
                </a:lnTo>
                <a:lnTo>
                  <a:pt x="360928" y="814242"/>
                </a:lnTo>
                <a:lnTo>
                  <a:pt x="408558" y="816991"/>
                </a:lnTo>
                <a:lnTo>
                  <a:pt x="456212" y="814242"/>
                </a:lnTo>
                <a:lnTo>
                  <a:pt x="502249" y="806202"/>
                </a:lnTo>
                <a:lnTo>
                  <a:pt x="546364" y="793176"/>
                </a:lnTo>
                <a:lnTo>
                  <a:pt x="588249" y="775471"/>
                </a:lnTo>
                <a:lnTo>
                  <a:pt x="627599" y="753392"/>
                </a:lnTo>
                <a:lnTo>
                  <a:pt x="664107" y="727247"/>
                </a:lnTo>
                <a:lnTo>
                  <a:pt x="697468" y="697341"/>
                </a:lnTo>
                <a:lnTo>
                  <a:pt x="727374" y="663980"/>
                </a:lnTo>
                <a:lnTo>
                  <a:pt x="753519" y="627472"/>
                </a:lnTo>
                <a:lnTo>
                  <a:pt x="775598" y="588122"/>
                </a:lnTo>
                <a:lnTo>
                  <a:pt x="793303" y="546237"/>
                </a:lnTo>
                <a:lnTo>
                  <a:pt x="806329" y="502122"/>
                </a:lnTo>
                <a:lnTo>
                  <a:pt x="814369" y="456085"/>
                </a:lnTo>
                <a:lnTo>
                  <a:pt x="817117" y="408431"/>
                </a:lnTo>
                <a:lnTo>
                  <a:pt x="814369" y="360803"/>
                </a:lnTo>
                <a:lnTo>
                  <a:pt x="806329" y="314788"/>
                </a:lnTo>
                <a:lnTo>
                  <a:pt x="793303" y="270692"/>
                </a:lnTo>
                <a:lnTo>
                  <a:pt x="775598" y="228822"/>
                </a:lnTo>
                <a:lnTo>
                  <a:pt x="753519" y="189484"/>
                </a:lnTo>
                <a:lnTo>
                  <a:pt x="727374" y="152986"/>
                </a:lnTo>
                <a:lnTo>
                  <a:pt x="697468" y="119634"/>
                </a:lnTo>
                <a:lnTo>
                  <a:pt x="664107" y="89733"/>
                </a:lnTo>
                <a:lnTo>
                  <a:pt x="627599" y="63592"/>
                </a:lnTo>
                <a:lnTo>
                  <a:pt x="588249" y="41516"/>
                </a:lnTo>
                <a:lnTo>
                  <a:pt x="546364" y="23813"/>
                </a:lnTo>
                <a:lnTo>
                  <a:pt x="502249" y="10787"/>
                </a:lnTo>
                <a:lnTo>
                  <a:pt x="456212" y="2748"/>
                </a:lnTo>
                <a:lnTo>
                  <a:pt x="408558" y="0"/>
                </a:lnTo>
                <a:close/>
              </a:path>
            </a:pathLst>
          </a:custGeom>
          <a:solidFill>
            <a:srgbClr val="0053BB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282054" y="4911090"/>
            <a:ext cx="339725" cy="366395"/>
          </a:xfrm>
          <a:custGeom>
            <a:rect l="l" t="t" r="r" b="b"/>
            <a:pathLst>
              <a:path w="339725" h="366395">
                <a:moveTo>
                  <a:pt x="125475" y="0"/>
                </a:moveTo>
                <a:lnTo>
                  <a:pt x="111767" y="3186"/>
                </a:lnTo>
                <a:lnTo>
                  <a:pt x="99345" y="11588"/>
                </a:lnTo>
                <a:lnTo>
                  <a:pt x="89542" y="23467"/>
                </a:lnTo>
                <a:lnTo>
                  <a:pt x="83693" y="37084"/>
                </a:lnTo>
                <a:lnTo>
                  <a:pt x="74295" y="37084"/>
                </a:lnTo>
                <a:lnTo>
                  <a:pt x="69723" y="41783"/>
                </a:lnTo>
                <a:lnTo>
                  <a:pt x="65024" y="46355"/>
                </a:lnTo>
                <a:lnTo>
                  <a:pt x="41783" y="46355"/>
                </a:lnTo>
                <a:lnTo>
                  <a:pt x="27432" y="48827"/>
                </a:lnTo>
                <a:lnTo>
                  <a:pt x="13938" y="55657"/>
                </a:lnTo>
                <a:lnTo>
                  <a:pt x="3921" y="65964"/>
                </a:lnTo>
                <a:lnTo>
                  <a:pt x="0" y="78867"/>
                </a:lnTo>
                <a:lnTo>
                  <a:pt x="0" y="329057"/>
                </a:lnTo>
                <a:lnTo>
                  <a:pt x="3921" y="344656"/>
                </a:lnTo>
                <a:lnTo>
                  <a:pt x="13938" y="356314"/>
                </a:lnTo>
                <a:lnTo>
                  <a:pt x="27432" y="363614"/>
                </a:lnTo>
                <a:lnTo>
                  <a:pt x="41783" y="366141"/>
                </a:lnTo>
                <a:lnTo>
                  <a:pt x="181229" y="366141"/>
                </a:lnTo>
                <a:lnTo>
                  <a:pt x="171386" y="356314"/>
                </a:lnTo>
                <a:lnTo>
                  <a:pt x="157987" y="343027"/>
                </a:lnTo>
                <a:lnTo>
                  <a:pt x="55753" y="343027"/>
                </a:lnTo>
                <a:lnTo>
                  <a:pt x="42116" y="340554"/>
                </a:lnTo>
                <a:lnTo>
                  <a:pt x="30194" y="333724"/>
                </a:lnTo>
                <a:lnTo>
                  <a:pt x="21748" y="323417"/>
                </a:lnTo>
                <a:lnTo>
                  <a:pt x="18542" y="310515"/>
                </a:lnTo>
                <a:lnTo>
                  <a:pt x="18542" y="97409"/>
                </a:lnTo>
                <a:lnTo>
                  <a:pt x="21748" y="81809"/>
                </a:lnTo>
                <a:lnTo>
                  <a:pt x="30194" y="70151"/>
                </a:lnTo>
                <a:lnTo>
                  <a:pt x="42116" y="62851"/>
                </a:lnTo>
                <a:lnTo>
                  <a:pt x="55753" y="60325"/>
                </a:lnTo>
                <a:lnTo>
                  <a:pt x="125475" y="60325"/>
                </a:lnTo>
                <a:lnTo>
                  <a:pt x="118667" y="58731"/>
                </a:lnTo>
                <a:lnTo>
                  <a:pt x="112728" y="54530"/>
                </a:lnTo>
                <a:lnTo>
                  <a:pt x="108527" y="48591"/>
                </a:lnTo>
                <a:lnTo>
                  <a:pt x="106934" y="41783"/>
                </a:lnTo>
                <a:lnTo>
                  <a:pt x="108527" y="32258"/>
                </a:lnTo>
                <a:lnTo>
                  <a:pt x="112728" y="24923"/>
                </a:lnTo>
                <a:lnTo>
                  <a:pt x="118667" y="20208"/>
                </a:lnTo>
                <a:lnTo>
                  <a:pt x="125475" y="18542"/>
                </a:lnTo>
                <a:lnTo>
                  <a:pt x="158499" y="18542"/>
                </a:lnTo>
                <a:lnTo>
                  <a:pt x="153384" y="11588"/>
                </a:lnTo>
                <a:lnTo>
                  <a:pt x="141168" y="3186"/>
                </a:lnTo>
                <a:lnTo>
                  <a:pt x="125475" y="0"/>
                </a:lnTo>
                <a:close/>
              </a:path>
              <a:path w="339725" h="366395">
                <a:moveTo>
                  <a:pt x="255650" y="166878"/>
                </a:moveTo>
                <a:lnTo>
                  <a:pt x="241680" y="166878"/>
                </a:lnTo>
                <a:lnTo>
                  <a:pt x="241680" y="190119"/>
                </a:lnTo>
                <a:lnTo>
                  <a:pt x="209728" y="199280"/>
                </a:lnTo>
                <a:lnTo>
                  <a:pt x="184753" y="218455"/>
                </a:lnTo>
                <a:lnTo>
                  <a:pt x="168493" y="245465"/>
                </a:lnTo>
                <a:lnTo>
                  <a:pt x="162687" y="278130"/>
                </a:lnTo>
                <a:lnTo>
                  <a:pt x="169298" y="313366"/>
                </a:lnTo>
                <a:lnTo>
                  <a:pt x="187674" y="341233"/>
                </a:lnTo>
                <a:lnTo>
                  <a:pt x="215622" y="359550"/>
                </a:lnTo>
                <a:lnTo>
                  <a:pt x="250951" y="366141"/>
                </a:lnTo>
                <a:lnTo>
                  <a:pt x="286355" y="359550"/>
                </a:lnTo>
                <a:lnTo>
                  <a:pt x="297436" y="352298"/>
                </a:lnTo>
                <a:lnTo>
                  <a:pt x="250951" y="352298"/>
                </a:lnTo>
                <a:lnTo>
                  <a:pt x="221716" y="346567"/>
                </a:lnTo>
                <a:lnTo>
                  <a:pt x="198135" y="330835"/>
                </a:lnTo>
                <a:lnTo>
                  <a:pt x="182389" y="307292"/>
                </a:lnTo>
                <a:lnTo>
                  <a:pt x="176657" y="278130"/>
                </a:lnTo>
                <a:lnTo>
                  <a:pt x="182389" y="248914"/>
                </a:lnTo>
                <a:lnTo>
                  <a:pt x="198135" y="225377"/>
                </a:lnTo>
                <a:lnTo>
                  <a:pt x="221716" y="209675"/>
                </a:lnTo>
                <a:lnTo>
                  <a:pt x="250951" y="203962"/>
                </a:lnTo>
                <a:lnTo>
                  <a:pt x="299232" y="203962"/>
                </a:lnTo>
                <a:lnTo>
                  <a:pt x="295548" y="201745"/>
                </a:lnTo>
                <a:lnTo>
                  <a:pt x="282955" y="195849"/>
                </a:lnTo>
                <a:lnTo>
                  <a:pt x="269505" y="191692"/>
                </a:lnTo>
                <a:lnTo>
                  <a:pt x="255650" y="190119"/>
                </a:lnTo>
                <a:lnTo>
                  <a:pt x="255650" y="166878"/>
                </a:lnTo>
                <a:close/>
              </a:path>
              <a:path w="339725" h="366395">
                <a:moveTo>
                  <a:pt x="299232" y="203962"/>
                </a:moveTo>
                <a:lnTo>
                  <a:pt x="250951" y="203962"/>
                </a:lnTo>
                <a:lnTo>
                  <a:pt x="280261" y="209675"/>
                </a:lnTo>
                <a:lnTo>
                  <a:pt x="303879" y="225377"/>
                </a:lnTo>
                <a:lnTo>
                  <a:pt x="319639" y="248914"/>
                </a:lnTo>
                <a:lnTo>
                  <a:pt x="325374" y="278130"/>
                </a:lnTo>
                <a:lnTo>
                  <a:pt x="319639" y="307292"/>
                </a:lnTo>
                <a:lnTo>
                  <a:pt x="303879" y="330835"/>
                </a:lnTo>
                <a:lnTo>
                  <a:pt x="280261" y="346567"/>
                </a:lnTo>
                <a:lnTo>
                  <a:pt x="250951" y="352298"/>
                </a:lnTo>
                <a:lnTo>
                  <a:pt x="297436" y="352298"/>
                </a:lnTo>
                <a:lnTo>
                  <a:pt x="314340" y="341233"/>
                </a:lnTo>
                <a:lnTo>
                  <a:pt x="332730" y="313366"/>
                </a:lnTo>
                <a:lnTo>
                  <a:pt x="339344" y="278130"/>
                </a:lnTo>
                <a:lnTo>
                  <a:pt x="338377" y="264160"/>
                </a:lnTo>
                <a:lnTo>
                  <a:pt x="335248" y="250317"/>
                </a:lnTo>
                <a:lnTo>
                  <a:pt x="329485" y="236410"/>
                </a:lnTo>
                <a:lnTo>
                  <a:pt x="320675" y="222504"/>
                </a:lnTo>
                <a:lnTo>
                  <a:pt x="339344" y="208534"/>
                </a:lnTo>
                <a:lnTo>
                  <a:pt x="306831" y="208534"/>
                </a:lnTo>
                <a:lnTo>
                  <a:pt x="299232" y="203962"/>
                </a:lnTo>
                <a:close/>
              </a:path>
              <a:path w="339725" h="366395">
                <a:moveTo>
                  <a:pt x="255650" y="227076"/>
                </a:moveTo>
                <a:lnTo>
                  <a:pt x="241680" y="227076"/>
                </a:lnTo>
                <a:lnTo>
                  <a:pt x="241619" y="264223"/>
                </a:lnTo>
                <a:lnTo>
                  <a:pt x="237109" y="268859"/>
                </a:lnTo>
                <a:lnTo>
                  <a:pt x="232410" y="273431"/>
                </a:lnTo>
                <a:lnTo>
                  <a:pt x="232410" y="282702"/>
                </a:lnTo>
                <a:lnTo>
                  <a:pt x="241680" y="291973"/>
                </a:lnTo>
                <a:lnTo>
                  <a:pt x="241680" y="301244"/>
                </a:lnTo>
                <a:lnTo>
                  <a:pt x="255650" y="301244"/>
                </a:lnTo>
                <a:lnTo>
                  <a:pt x="255650" y="291973"/>
                </a:lnTo>
                <a:lnTo>
                  <a:pt x="260350" y="287401"/>
                </a:lnTo>
                <a:lnTo>
                  <a:pt x="264922" y="282702"/>
                </a:lnTo>
                <a:lnTo>
                  <a:pt x="264922" y="273431"/>
                </a:lnTo>
                <a:lnTo>
                  <a:pt x="255714" y="264223"/>
                </a:lnTo>
                <a:lnTo>
                  <a:pt x="255650" y="227076"/>
                </a:lnTo>
                <a:close/>
              </a:path>
              <a:path w="339725" h="366395">
                <a:moveTo>
                  <a:pt x="148717" y="227076"/>
                </a:moveTo>
                <a:lnTo>
                  <a:pt x="46482" y="227076"/>
                </a:lnTo>
                <a:lnTo>
                  <a:pt x="41783" y="231775"/>
                </a:lnTo>
                <a:lnTo>
                  <a:pt x="41783" y="245618"/>
                </a:lnTo>
                <a:lnTo>
                  <a:pt x="46482" y="250317"/>
                </a:lnTo>
                <a:lnTo>
                  <a:pt x="139446" y="250317"/>
                </a:lnTo>
                <a:lnTo>
                  <a:pt x="139446" y="241046"/>
                </a:lnTo>
                <a:lnTo>
                  <a:pt x="144018" y="236347"/>
                </a:lnTo>
                <a:lnTo>
                  <a:pt x="148717" y="227076"/>
                </a:lnTo>
                <a:close/>
              </a:path>
              <a:path w="339725" h="366395">
                <a:moveTo>
                  <a:pt x="176657" y="190119"/>
                </a:moveTo>
                <a:lnTo>
                  <a:pt x="46482" y="190119"/>
                </a:lnTo>
                <a:lnTo>
                  <a:pt x="41783" y="194691"/>
                </a:lnTo>
                <a:lnTo>
                  <a:pt x="41783" y="208534"/>
                </a:lnTo>
                <a:lnTo>
                  <a:pt x="46482" y="213233"/>
                </a:lnTo>
                <a:lnTo>
                  <a:pt x="153416" y="213233"/>
                </a:lnTo>
                <a:lnTo>
                  <a:pt x="165036" y="201628"/>
                </a:lnTo>
                <a:lnTo>
                  <a:pt x="176657" y="190119"/>
                </a:lnTo>
                <a:close/>
              </a:path>
              <a:path w="339725" h="366395">
                <a:moveTo>
                  <a:pt x="320675" y="190119"/>
                </a:moveTo>
                <a:lnTo>
                  <a:pt x="306831" y="208534"/>
                </a:lnTo>
                <a:lnTo>
                  <a:pt x="339344" y="208534"/>
                </a:lnTo>
                <a:lnTo>
                  <a:pt x="320675" y="190119"/>
                </a:lnTo>
                <a:close/>
              </a:path>
              <a:path w="339725" h="366395">
                <a:moveTo>
                  <a:pt x="204470" y="153035"/>
                </a:moveTo>
                <a:lnTo>
                  <a:pt x="46482" y="153035"/>
                </a:lnTo>
                <a:lnTo>
                  <a:pt x="41783" y="157607"/>
                </a:lnTo>
                <a:lnTo>
                  <a:pt x="41783" y="171577"/>
                </a:lnTo>
                <a:lnTo>
                  <a:pt x="46482" y="176149"/>
                </a:lnTo>
                <a:lnTo>
                  <a:pt x="199898" y="176149"/>
                </a:lnTo>
                <a:lnTo>
                  <a:pt x="204470" y="171577"/>
                </a:lnTo>
                <a:lnTo>
                  <a:pt x="204470" y="153035"/>
                </a:lnTo>
                <a:close/>
              </a:path>
              <a:path w="339725" h="366395">
                <a:moveTo>
                  <a:pt x="269621" y="153035"/>
                </a:moveTo>
                <a:lnTo>
                  <a:pt x="227711" y="153035"/>
                </a:lnTo>
                <a:lnTo>
                  <a:pt x="227711" y="166878"/>
                </a:lnTo>
                <a:lnTo>
                  <a:pt x="269621" y="166878"/>
                </a:lnTo>
                <a:lnTo>
                  <a:pt x="269621" y="153035"/>
                </a:lnTo>
                <a:close/>
              </a:path>
              <a:path w="339725" h="366395">
                <a:moveTo>
                  <a:pt x="158499" y="18542"/>
                </a:moveTo>
                <a:lnTo>
                  <a:pt x="125475" y="18542"/>
                </a:lnTo>
                <a:lnTo>
                  <a:pt x="135000" y="20208"/>
                </a:lnTo>
                <a:lnTo>
                  <a:pt x="142335" y="24923"/>
                </a:lnTo>
                <a:lnTo>
                  <a:pt x="147050" y="32258"/>
                </a:lnTo>
                <a:lnTo>
                  <a:pt x="148717" y="41783"/>
                </a:lnTo>
                <a:lnTo>
                  <a:pt x="147050" y="48591"/>
                </a:lnTo>
                <a:lnTo>
                  <a:pt x="142335" y="54530"/>
                </a:lnTo>
                <a:lnTo>
                  <a:pt x="135000" y="58731"/>
                </a:lnTo>
                <a:lnTo>
                  <a:pt x="125475" y="60325"/>
                </a:lnTo>
                <a:lnTo>
                  <a:pt x="195199" y="60325"/>
                </a:lnTo>
                <a:lnTo>
                  <a:pt x="210818" y="62851"/>
                </a:lnTo>
                <a:lnTo>
                  <a:pt x="222519" y="70151"/>
                </a:lnTo>
                <a:lnTo>
                  <a:pt x="229864" y="81809"/>
                </a:lnTo>
                <a:lnTo>
                  <a:pt x="232410" y="97409"/>
                </a:lnTo>
                <a:lnTo>
                  <a:pt x="232410" y="148336"/>
                </a:lnTo>
                <a:lnTo>
                  <a:pt x="255650" y="148336"/>
                </a:lnTo>
                <a:lnTo>
                  <a:pt x="255650" y="78867"/>
                </a:lnTo>
                <a:lnTo>
                  <a:pt x="251656" y="65964"/>
                </a:lnTo>
                <a:lnTo>
                  <a:pt x="241125" y="55657"/>
                </a:lnTo>
                <a:lnTo>
                  <a:pt x="226236" y="48827"/>
                </a:lnTo>
                <a:lnTo>
                  <a:pt x="209169" y="46355"/>
                </a:lnTo>
                <a:lnTo>
                  <a:pt x="190627" y="46355"/>
                </a:lnTo>
                <a:lnTo>
                  <a:pt x="185928" y="41783"/>
                </a:lnTo>
                <a:lnTo>
                  <a:pt x="176657" y="37084"/>
                </a:lnTo>
                <a:lnTo>
                  <a:pt x="167386" y="37084"/>
                </a:lnTo>
                <a:lnTo>
                  <a:pt x="162123" y="23467"/>
                </a:lnTo>
                <a:lnTo>
                  <a:pt x="158499" y="18542"/>
                </a:lnTo>
                <a:close/>
              </a:path>
              <a:path w="339725" h="366395">
                <a:moveTo>
                  <a:pt x="204470" y="115951"/>
                </a:moveTo>
                <a:lnTo>
                  <a:pt x="46482" y="115951"/>
                </a:lnTo>
                <a:lnTo>
                  <a:pt x="41783" y="120523"/>
                </a:lnTo>
                <a:lnTo>
                  <a:pt x="41783" y="134493"/>
                </a:lnTo>
                <a:lnTo>
                  <a:pt x="46482" y="139065"/>
                </a:lnTo>
                <a:lnTo>
                  <a:pt x="204470" y="139065"/>
                </a:lnTo>
                <a:lnTo>
                  <a:pt x="209169" y="134493"/>
                </a:lnTo>
                <a:lnTo>
                  <a:pt x="209169" y="120523"/>
                </a:lnTo>
                <a:lnTo>
                  <a:pt x="204470" y="115951"/>
                </a:lnTo>
                <a:close/>
              </a:path>
              <a:path w="339725" h="366395">
                <a:moveTo>
                  <a:pt x="195199" y="60325"/>
                </a:moveTo>
                <a:lnTo>
                  <a:pt x="55753" y="60325"/>
                </a:lnTo>
                <a:lnTo>
                  <a:pt x="55753" y="64897"/>
                </a:lnTo>
                <a:lnTo>
                  <a:pt x="58154" y="74422"/>
                </a:lnTo>
                <a:lnTo>
                  <a:pt x="64484" y="81756"/>
                </a:lnTo>
                <a:lnTo>
                  <a:pt x="73433" y="86471"/>
                </a:lnTo>
                <a:lnTo>
                  <a:pt x="83693" y="88137"/>
                </a:lnTo>
                <a:lnTo>
                  <a:pt x="171958" y="88137"/>
                </a:lnTo>
                <a:lnTo>
                  <a:pt x="181483" y="86471"/>
                </a:lnTo>
                <a:lnTo>
                  <a:pt x="188817" y="81756"/>
                </a:lnTo>
                <a:lnTo>
                  <a:pt x="193532" y="74422"/>
                </a:lnTo>
                <a:lnTo>
                  <a:pt x="195199" y="64897"/>
                </a:lnTo>
                <a:lnTo>
                  <a:pt x="195199" y="603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4797171" y="1765617"/>
            <a:ext cx="741045" cy="88391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5600" spc="25">
                <a:solidFill>
                  <a:srgbClr val="0053BB"/>
                </a:solidFill>
                <a:latin typeface="微软雅黑"/>
                <a:cs typeface="微软雅黑"/>
              </a:rPr>
              <a:t>壹</a:t>
            </a:r>
            <a:endParaRPr sz="56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725670" y="4555426"/>
            <a:ext cx="741045" cy="88391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5600" spc="25">
                <a:solidFill>
                  <a:srgbClr val="0053BB"/>
                </a:solidFill>
                <a:latin typeface="微软雅黑"/>
                <a:cs typeface="微软雅黑"/>
              </a:rPr>
              <a:t>贰</a:t>
            </a:r>
            <a:endParaRPr sz="56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067714" y="3100704"/>
            <a:ext cx="3215005" cy="0"/>
          </a:xfrm>
          <a:custGeom>
            <a:rect l="l" t="t" r="r" b="b"/>
            <a:pathLst>
              <a:path w="3215004">
                <a:moveTo>
                  <a:pt x="0" y="0"/>
                </a:moveTo>
                <a:lnTo>
                  <a:pt x="3214725" y="0"/>
                </a:lnTo>
              </a:path>
            </a:pathLst>
          </a:custGeom>
          <a:ln w="9534">
            <a:solidFill>
              <a:srgbClr val="0053BB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152525" y="3355086"/>
            <a:ext cx="305308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400" b="1" baseline="3086" err="1" smtClean="0">
                <a:solidFill>
                  <a:srgbClr val="0053BB"/>
                </a:solidFill>
                <a:latin typeface="微软雅黑"/>
                <a:cs typeface="微软雅黑"/>
              </a:rPr>
              <a:t>目</a:t>
            </a:r>
            <a:r>
              <a:rPr sz="5400" b="1" spc="0" baseline="3086" err="1" smtClean="0">
                <a:solidFill>
                  <a:srgbClr val="0053BB"/>
                </a:solidFill>
                <a:latin typeface="微软雅黑"/>
                <a:cs typeface="微软雅黑"/>
              </a:rPr>
              <a:t>录</a:t>
            </a:r>
            <a:r>
              <a:rPr sz="2750" spc="25" err="1" smtClean="0">
                <a:solidFill>
                  <a:srgbClr val="0053BB"/>
                </a:solidFill>
                <a:latin typeface="Arial"/>
                <a:cs typeface="Arial"/>
              </a:rPr>
              <a:t>CONTENTS</a:t>
            </a:r>
            <a:endParaRPr sz="275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067714" y="4214748"/>
            <a:ext cx="3215005" cy="0"/>
          </a:xfrm>
          <a:custGeom>
            <a:rect l="l" t="t" r="r" b="b"/>
            <a:pathLst>
              <a:path w="3215004">
                <a:moveTo>
                  <a:pt x="0" y="0"/>
                </a:moveTo>
                <a:lnTo>
                  <a:pt x="3214725" y="0"/>
                </a:lnTo>
              </a:path>
            </a:pathLst>
          </a:custGeom>
          <a:ln w="9534">
            <a:solidFill>
              <a:srgbClr val="0053BB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945142" y="3006725"/>
            <a:ext cx="7079997" cy="136842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270"/>
              </a:lnSpc>
              <a:spcBef>
                <a:spcPts val="130"/>
              </a:spcBef>
            </a:pPr>
            <a:r>
              <a:rPr sz="4400" b="1" spc="75">
                <a:latin typeface="宋体"/>
                <a:cs typeface="宋体"/>
              </a:rPr>
              <a:t>基层</a:t>
            </a:r>
            <a:r>
              <a:rPr sz="4400" b="1" spc="5">
                <a:latin typeface="宋体"/>
                <a:cs typeface="宋体"/>
              </a:rPr>
              <a:t>医疗机</a:t>
            </a:r>
            <a:r>
              <a:rPr sz="4400" b="1" spc="0">
                <a:latin typeface="宋体"/>
                <a:cs typeface="宋体"/>
              </a:rPr>
              <a:t>构</a:t>
            </a:r>
            <a:r>
              <a:rPr sz="4400" b="1" spc="5">
                <a:latin typeface="宋体"/>
                <a:cs typeface="宋体"/>
              </a:rPr>
              <a:t>医院</a:t>
            </a:r>
            <a:r>
              <a:rPr sz="4400" b="1" spc="-75">
                <a:latin typeface="宋体"/>
                <a:cs typeface="宋体"/>
              </a:rPr>
              <a:t>感</a:t>
            </a:r>
            <a:r>
              <a:rPr sz="4400" b="1" spc="5">
                <a:latin typeface="宋体"/>
                <a:cs typeface="宋体"/>
              </a:rPr>
              <a:t>染管理</a:t>
            </a:r>
            <a:endParaRPr sz="4400">
              <a:latin typeface="宋体"/>
              <a:cs typeface="宋体"/>
            </a:endParaRPr>
          </a:p>
          <a:p>
            <a:pPr marL="8890" algn="ctr">
              <a:lnSpc>
                <a:spcPts val="5270"/>
              </a:lnSpc>
            </a:pPr>
            <a:r>
              <a:rPr sz="4400" b="1" spc="75">
                <a:latin typeface="宋体"/>
                <a:cs typeface="宋体"/>
              </a:rPr>
              <a:t>基本</a:t>
            </a:r>
            <a:r>
              <a:rPr sz="4400" b="1" spc="10">
                <a:latin typeface="宋体"/>
                <a:cs typeface="宋体"/>
              </a:rPr>
              <a:t>要求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76400" y="2937509"/>
            <a:ext cx="941069" cy="11245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200" spc="0">
                <a:solidFill>
                  <a:srgbClr val="0053BB"/>
                </a:solidFill>
                <a:latin typeface="微软雅黑"/>
                <a:cs typeface="微软雅黑"/>
              </a:rPr>
              <a:t>壹</a:t>
            </a:r>
            <a:endParaRPr sz="7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739389" y="2929254"/>
            <a:ext cx="1071880" cy="1143000"/>
          </a:xfrm>
          <a:custGeom>
            <a:rect l="l" t="t" r="r" b="b"/>
            <a:pathLst>
              <a:path w="1071879" h="1143000">
                <a:moveTo>
                  <a:pt x="535813" y="0"/>
                </a:moveTo>
                <a:lnTo>
                  <a:pt x="489582" y="2098"/>
                </a:lnTo>
                <a:lnTo>
                  <a:pt x="444443" y="8277"/>
                </a:lnTo>
                <a:lnTo>
                  <a:pt x="400557" y="18367"/>
                </a:lnTo>
                <a:lnTo>
                  <a:pt x="358085" y="32195"/>
                </a:lnTo>
                <a:lnTo>
                  <a:pt x="317187" y="49589"/>
                </a:lnTo>
                <a:lnTo>
                  <a:pt x="278023" y="70379"/>
                </a:lnTo>
                <a:lnTo>
                  <a:pt x="240756" y="94392"/>
                </a:lnTo>
                <a:lnTo>
                  <a:pt x="205546" y="121457"/>
                </a:lnTo>
                <a:lnTo>
                  <a:pt x="172554" y="151402"/>
                </a:lnTo>
                <a:lnTo>
                  <a:pt x="141940" y="184056"/>
                </a:lnTo>
                <a:lnTo>
                  <a:pt x="113866" y="219246"/>
                </a:lnTo>
                <a:lnTo>
                  <a:pt x="88492" y="256802"/>
                </a:lnTo>
                <a:lnTo>
                  <a:pt x="65980" y="296551"/>
                </a:lnTo>
                <a:lnTo>
                  <a:pt x="46489" y="338322"/>
                </a:lnTo>
                <a:lnTo>
                  <a:pt x="30182" y="381944"/>
                </a:lnTo>
                <a:lnTo>
                  <a:pt x="17218" y="427244"/>
                </a:lnTo>
                <a:lnTo>
                  <a:pt x="7760" y="474051"/>
                </a:lnTo>
                <a:lnTo>
                  <a:pt x="1966" y="522193"/>
                </a:lnTo>
                <a:lnTo>
                  <a:pt x="0" y="571500"/>
                </a:lnTo>
                <a:lnTo>
                  <a:pt x="1966" y="620806"/>
                </a:lnTo>
                <a:lnTo>
                  <a:pt x="7760" y="668948"/>
                </a:lnTo>
                <a:lnTo>
                  <a:pt x="17218" y="715755"/>
                </a:lnTo>
                <a:lnTo>
                  <a:pt x="30182" y="761055"/>
                </a:lnTo>
                <a:lnTo>
                  <a:pt x="46489" y="804677"/>
                </a:lnTo>
                <a:lnTo>
                  <a:pt x="65980" y="846448"/>
                </a:lnTo>
                <a:lnTo>
                  <a:pt x="88492" y="886197"/>
                </a:lnTo>
                <a:lnTo>
                  <a:pt x="113866" y="923753"/>
                </a:lnTo>
                <a:lnTo>
                  <a:pt x="141940" y="958943"/>
                </a:lnTo>
                <a:lnTo>
                  <a:pt x="172554" y="991597"/>
                </a:lnTo>
                <a:lnTo>
                  <a:pt x="205546" y="1021542"/>
                </a:lnTo>
                <a:lnTo>
                  <a:pt x="240756" y="1048607"/>
                </a:lnTo>
                <a:lnTo>
                  <a:pt x="278023" y="1072620"/>
                </a:lnTo>
                <a:lnTo>
                  <a:pt x="317187" y="1093410"/>
                </a:lnTo>
                <a:lnTo>
                  <a:pt x="358085" y="1110804"/>
                </a:lnTo>
                <a:lnTo>
                  <a:pt x="400557" y="1124632"/>
                </a:lnTo>
                <a:lnTo>
                  <a:pt x="444443" y="1134722"/>
                </a:lnTo>
                <a:lnTo>
                  <a:pt x="489582" y="1140901"/>
                </a:lnTo>
                <a:lnTo>
                  <a:pt x="535813" y="1143000"/>
                </a:lnTo>
                <a:lnTo>
                  <a:pt x="582024" y="1140901"/>
                </a:lnTo>
                <a:lnTo>
                  <a:pt x="627146" y="1134722"/>
                </a:lnTo>
                <a:lnTo>
                  <a:pt x="671016" y="1124632"/>
                </a:lnTo>
                <a:lnTo>
                  <a:pt x="713476" y="1110804"/>
                </a:lnTo>
                <a:lnTo>
                  <a:pt x="754362" y="1093410"/>
                </a:lnTo>
                <a:lnTo>
                  <a:pt x="793515" y="1072620"/>
                </a:lnTo>
                <a:lnTo>
                  <a:pt x="830774" y="1048607"/>
                </a:lnTo>
                <a:lnTo>
                  <a:pt x="865976" y="1021542"/>
                </a:lnTo>
                <a:lnTo>
                  <a:pt x="898963" y="991597"/>
                </a:lnTo>
                <a:lnTo>
                  <a:pt x="929571" y="958943"/>
                </a:lnTo>
                <a:lnTo>
                  <a:pt x="957641" y="923753"/>
                </a:lnTo>
                <a:lnTo>
                  <a:pt x="983012" y="886197"/>
                </a:lnTo>
                <a:lnTo>
                  <a:pt x="1005522" y="846448"/>
                </a:lnTo>
                <a:lnTo>
                  <a:pt x="1025011" y="804677"/>
                </a:lnTo>
                <a:lnTo>
                  <a:pt x="1041317" y="761055"/>
                </a:lnTo>
                <a:lnTo>
                  <a:pt x="1054280" y="715755"/>
                </a:lnTo>
                <a:lnTo>
                  <a:pt x="1063739" y="668948"/>
                </a:lnTo>
                <a:lnTo>
                  <a:pt x="1069532" y="620806"/>
                </a:lnTo>
                <a:lnTo>
                  <a:pt x="1071499" y="571500"/>
                </a:lnTo>
                <a:lnTo>
                  <a:pt x="1069532" y="522193"/>
                </a:lnTo>
                <a:lnTo>
                  <a:pt x="1063739" y="474051"/>
                </a:lnTo>
                <a:lnTo>
                  <a:pt x="1054280" y="427244"/>
                </a:lnTo>
                <a:lnTo>
                  <a:pt x="1041317" y="381944"/>
                </a:lnTo>
                <a:lnTo>
                  <a:pt x="1025011" y="338322"/>
                </a:lnTo>
                <a:lnTo>
                  <a:pt x="1005522" y="296551"/>
                </a:lnTo>
                <a:lnTo>
                  <a:pt x="983012" y="256802"/>
                </a:lnTo>
                <a:lnTo>
                  <a:pt x="957641" y="219246"/>
                </a:lnTo>
                <a:lnTo>
                  <a:pt x="929571" y="184056"/>
                </a:lnTo>
                <a:lnTo>
                  <a:pt x="898963" y="151402"/>
                </a:lnTo>
                <a:lnTo>
                  <a:pt x="865976" y="121457"/>
                </a:lnTo>
                <a:lnTo>
                  <a:pt x="830774" y="94392"/>
                </a:lnTo>
                <a:lnTo>
                  <a:pt x="793515" y="70379"/>
                </a:lnTo>
                <a:lnTo>
                  <a:pt x="754362" y="49589"/>
                </a:lnTo>
                <a:lnTo>
                  <a:pt x="713476" y="32195"/>
                </a:lnTo>
                <a:lnTo>
                  <a:pt x="671016" y="18367"/>
                </a:lnTo>
                <a:lnTo>
                  <a:pt x="627146" y="8277"/>
                </a:lnTo>
                <a:lnTo>
                  <a:pt x="582024" y="2098"/>
                </a:lnTo>
                <a:lnTo>
                  <a:pt x="535813" y="0"/>
                </a:lnTo>
                <a:close/>
              </a:path>
            </a:pathLst>
          </a:custGeom>
          <a:solidFill>
            <a:srgbClr val="0053BB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055620" y="3241548"/>
            <a:ext cx="433705" cy="512445"/>
          </a:xfrm>
          <a:custGeom>
            <a:rect l="l" t="t" r="r" b="b"/>
            <a:pathLst>
              <a:path w="433704" h="512445">
                <a:moveTo>
                  <a:pt x="421005" y="19430"/>
                </a:moveTo>
                <a:lnTo>
                  <a:pt x="408813" y="19430"/>
                </a:lnTo>
                <a:lnTo>
                  <a:pt x="408813" y="64769"/>
                </a:lnTo>
                <a:lnTo>
                  <a:pt x="421005" y="64769"/>
                </a:lnTo>
                <a:lnTo>
                  <a:pt x="433196" y="51815"/>
                </a:lnTo>
                <a:lnTo>
                  <a:pt x="433196" y="32385"/>
                </a:lnTo>
                <a:lnTo>
                  <a:pt x="421005" y="19430"/>
                </a:lnTo>
                <a:close/>
              </a:path>
              <a:path w="433704" h="512445">
                <a:moveTo>
                  <a:pt x="396620" y="19430"/>
                </a:moveTo>
                <a:lnTo>
                  <a:pt x="42672" y="19430"/>
                </a:lnTo>
                <a:lnTo>
                  <a:pt x="42672" y="64769"/>
                </a:lnTo>
                <a:lnTo>
                  <a:pt x="396620" y="64769"/>
                </a:lnTo>
                <a:lnTo>
                  <a:pt x="396620" y="19430"/>
                </a:lnTo>
                <a:close/>
              </a:path>
              <a:path w="433704" h="512445">
                <a:moveTo>
                  <a:pt x="262381" y="0"/>
                </a:moveTo>
                <a:lnTo>
                  <a:pt x="176911" y="0"/>
                </a:lnTo>
                <a:lnTo>
                  <a:pt x="176911" y="19430"/>
                </a:lnTo>
                <a:lnTo>
                  <a:pt x="262381" y="19430"/>
                </a:lnTo>
                <a:lnTo>
                  <a:pt x="262381" y="0"/>
                </a:lnTo>
                <a:close/>
              </a:path>
              <a:path w="433704" h="512445">
                <a:moveTo>
                  <a:pt x="30480" y="19430"/>
                </a:moveTo>
                <a:lnTo>
                  <a:pt x="18287" y="19430"/>
                </a:lnTo>
                <a:lnTo>
                  <a:pt x="0" y="32385"/>
                </a:lnTo>
                <a:lnTo>
                  <a:pt x="0" y="51815"/>
                </a:lnTo>
                <a:lnTo>
                  <a:pt x="18287" y="64769"/>
                </a:lnTo>
                <a:lnTo>
                  <a:pt x="30480" y="64769"/>
                </a:lnTo>
                <a:lnTo>
                  <a:pt x="30480" y="19430"/>
                </a:lnTo>
                <a:close/>
              </a:path>
              <a:path w="433704" h="512445">
                <a:moveTo>
                  <a:pt x="390525" y="84327"/>
                </a:moveTo>
                <a:lnTo>
                  <a:pt x="48768" y="84327"/>
                </a:lnTo>
                <a:lnTo>
                  <a:pt x="48768" y="369569"/>
                </a:lnTo>
                <a:lnTo>
                  <a:pt x="390525" y="369569"/>
                </a:lnTo>
                <a:lnTo>
                  <a:pt x="390525" y="337185"/>
                </a:lnTo>
                <a:lnTo>
                  <a:pt x="152527" y="337185"/>
                </a:lnTo>
                <a:lnTo>
                  <a:pt x="124027" y="331497"/>
                </a:lnTo>
                <a:lnTo>
                  <a:pt x="102933" y="316071"/>
                </a:lnTo>
                <a:lnTo>
                  <a:pt x="89840" y="293358"/>
                </a:lnTo>
                <a:lnTo>
                  <a:pt x="85343" y="265811"/>
                </a:lnTo>
                <a:lnTo>
                  <a:pt x="88774" y="238263"/>
                </a:lnTo>
                <a:lnTo>
                  <a:pt x="99075" y="215550"/>
                </a:lnTo>
                <a:lnTo>
                  <a:pt x="116258" y="200124"/>
                </a:lnTo>
                <a:lnTo>
                  <a:pt x="140335" y="194437"/>
                </a:lnTo>
                <a:lnTo>
                  <a:pt x="158623" y="194437"/>
                </a:lnTo>
                <a:lnTo>
                  <a:pt x="158623" y="175005"/>
                </a:lnTo>
                <a:lnTo>
                  <a:pt x="390525" y="175005"/>
                </a:lnTo>
                <a:lnTo>
                  <a:pt x="390525" y="142621"/>
                </a:lnTo>
                <a:lnTo>
                  <a:pt x="79248" y="142621"/>
                </a:lnTo>
                <a:lnTo>
                  <a:pt x="79248" y="110236"/>
                </a:lnTo>
                <a:lnTo>
                  <a:pt x="390525" y="110236"/>
                </a:lnTo>
                <a:lnTo>
                  <a:pt x="390525" y="84327"/>
                </a:lnTo>
                <a:close/>
              </a:path>
              <a:path w="433704" h="512445">
                <a:moveTo>
                  <a:pt x="390525" y="175005"/>
                </a:moveTo>
                <a:lnTo>
                  <a:pt x="158623" y="175005"/>
                </a:lnTo>
                <a:lnTo>
                  <a:pt x="200987" y="188182"/>
                </a:lnTo>
                <a:lnTo>
                  <a:pt x="222742" y="217169"/>
                </a:lnTo>
                <a:lnTo>
                  <a:pt x="230757" y="246157"/>
                </a:lnTo>
                <a:lnTo>
                  <a:pt x="231902" y="259334"/>
                </a:lnTo>
                <a:lnTo>
                  <a:pt x="360044" y="259334"/>
                </a:lnTo>
                <a:lnTo>
                  <a:pt x="360044" y="278764"/>
                </a:lnTo>
                <a:lnTo>
                  <a:pt x="219582" y="278764"/>
                </a:lnTo>
                <a:lnTo>
                  <a:pt x="210819" y="301555"/>
                </a:lnTo>
                <a:lnTo>
                  <a:pt x="195199" y="320119"/>
                </a:lnTo>
                <a:lnTo>
                  <a:pt x="175006" y="332611"/>
                </a:lnTo>
                <a:lnTo>
                  <a:pt x="152527" y="337185"/>
                </a:lnTo>
                <a:lnTo>
                  <a:pt x="390525" y="337185"/>
                </a:lnTo>
                <a:lnTo>
                  <a:pt x="390525" y="317626"/>
                </a:lnTo>
                <a:lnTo>
                  <a:pt x="250190" y="317626"/>
                </a:lnTo>
                <a:lnTo>
                  <a:pt x="250190" y="298196"/>
                </a:lnTo>
                <a:lnTo>
                  <a:pt x="390525" y="298196"/>
                </a:lnTo>
                <a:lnTo>
                  <a:pt x="390525" y="226949"/>
                </a:lnTo>
                <a:lnTo>
                  <a:pt x="250190" y="226949"/>
                </a:lnTo>
                <a:lnTo>
                  <a:pt x="250190" y="207517"/>
                </a:lnTo>
                <a:lnTo>
                  <a:pt x="390525" y="207517"/>
                </a:lnTo>
                <a:lnTo>
                  <a:pt x="390525" y="175005"/>
                </a:lnTo>
                <a:close/>
              </a:path>
              <a:path w="433704" h="512445">
                <a:moveTo>
                  <a:pt x="390525" y="298196"/>
                </a:moveTo>
                <a:lnTo>
                  <a:pt x="317245" y="298196"/>
                </a:lnTo>
                <a:lnTo>
                  <a:pt x="317245" y="317626"/>
                </a:lnTo>
                <a:lnTo>
                  <a:pt x="390525" y="317626"/>
                </a:lnTo>
                <a:lnTo>
                  <a:pt x="390525" y="298196"/>
                </a:lnTo>
                <a:close/>
              </a:path>
              <a:path w="433704" h="512445">
                <a:moveTo>
                  <a:pt x="158623" y="194437"/>
                </a:moveTo>
                <a:lnTo>
                  <a:pt x="140335" y="194437"/>
                </a:lnTo>
                <a:lnTo>
                  <a:pt x="140335" y="278764"/>
                </a:lnTo>
                <a:lnTo>
                  <a:pt x="250190" y="278764"/>
                </a:lnTo>
                <a:lnTo>
                  <a:pt x="250190" y="259334"/>
                </a:lnTo>
                <a:lnTo>
                  <a:pt x="158623" y="259334"/>
                </a:lnTo>
                <a:lnTo>
                  <a:pt x="158623" y="194437"/>
                </a:lnTo>
                <a:close/>
              </a:path>
              <a:path w="433704" h="512445">
                <a:moveTo>
                  <a:pt x="390525" y="207517"/>
                </a:moveTo>
                <a:lnTo>
                  <a:pt x="360044" y="207517"/>
                </a:lnTo>
                <a:lnTo>
                  <a:pt x="360044" y="226949"/>
                </a:lnTo>
                <a:lnTo>
                  <a:pt x="390525" y="226949"/>
                </a:lnTo>
                <a:lnTo>
                  <a:pt x="390525" y="207517"/>
                </a:lnTo>
                <a:close/>
              </a:path>
              <a:path w="433704" h="512445">
                <a:moveTo>
                  <a:pt x="390525" y="110236"/>
                </a:moveTo>
                <a:lnTo>
                  <a:pt x="231902" y="110236"/>
                </a:lnTo>
                <a:lnTo>
                  <a:pt x="231902" y="142621"/>
                </a:lnTo>
                <a:lnTo>
                  <a:pt x="390525" y="142621"/>
                </a:lnTo>
                <a:lnTo>
                  <a:pt x="390525" y="110236"/>
                </a:lnTo>
                <a:close/>
              </a:path>
              <a:path w="433704" h="512445">
                <a:moveTo>
                  <a:pt x="414908" y="389000"/>
                </a:moveTo>
                <a:lnTo>
                  <a:pt x="30480" y="389000"/>
                </a:lnTo>
                <a:lnTo>
                  <a:pt x="30480" y="421386"/>
                </a:lnTo>
                <a:lnTo>
                  <a:pt x="414908" y="421386"/>
                </a:lnTo>
                <a:lnTo>
                  <a:pt x="414908" y="389000"/>
                </a:lnTo>
                <a:close/>
              </a:path>
              <a:path w="433704" h="512445">
                <a:moveTo>
                  <a:pt x="189103" y="434339"/>
                </a:moveTo>
                <a:lnTo>
                  <a:pt x="140335" y="434339"/>
                </a:lnTo>
                <a:lnTo>
                  <a:pt x="97536" y="512190"/>
                </a:lnTo>
                <a:lnTo>
                  <a:pt x="140335" y="512190"/>
                </a:lnTo>
                <a:lnTo>
                  <a:pt x="189103" y="434339"/>
                </a:lnTo>
                <a:close/>
              </a:path>
              <a:path w="433704" h="512445">
                <a:moveTo>
                  <a:pt x="292862" y="434339"/>
                </a:moveTo>
                <a:lnTo>
                  <a:pt x="250190" y="434339"/>
                </a:lnTo>
                <a:lnTo>
                  <a:pt x="292862" y="512190"/>
                </a:lnTo>
                <a:lnTo>
                  <a:pt x="335660" y="512190"/>
                </a:lnTo>
                <a:lnTo>
                  <a:pt x="292862" y="4343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8965" y="205358"/>
            <a:ext cx="11230610" cy="258410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1650">
              <a:lnSpc>
                <a:spcPct val="100000"/>
              </a:lnSpc>
              <a:spcBef>
                <a:spcPts val="130"/>
              </a:spcBef>
            </a:pPr>
            <a:r>
              <a:rPr sz="3200" b="1" spc="25" err="1" smtClean="0">
                <a:solidFill>
                  <a:srgbClr val="0053BB"/>
                </a:solidFill>
                <a:latin typeface="微软雅黑"/>
                <a:cs typeface="微软雅黑"/>
              </a:rPr>
              <a:t>前言</a:t>
            </a:r>
            <a:endParaRPr sz="3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4700">
              <a:latin typeface="Times New Roman"/>
              <a:cs typeface="Times New Roman"/>
            </a:endParaRPr>
          </a:p>
          <a:p>
            <a:pPr marL="469900" marR="5080" indent="-457200" algn="just">
              <a:lnSpc>
                <a:spcPct val="121700"/>
              </a:lnSpc>
              <a:spcBef>
                <a:spcPts val="5"/>
              </a:spcBef>
              <a:buFont typeface="Wingdings"/>
              <a:buChar char=""/>
              <a:tabLst>
                <a:tab pos="470534"/>
              </a:tabLst>
            </a:pPr>
            <a:r>
              <a:rPr sz="2400" b="1" spc="75" err="1">
                <a:latin typeface="宋体"/>
                <a:cs typeface="宋体"/>
              </a:rPr>
              <a:t>为加强基层医</a:t>
            </a:r>
            <a:r>
              <a:rPr sz="2400" b="1" spc="10" err="1">
                <a:latin typeface="宋体"/>
                <a:cs typeface="宋体"/>
              </a:rPr>
              <a:t>疗</a:t>
            </a:r>
            <a:r>
              <a:rPr sz="2400" b="1" spc="75" err="1">
                <a:latin typeface="宋体"/>
                <a:cs typeface="宋体"/>
              </a:rPr>
              <a:t>机</a:t>
            </a:r>
            <a:r>
              <a:rPr sz="2400" b="1" spc="10" err="1">
                <a:latin typeface="宋体"/>
                <a:cs typeface="宋体"/>
              </a:rPr>
              <a:t>构</a:t>
            </a:r>
            <a:r>
              <a:rPr sz="2400" b="1" spc="75" err="1">
                <a:latin typeface="宋体"/>
                <a:cs typeface="宋体"/>
              </a:rPr>
              <a:t>医</a:t>
            </a:r>
            <a:r>
              <a:rPr sz="2400" b="1" spc="10" err="1">
                <a:latin typeface="宋体"/>
                <a:cs typeface="宋体"/>
              </a:rPr>
              <a:t>院</a:t>
            </a:r>
            <a:r>
              <a:rPr sz="2400" b="1" spc="75" err="1">
                <a:latin typeface="宋体"/>
                <a:cs typeface="宋体"/>
              </a:rPr>
              <a:t>感</a:t>
            </a:r>
            <a:r>
              <a:rPr sz="2400" b="1" spc="10" err="1">
                <a:latin typeface="宋体"/>
                <a:cs typeface="宋体"/>
              </a:rPr>
              <a:t>染</a:t>
            </a:r>
            <a:r>
              <a:rPr sz="2400" b="1" spc="75" err="1">
                <a:latin typeface="宋体"/>
                <a:cs typeface="宋体"/>
              </a:rPr>
              <a:t>管</a:t>
            </a:r>
            <a:r>
              <a:rPr sz="2400" b="1" spc="10" err="1">
                <a:latin typeface="宋体"/>
                <a:cs typeface="宋体"/>
              </a:rPr>
              <a:t>理</a:t>
            </a:r>
            <a:r>
              <a:rPr sz="2400" b="1" spc="75" err="1">
                <a:latin typeface="宋体"/>
                <a:cs typeface="宋体"/>
              </a:rPr>
              <a:t>工</a:t>
            </a:r>
            <a:r>
              <a:rPr sz="2400" b="1" spc="10" err="1">
                <a:latin typeface="宋体"/>
                <a:cs typeface="宋体"/>
              </a:rPr>
              <a:t>作</a:t>
            </a:r>
            <a:r>
              <a:rPr sz="2400" b="1" spc="75" err="1">
                <a:latin typeface="宋体"/>
                <a:cs typeface="宋体"/>
              </a:rPr>
              <a:t>，</a:t>
            </a:r>
            <a:r>
              <a:rPr sz="2400" b="1" spc="10" err="1" smtClean="0">
                <a:latin typeface="宋体"/>
                <a:cs typeface="宋体"/>
              </a:rPr>
              <a:t>提</a:t>
            </a:r>
            <a:r>
              <a:rPr sz="2400" b="1" spc="75" err="1" smtClean="0">
                <a:latin typeface="宋体"/>
                <a:cs typeface="宋体"/>
              </a:rPr>
              <a:t>高</a:t>
            </a:r>
            <a:r>
              <a:rPr sz="2400" b="1" spc="10" err="1" smtClean="0">
                <a:latin typeface="宋体"/>
                <a:cs typeface="宋体"/>
              </a:rPr>
              <a:t>基</a:t>
            </a:r>
            <a:r>
              <a:rPr sz="2400" b="1" spc="75" err="1" smtClean="0">
                <a:latin typeface="宋体"/>
                <a:cs typeface="宋体"/>
              </a:rPr>
              <a:t>层</a:t>
            </a:r>
            <a:r>
              <a:rPr sz="2400" b="1" spc="10" err="1" smtClean="0">
                <a:latin typeface="宋体"/>
                <a:cs typeface="宋体"/>
              </a:rPr>
              <a:t>医</a:t>
            </a:r>
            <a:r>
              <a:rPr sz="2400" b="1" spc="75" err="1" smtClean="0">
                <a:latin typeface="宋体"/>
                <a:cs typeface="宋体"/>
              </a:rPr>
              <a:t>疗</a:t>
            </a:r>
            <a:r>
              <a:rPr sz="2400" b="1" spc="10" err="1" smtClean="0">
                <a:latin typeface="宋体"/>
                <a:cs typeface="宋体"/>
              </a:rPr>
              <a:t>机</a:t>
            </a:r>
            <a:r>
              <a:rPr sz="2400" b="1" spc="75" err="1" smtClean="0">
                <a:latin typeface="宋体"/>
                <a:cs typeface="宋体"/>
              </a:rPr>
              <a:t>构</a:t>
            </a:r>
            <a:r>
              <a:rPr sz="2400" b="1" spc="10" err="1" smtClean="0">
                <a:latin typeface="宋体"/>
                <a:cs typeface="宋体"/>
              </a:rPr>
              <a:t>医</a:t>
            </a:r>
            <a:r>
              <a:rPr sz="2400" b="1" spc="75" err="1" smtClean="0">
                <a:latin typeface="宋体"/>
                <a:cs typeface="宋体"/>
              </a:rPr>
              <a:t>院感</a:t>
            </a:r>
            <a:r>
              <a:rPr sz="2400" b="1" spc="10" err="1" smtClean="0">
                <a:latin typeface="宋体"/>
                <a:cs typeface="宋体"/>
              </a:rPr>
              <a:t>染</a:t>
            </a:r>
            <a:r>
              <a:rPr sz="2400" b="1" spc="75" err="1" smtClean="0">
                <a:latin typeface="宋体"/>
                <a:cs typeface="宋体"/>
              </a:rPr>
              <a:t>预防与控制水</a:t>
            </a:r>
            <a:r>
              <a:rPr sz="2400" b="1" spc="10" err="1" smtClean="0">
                <a:latin typeface="宋体"/>
                <a:cs typeface="宋体"/>
              </a:rPr>
              <a:t>平</a:t>
            </a:r>
            <a:r>
              <a:rPr sz="2400" b="1" spc="75" err="1">
                <a:latin typeface="宋体"/>
                <a:cs typeface="宋体"/>
              </a:rPr>
              <a:t>，</a:t>
            </a:r>
            <a:r>
              <a:rPr sz="2400" b="1" spc="10" err="1">
                <a:latin typeface="宋体"/>
                <a:cs typeface="宋体"/>
              </a:rPr>
              <a:t>落</a:t>
            </a:r>
            <a:r>
              <a:rPr sz="2400" b="1" spc="75" err="1">
                <a:latin typeface="宋体"/>
                <a:cs typeface="宋体"/>
              </a:rPr>
              <a:t>实</a:t>
            </a:r>
            <a:r>
              <a:rPr sz="2400" b="1" spc="10" err="1">
                <a:latin typeface="宋体"/>
                <a:cs typeface="宋体"/>
              </a:rPr>
              <a:t>《</a:t>
            </a:r>
            <a:r>
              <a:rPr sz="2400" b="1" spc="75" err="1">
                <a:latin typeface="宋体"/>
                <a:cs typeface="宋体"/>
              </a:rPr>
              <a:t>传</a:t>
            </a:r>
            <a:r>
              <a:rPr sz="2400" b="1" spc="10" err="1">
                <a:latin typeface="宋体"/>
                <a:cs typeface="宋体"/>
              </a:rPr>
              <a:t>染</a:t>
            </a:r>
            <a:r>
              <a:rPr sz="2400" b="1" spc="75" err="1">
                <a:latin typeface="宋体"/>
                <a:cs typeface="宋体"/>
              </a:rPr>
              <a:t>病</a:t>
            </a:r>
            <a:r>
              <a:rPr sz="2400" b="1" spc="10" err="1">
                <a:latin typeface="宋体"/>
                <a:cs typeface="宋体"/>
              </a:rPr>
              <a:t>防</a:t>
            </a:r>
            <a:r>
              <a:rPr sz="2400" b="1" spc="75" err="1">
                <a:latin typeface="宋体"/>
                <a:cs typeface="宋体"/>
              </a:rPr>
              <a:t>治</a:t>
            </a:r>
            <a:r>
              <a:rPr sz="2400" b="1" spc="10" err="1">
                <a:latin typeface="宋体"/>
                <a:cs typeface="宋体"/>
              </a:rPr>
              <a:t>法</a:t>
            </a:r>
            <a:r>
              <a:rPr sz="2400" b="1" spc="75">
                <a:latin typeface="宋体"/>
                <a:cs typeface="宋体"/>
              </a:rPr>
              <a:t>》</a:t>
            </a:r>
            <a:r>
              <a:rPr sz="2400" b="1" spc="10">
                <a:latin typeface="宋体"/>
                <a:cs typeface="宋体"/>
              </a:rPr>
              <a:t>、</a:t>
            </a:r>
            <a:r>
              <a:rPr sz="2400" b="1" spc="75">
                <a:latin typeface="宋体"/>
                <a:cs typeface="宋体"/>
              </a:rPr>
              <a:t>《</a:t>
            </a:r>
            <a:r>
              <a:rPr sz="2400" b="1" spc="10" err="1">
                <a:latin typeface="宋体"/>
                <a:cs typeface="宋体"/>
              </a:rPr>
              <a:t>医</a:t>
            </a:r>
            <a:r>
              <a:rPr sz="2400" b="1" spc="75" err="1">
                <a:latin typeface="宋体"/>
                <a:cs typeface="宋体"/>
              </a:rPr>
              <a:t>院</a:t>
            </a:r>
            <a:r>
              <a:rPr sz="2400" b="1" spc="10" err="1">
                <a:latin typeface="宋体"/>
                <a:cs typeface="宋体"/>
              </a:rPr>
              <a:t>感</a:t>
            </a:r>
            <a:r>
              <a:rPr sz="2400" b="1" spc="75" err="1">
                <a:latin typeface="宋体"/>
                <a:cs typeface="宋体"/>
              </a:rPr>
              <a:t>染</a:t>
            </a:r>
            <a:r>
              <a:rPr sz="2400" b="1" spc="10" err="1">
                <a:latin typeface="宋体"/>
                <a:cs typeface="宋体"/>
              </a:rPr>
              <a:t>管</a:t>
            </a:r>
            <a:r>
              <a:rPr sz="2400" b="1" spc="75" err="1">
                <a:latin typeface="宋体"/>
                <a:cs typeface="宋体"/>
              </a:rPr>
              <a:t>理</a:t>
            </a:r>
            <a:r>
              <a:rPr sz="2400" b="1" spc="10" err="1">
                <a:latin typeface="宋体"/>
                <a:cs typeface="宋体"/>
              </a:rPr>
              <a:t>办</a:t>
            </a:r>
            <a:r>
              <a:rPr sz="2400" b="1" spc="75" err="1">
                <a:latin typeface="宋体"/>
                <a:cs typeface="宋体"/>
              </a:rPr>
              <a:t>法》</a:t>
            </a:r>
            <a:r>
              <a:rPr sz="2400" b="1" spc="10" err="1" smtClean="0">
                <a:latin typeface="宋体"/>
                <a:cs typeface="宋体"/>
              </a:rPr>
              <a:t>和</a:t>
            </a:r>
            <a:r>
              <a:rPr sz="2400" b="1" spc="75" err="1" smtClean="0">
                <a:latin typeface="宋体"/>
                <a:cs typeface="宋体"/>
              </a:rPr>
              <a:t>相关标准</a:t>
            </a:r>
            <a:r>
              <a:rPr sz="2400" b="1" spc="75" err="1">
                <a:latin typeface="宋体"/>
                <a:cs typeface="宋体"/>
              </a:rPr>
              <a:t>、规</a:t>
            </a:r>
            <a:r>
              <a:rPr sz="2400" b="1" spc="10" err="1">
                <a:latin typeface="宋体"/>
                <a:cs typeface="宋体"/>
              </a:rPr>
              <a:t>范</a:t>
            </a:r>
            <a:r>
              <a:rPr sz="2400" b="1" spc="75" err="1">
                <a:latin typeface="宋体"/>
                <a:cs typeface="宋体"/>
              </a:rPr>
              <a:t>，</a:t>
            </a:r>
            <a:r>
              <a:rPr sz="2400" b="1" spc="10" err="1">
                <a:latin typeface="宋体"/>
                <a:cs typeface="宋体"/>
              </a:rPr>
              <a:t>制</a:t>
            </a:r>
            <a:r>
              <a:rPr sz="2400" b="1" spc="75" err="1">
                <a:latin typeface="宋体"/>
                <a:cs typeface="宋体"/>
              </a:rPr>
              <a:t>定</a:t>
            </a:r>
            <a:r>
              <a:rPr sz="2400" b="1" spc="10" err="1">
                <a:latin typeface="宋体"/>
                <a:cs typeface="宋体"/>
              </a:rPr>
              <a:t>本</a:t>
            </a:r>
            <a:r>
              <a:rPr sz="2400" b="1" spc="75" err="1">
                <a:latin typeface="宋体"/>
                <a:cs typeface="宋体"/>
              </a:rPr>
              <a:t>要</a:t>
            </a:r>
            <a:r>
              <a:rPr sz="2400" b="1" spc="10" err="1">
                <a:latin typeface="宋体"/>
                <a:cs typeface="宋体"/>
              </a:rPr>
              <a:t>求</a:t>
            </a:r>
            <a:r>
              <a:rPr sz="2400" b="1" spc="10" smtClean="0"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</p:txBody>
      </p:sp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val="3734082769"/>
              </p:ext>
            </p:extLst>
          </p:nvPr>
        </p:nvGraphicFramePr>
        <p:xfrm>
          <a:off x="5054600" y="3180640"/>
          <a:ext cx="6426200" cy="206723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5" name="五边形 4"/>
          <p:cNvSpPr/>
          <p:nvPr/>
        </p:nvSpPr>
        <p:spPr>
          <a:xfrm>
            <a:off x="863600" y="3921125"/>
            <a:ext cx="3581400" cy="830997"/>
          </a:xfrm>
          <a:prstGeom prst="homePlat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marL="469900" indent="-457200">
              <a:lnSpc>
                <a:spcPct val="100000"/>
              </a:lnSpc>
              <a:spcBef>
                <a:spcPts val="680"/>
              </a:spcBef>
              <a:buFont typeface="Wingdings"/>
              <a:buChar char=""/>
              <a:tabLst>
                <a:tab pos="470534"/>
              </a:tabLst>
            </a:pPr>
            <a:r>
              <a:rPr lang="zh-CN" altLang="en-US" sz="2400" b="1" spc="75">
                <a:latin typeface="宋体"/>
                <a:cs typeface="宋体"/>
              </a:rPr>
              <a:t>本要求适用于</a:t>
            </a:r>
            <a:r>
              <a:rPr lang="zh-CN" altLang="en-US" sz="2400" b="1" spc="10">
                <a:latin typeface="宋体"/>
                <a:cs typeface="宋体"/>
              </a:rPr>
              <a:t>基</a:t>
            </a:r>
            <a:r>
              <a:rPr lang="zh-CN" altLang="en-US" sz="2400" b="1" spc="75">
                <a:latin typeface="宋体"/>
                <a:cs typeface="宋体"/>
              </a:rPr>
              <a:t>层</a:t>
            </a:r>
            <a:r>
              <a:rPr lang="zh-CN" altLang="en-US" sz="2400" b="1" spc="10">
                <a:latin typeface="宋体"/>
                <a:cs typeface="宋体"/>
              </a:rPr>
              <a:t>医</a:t>
            </a:r>
            <a:r>
              <a:rPr lang="zh-CN" altLang="en-US" sz="2400" b="1" spc="75">
                <a:latin typeface="宋体"/>
                <a:cs typeface="宋体"/>
              </a:rPr>
              <a:t>疗</a:t>
            </a:r>
            <a:r>
              <a:rPr lang="zh-CN" altLang="en-US" sz="2400" b="1" spc="10">
                <a:latin typeface="宋体"/>
                <a:cs typeface="宋体"/>
              </a:rPr>
              <a:t>机</a:t>
            </a:r>
            <a:r>
              <a:rPr lang="zh-CN" altLang="en-US" sz="2400" b="1" spc="75">
                <a:latin typeface="宋体"/>
                <a:cs typeface="宋体"/>
              </a:rPr>
              <a:t>构</a:t>
            </a:r>
            <a:r>
              <a:rPr lang="zh-CN" altLang="en-US" sz="2400" b="1" spc="10">
                <a:latin typeface="宋体"/>
                <a:cs typeface="宋体"/>
              </a:rPr>
              <a:t>：</a:t>
            </a:r>
            <a:endParaRPr lang="zh-CN" altLang="en-US"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2987" y="149859"/>
            <a:ext cx="248475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一、组织管理</a:t>
            </a:r>
            <a:endParaRPr sz="3200"/>
          </a:p>
        </p:txBody>
      </p:sp>
      <p:sp>
        <p:nvSpPr>
          <p:cNvPr id="4" name="矩形 3"/>
          <p:cNvSpPr/>
          <p:nvPr/>
        </p:nvSpPr>
        <p:spPr>
          <a:xfrm>
            <a:off x="482600" y="1183704"/>
            <a:ext cx="11811000" cy="91505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9900" marR="5080" indent="-457200" algn="just">
              <a:lnSpc>
                <a:spcPct val="99400"/>
              </a:lnSpc>
              <a:spcBef>
                <a:spcPts val="150"/>
              </a:spcBef>
              <a:buFont typeface="Wingdings"/>
              <a:buChar char=""/>
              <a:tabLst>
                <a:tab pos="470534"/>
              </a:tabLst>
            </a:pPr>
            <a:r>
              <a:rPr lang="zh-CN" altLang="en-US" b="1" spc="75">
                <a:latin typeface="宋体"/>
                <a:cs typeface="宋体"/>
              </a:rPr>
              <a:t>健全医疗机构</a:t>
            </a:r>
            <a:r>
              <a:rPr lang="zh-CN" altLang="en-US" b="1" spc="10">
                <a:latin typeface="宋体"/>
                <a:cs typeface="宋体"/>
              </a:rPr>
              <a:t>医</a:t>
            </a:r>
            <a:r>
              <a:rPr lang="zh-CN" altLang="en-US" b="1" spc="75">
                <a:latin typeface="宋体"/>
                <a:cs typeface="宋体"/>
              </a:rPr>
              <a:t>院</a:t>
            </a:r>
            <a:r>
              <a:rPr lang="zh-CN" altLang="en-US" b="1" spc="10">
                <a:latin typeface="宋体"/>
                <a:cs typeface="宋体"/>
              </a:rPr>
              <a:t>感</a:t>
            </a:r>
            <a:r>
              <a:rPr lang="zh-CN" altLang="en-US" b="1" spc="90">
                <a:latin typeface="宋体"/>
                <a:cs typeface="宋体"/>
              </a:rPr>
              <a:t>染</a:t>
            </a:r>
            <a:r>
              <a:rPr lang="zh-CN" altLang="en-US" b="1" spc="10">
                <a:solidFill>
                  <a:srgbClr val="0474C3"/>
                </a:solidFill>
                <a:latin typeface="宋体"/>
                <a:cs typeface="宋体"/>
              </a:rPr>
              <a:t>管</a:t>
            </a:r>
            <a:r>
              <a:rPr lang="zh-CN" altLang="en-US" b="1" spc="75">
                <a:solidFill>
                  <a:srgbClr val="0474C3"/>
                </a:solidFill>
                <a:latin typeface="宋体"/>
                <a:cs typeface="宋体"/>
              </a:rPr>
              <a:t>理</a:t>
            </a:r>
            <a:r>
              <a:rPr lang="zh-CN" altLang="en-US" b="1" spc="10">
                <a:solidFill>
                  <a:srgbClr val="0474C3"/>
                </a:solidFill>
                <a:latin typeface="宋体"/>
                <a:cs typeface="宋体"/>
              </a:rPr>
              <a:t>体</a:t>
            </a:r>
            <a:r>
              <a:rPr lang="zh-CN" altLang="en-US" b="1" spc="75">
                <a:solidFill>
                  <a:srgbClr val="0474C3"/>
                </a:solidFill>
                <a:latin typeface="宋体"/>
                <a:cs typeface="宋体"/>
              </a:rPr>
              <a:t>系</a:t>
            </a:r>
            <a:r>
              <a:rPr lang="zh-CN" altLang="en-US" b="1" spc="10">
                <a:latin typeface="宋体"/>
                <a:cs typeface="宋体"/>
              </a:rPr>
              <a:t>，</a:t>
            </a:r>
            <a:r>
              <a:rPr lang="zh-CN" altLang="en-US" b="1" spc="75">
                <a:latin typeface="宋体"/>
                <a:cs typeface="宋体"/>
              </a:rPr>
              <a:t>实</a:t>
            </a:r>
            <a:r>
              <a:rPr lang="zh-CN" altLang="en-US" b="1" spc="10">
                <a:latin typeface="宋体"/>
                <a:cs typeface="宋体"/>
              </a:rPr>
              <a:t>行</a:t>
            </a:r>
            <a:r>
              <a:rPr lang="zh-CN" altLang="en-US" b="1" spc="75">
                <a:latin typeface="宋体"/>
                <a:cs typeface="宋体"/>
              </a:rPr>
              <a:t>主</a:t>
            </a:r>
            <a:r>
              <a:rPr lang="zh-CN" altLang="en-US" b="1" spc="10">
                <a:latin typeface="宋体"/>
                <a:cs typeface="宋体"/>
              </a:rPr>
              <a:t>要</a:t>
            </a:r>
            <a:r>
              <a:rPr lang="zh-CN" altLang="en-US" b="1" spc="75">
                <a:latin typeface="宋体"/>
                <a:cs typeface="宋体"/>
              </a:rPr>
              <a:t>负</a:t>
            </a:r>
            <a:r>
              <a:rPr lang="zh-CN" altLang="en-US" b="1" spc="10">
                <a:latin typeface="宋体"/>
                <a:cs typeface="宋体"/>
              </a:rPr>
              <a:t>责</a:t>
            </a:r>
            <a:r>
              <a:rPr lang="zh-CN" altLang="en-US" b="1" spc="75">
                <a:latin typeface="宋体"/>
                <a:cs typeface="宋体"/>
              </a:rPr>
              <a:t>人</a:t>
            </a:r>
            <a:r>
              <a:rPr lang="zh-CN" altLang="en-US" b="1" spc="10">
                <a:latin typeface="宋体"/>
                <a:cs typeface="宋体"/>
              </a:rPr>
              <a:t>负</a:t>
            </a:r>
            <a:r>
              <a:rPr lang="zh-CN" altLang="en-US" b="1" spc="75">
                <a:latin typeface="宋体"/>
                <a:cs typeface="宋体"/>
              </a:rPr>
              <a:t>责</a:t>
            </a:r>
            <a:r>
              <a:rPr lang="zh-CN" altLang="en-US" b="1" spc="10">
                <a:latin typeface="宋体"/>
                <a:cs typeface="宋体"/>
              </a:rPr>
              <a:t>制</a:t>
            </a:r>
            <a:r>
              <a:rPr lang="zh-CN" altLang="en-US" b="1" spc="75">
                <a:latin typeface="宋体"/>
                <a:cs typeface="宋体"/>
              </a:rPr>
              <a:t>，</a:t>
            </a:r>
            <a:r>
              <a:rPr lang="zh-CN" altLang="en-US" b="1" spc="10">
                <a:latin typeface="宋体"/>
                <a:cs typeface="宋体"/>
              </a:rPr>
              <a:t>配</a:t>
            </a:r>
            <a:r>
              <a:rPr lang="zh-CN" altLang="en-US" b="1" spc="75">
                <a:latin typeface="宋体"/>
                <a:cs typeface="宋体"/>
              </a:rPr>
              <a:t>备医</a:t>
            </a:r>
            <a:r>
              <a:rPr lang="zh-CN" altLang="en-US" b="1" spc="10">
                <a:latin typeface="宋体"/>
                <a:cs typeface="宋体"/>
              </a:rPr>
              <a:t>院</a:t>
            </a:r>
            <a:r>
              <a:rPr lang="zh-CN" altLang="en-US" b="1" spc="75">
                <a:latin typeface="宋体"/>
                <a:cs typeface="宋体"/>
              </a:rPr>
              <a:t>感染管理专（</a:t>
            </a:r>
            <a:r>
              <a:rPr lang="zh-CN" altLang="en-US" b="1" spc="10">
                <a:latin typeface="宋体"/>
                <a:cs typeface="宋体"/>
              </a:rPr>
              <a:t>兼</a:t>
            </a:r>
            <a:r>
              <a:rPr lang="zh-CN" altLang="en-US" b="1" spc="75">
                <a:latin typeface="宋体"/>
                <a:cs typeface="宋体"/>
              </a:rPr>
              <a:t>）</a:t>
            </a:r>
            <a:r>
              <a:rPr lang="zh-CN" altLang="en-US" b="1" spc="10">
                <a:latin typeface="宋体"/>
                <a:cs typeface="宋体"/>
              </a:rPr>
              <a:t>职</a:t>
            </a:r>
            <a:r>
              <a:rPr lang="zh-CN" altLang="en-US" b="1" spc="75">
                <a:latin typeface="宋体"/>
                <a:cs typeface="宋体"/>
              </a:rPr>
              <a:t>人</a:t>
            </a:r>
            <a:r>
              <a:rPr lang="zh-CN" altLang="en-US" b="1" spc="10">
                <a:latin typeface="宋体"/>
                <a:cs typeface="宋体"/>
              </a:rPr>
              <a:t>员</a:t>
            </a:r>
            <a:r>
              <a:rPr lang="zh-CN" altLang="en-US" b="1" spc="75">
                <a:latin typeface="宋体"/>
                <a:cs typeface="宋体"/>
              </a:rPr>
              <a:t>，</a:t>
            </a:r>
            <a:r>
              <a:rPr lang="zh-CN" altLang="en-US" b="1" spc="10">
                <a:latin typeface="宋体"/>
                <a:cs typeface="宋体"/>
              </a:rPr>
              <a:t>承</a:t>
            </a:r>
            <a:r>
              <a:rPr lang="zh-CN" altLang="en-US" b="1" spc="75">
                <a:latin typeface="宋体"/>
                <a:cs typeface="宋体"/>
              </a:rPr>
              <a:t>担</a:t>
            </a:r>
            <a:r>
              <a:rPr lang="zh-CN" altLang="en-US" b="1" spc="10">
                <a:latin typeface="宋体"/>
                <a:cs typeface="宋体"/>
              </a:rPr>
              <a:t>医</a:t>
            </a:r>
            <a:r>
              <a:rPr lang="zh-CN" altLang="en-US" b="1" spc="75">
                <a:latin typeface="宋体"/>
                <a:cs typeface="宋体"/>
              </a:rPr>
              <a:t>院</a:t>
            </a:r>
            <a:r>
              <a:rPr lang="zh-CN" altLang="en-US" b="1" spc="10">
                <a:latin typeface="宋体"/>
                <a:cs typeface="宋体"/>
              </a:rPr>
              <a:t>感</a:t>
            </a:r>
            <a:r>
              <a:rPr lang="zh-CN" altLang="en-US" b="1" spc="75">
                <a:latin typeface="宋体"/>
                <a:cs typeface="宋体"/>
              </a:rPr>
              <a:t>染</a:t>
            </a:r>
            <a:r>
              <a:rPr lang="zh-CN" altLang="en-US" b="1" spc="10">
                <a:latin typeface="宋体"/>
                <a:cs typeface="宋体"/>
              </a:rPr>
              <a:t>管</a:t>
            </a:r>
            <a:r>
              <a:rPr lang="zh-CN" altLang="en-US" b="1" spc="75">
                <a:latin typeface="宋体"/>
                <a:cs typeface="宋体"/>
              </a:rPr>
              <a:t>理</a:t>
            </a:r>
            <a:r>
              <a:rPr lang="zh-CN" altLang="en-US" b="1" spc="10">
                <a:latin typeface="宋体"/>
                <a:cs typeface="宋体"/>
              </a:rPr>
              <a:t>和</a:t>
            </a:r>
            <a:r>
              <a:rPr lang="zh-CN" altLang="en-US" b="1" spc="75">
                <a:latin typeface="宋体"/>
                <a:cs typeface="宋体"/>
              </a:rPr>
              <a:t>业</a:t>
            </a:r>
            <a:r>
              <a:rPr lang="zh-CN" altLang="en-US" b="1" spc="10">
                <a:latin typeface="宋体"/>
                <a:cs typeface="宋体"/>
              </a:rPr>
              <a:t>务</a:t>
            </a:r>
            <a:r>
              <a:rPr lang="zh-CN" altLang="en-US" b="1" spc="75">
                <a:latin typeface="宋体"/>
                <a:cs typeface="宋体"/>
              </a:rPr>
              <a:t>技</a:t>
            </a:r>
            <a:r>
              <a:rPr lang="zh-CN" altLang="en-US" b="1" spc="10">
                <a:latin typeface="宋体"/>
                <a:cs typeface="宋体"/>
              </a:rPr>
              <a:t>术</a:t>
            </a:r>
            <a:r>
              <a:rPr lang="zh-CN" altLang="en-US" b="1" spc="75">
                <a:latin typeface="宋体"/>
                <a:cs typeface="宋体"/>
              </a:rPr>
              <a:t>咨</a:t>
            </a:r>
            <a:r>
              <a:rPr lang="zh-CN" altLang="en-US" b="1" spc="10">
                <a:latin typeface="宋体"/>
                <a:cs typeface="宋体"/>
              </a:rPr>
              <a:t>询</a:t>
            </a:r>
            <a:r>
              <a:rPr lang="zh-CN" altLang="en-US" b="1" spc="75">
                <a:latin typeface="宋体"/>
                <a:cs typeface="宋体"/>
              </a:rPr>
              <a:t>、指</a:t>
            </a:r>
            <a:r>
              <a:rPr lang="zh-CN" altLang="en-US" b="1" spc="10">
                <a:latin typeface="宋体"/>
                <a:cs typeface="宋体"/>
              </a:rPr>
              <a:t>导</a:t>
            </a:r>
            <a:r>
              <a:rPr lang="zh-CN" altLang="en-US" b="1" spc="75">
                <a:latin typeface="宋体"/>
                <a:cs typeface="宋体"/>
              </a:rPr>
              <a:t>工作</a:t>
            </a:r>
            <a:r>
              <a:rPr lang="zh-CN" altLang="en-US" b="1" spc="75" smtClean="0">
                <a:latin typeface="宋体"/>
                <a:cs typeface="宋体"/>
              </a:rPr>
              <a:t>。相关</a:t>
            </a:r>
            <a:r>
              <a:rPr lang="zh-CN" altLang="en-US" b="1" spc="75">
                <a:latin typeface="宋体"/>
                <a:cs typeface="宋体"/>
              </a:rPr>
              <a:t>人</a:t>
            </a:r>
            <a:r>
              <a:rPr lang="zh-CN" altLang="en-US" b="1" spc="10">
                <a:latin typeface="宋体"/>
                <a:cs typeface="宋体"/>
              </a:rPr>
              <a:t>员</a:t>
            </a:r>
            <a:r>
              <a:rPr lang="zh-CN" altLang="en-US" b="1" spc="75">
                <a:latin typeface="宋体"/>
                <a:cs typeface="宋体"/>
              </a:rPr>
              <a:t>应</a:t>
            </a:r>
            <a:r>
              <a:rPr lang="zh-CN" altLang="en-US" b="1" spc="10">
                <a:latin typeface="宋体"/>
                <a:cs typeface="宋体"/>
              </a:rPr>
              <a:t>当</a:t>
            </a:r>
            <a:r>
              <a:rPr lang="zh-CN" altLang="en-US" b="1" spc="75">
                <a:latin typeface="宋体"/>
                <a:cs typeface="宋体"/>
              </a:rPr>
              <a:t>经</a:t>
            </a:r>
            <a:r>
              <a:rPr lang="zh-CN" altLang="en-US" b="1" spc="10">
                <a:latin typeface="宋体"/>
                <a:cs typeface="宋体"/>
              </a:rPr>
              <a:t>过</a:t>
            </a:r>
            <a:r>
              <a:rPr lang="zh-CN" altLang="en-US" b="1" spc="75">
                <a:latin typeface="宋体"/>
                <a:cs typeface="宋体"/>
              </a:rPr>
              <a:t>上</a:t>
            </a:r>
            <a:r>
              <a:rPr lang="zh-CN" altLang="en-US" b="1" spc="10">
                <a:latin typeface="宋体"/>
                <a:cs typeface="宋体"/>
              </a:rPr>
              <a:t>级</a:t>
            </a:r>
            <a:r>
              <a:rPr lang="zh-CN" altLang="en-US" b="1" spc="75">
                <a:latin typeface="宋体"/>
                <a:cs typeface="宋体"/>
              </a:rPr>
              <a:t>卫</a:t>
            </a:r>
            <a:r>
              <a:rPr lang="zh-CN" altLang="en-US" b="1" spc="10">
                <a:latin typeface="宋体"/>
                <a:cs typeface="宋体"/>
              </a:rPr>
              <a:t>生</a:t>
            </a:r>
            <a:r>
              <a:rPr lang="zh-CN" altLang="en-US" b="1" spc="75">
                <a:latin typeface="宋体"/>
                <a:cs typeface="宋体"/>
              </a:rPr>
              <a:t>计</a:t>
            </a:r>
            <a:r>
              <a:rPr lang="zh-CN" altLang="en-US" b="1" spc="10">
                <a:latin typeface="宋体"/>
                <a:cs typeface="宋体"/>
              </a:rPr>
              <a:t>生</a:t>
            </a:r>
            <a:r>
              <a:rPr lang="zh-CN" altLang="en-US" b="1" spc="75">
                <a:latin typeface="宋体"/>
                <a:cs typeface="宋体"/>
              </a:rPr>
              <a:t>行</a:t>
            </a:r>
            <a:r>
              <a:rPr lang="zh-CN" altLang="en-US" b="1" spc="10">
                <a:latin typeface="宋体"/>
                <a:cs typeface="宋体"/>
              </a:rPr>
              <a:t>政</a:t>
            </a:r>
            <a:r>
              <a:rPr lang="zh-CN" altLang="en-US" b="1" spc="75">
                <a:latin typeface="宋体"/>
                <a:cs typeface="宋体"/>
              </a:rPr>
              <a:t>部</a:t>
            </a:r>
            <a:r>
              <a:rPr lang="zh-CN" altLang="en-US" b="1" spc="10">
                <a:latin typeface="宋体"/>
                <a:cs typeface="宋体"/>
              </a:rPr>
              <a:t>门</a:t>
            </a:r>
            <a:r>
              <a:rPr lang="zh-CN" altLang="en-US" b="1" spc="75">
                <a:latin typeface="宋体"/>
                <a:cs typeface="宋体"/>
              </a:rPr>
              <a:t>或</a:t>
            </a:r>
            <a:r>
              <a:rPr lang="zh-CN" altLang="en-US" b="1" spc="10">
                <a:latin typeface="宋体"/>
                <a:cs typeface="宋体"/>
              </a:rPr>
              <a:t>医</a:t>
            </a:r>
            <a:r>
              <a:rPr lang="zh-CN" altLang="en-US" b="1" spc="75">
                <a:latin typeface="宋体"/>
                <a:cs typeface="宋体"/>
              </a:rPr>
              <a:t>疗</a:t>
            </a:r>
            <a:r>
              <a:rPr lang="zh-CN" altLang="en-US" b="1" spc="10">
                <a:latin typeface="宋体"/>
                <a:cs typeface="宋体"/>
              </a:rPr>
              <a:t>机</a:t>
            </a:r>
            <a:r>
              <a:rPr lang="zh-CN" altLang="en-US" b="1" spc="75">
                <a:latin typeface="宋体"/>
                <a:cs typeface="宋体"/>
              </a:rPr>
              <a:t>构</a:t>
            </a:r>
            <a:r>
              <a:rPr lang="zh-CN" altLang="en-US" b="1" spc="10">
                <a:latin typeface="宋体"/>
                <a:cs typeface="宋体"/>
              </a:rPr>
              <a:t>组</a:t>
            </a:r>
            <a:r>
              <a:rPr lang="zh-CN" altLang="en-US" b="1" spc="75">
                <a:latin typeface="宋体"/>
                <a:cs typeface="宋体"/>
              </a:rPr>
              <a:t>织的</a:t>
            </a:r>
            <a:r>
              <a:rPr lang="zh-CN" altLang="en-US" b="1" spc="10">
                <a:latin typeface="宋体"/>
                <a:cs typeface="宋体"/>
              </a:rPr>
              <a:t>医</a:t>
            </a:r>
            <a:r>
              <a:rPr lang="zh-CN" altLang="en-US" b="1" spc="75">
                <a:latin typeface="宋体"/>
                <a:cs typeface="宋体"/>
              </a:rPr>
              <a:t>院感染管理知</a:t>
            </a:r>
            <a:r>
              <a:rPr lang="zh-CN" altLang="en-US" b="1" spc="10">
                <a:latin typeface="宋体"/>
                <a:cs typeface="宋体"/>
              </a:rPr>
              <a:t>识</a:t>
            </a:r>
            <a:r>
              <a:rPr lang="zh-CN" altLang="en-US" b="1" spc="75">
                <a:latin typeface="宋体"/>
                <a:cs typeface="宋体"/>
              </a:rPr>
              <a:t>岗</a:t>
            </a:r>
            <a:r>
              <a:rPr lang="zh-CN" altLang="en-US" b="1" spc="10">
                <a:latin typeface="宋体"/>
                <a:cs typeface="宋体"/>
              </a:rPr>
              <a:t>位</a:t>
            </a:r>
            <a:r>
              <a:rPr lang="zh-CN" altLang="en-US" b="1" spc="75">
                <a:latin typeface="宋体"/>
                <a:cs typeface="宋体"/>
              </a:rPr>
              <a:t>培</a:t>
            </a:r>
            <a:r>
              <a:rPr lang="zh-CN" altLang="en-US" b="1" spc="10">
                <a:latin typeface="宋体"/>
                <a:cs typeface="宋体"/>
              </a:rPr>
              <a:t>训</a:t>
            </a:r>
            <a:r>
              <a:rPr lang="zh-CN" altLang="en-US" b="1" spc="75">
                <a:latin typeface="宋体"/>
                <a:cs typeface="宋体"/>
              </a:rPr>
              <a:t>并</a:t>
            </a:r>
            <a:r>
              <a:rPr lang="zh-CN" altLang="en-US" b="1" spc="10">
                <a:latin typeface="宋体"/>
                <a:cs typeface="宋体"/>
              </a:rPr>
              <a:t>经</a:t>
            </a:r>
            <a:r>
              <a:rPr lang="zh-CN" altLang="en-US" b="1" spc="75">
                <a:latin typeface="宋体"/>
                <a:cs typeface="宋体"/>
              </a:rPr>
              <a:t>考</a:t>
            </a:r>
            <a:r>
              <a:rPr lang="zh-CN" altLang="en-US" b="1" spc="10">
                <a:latin typeface="宋体"/>
                <a:cs typeface="宋体"/>
              </a:rPr>
              <a:t>核</a:t>
            </a:r>
            <a:r>
              <a:rPr lang="zh-CN" altLang="en-US" b="1" spc="75" smtClean="0">
                <a:latin typeface="宋体"/>
                <a:cs typeface="宋体"/>
              </a:rPr>
              <a:t>合</a:t>
            </a:r>
            <a:r>
              <a:rPr lang="zh-CN" altLang="en-US" b="1" spc="10" smtClean="0">
                <a:latin typeface="宋体"/>
                <a:cs typeface="宋体"/>
              </a:rPr>
              <a:t>格（资格证）。</a:t>
            </a:r>
            <a:endParaRPr lang="zh-CN" altLang="en-US">
              <a:latin typeface="宋体"/>
              <a:cs typeface="宋体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06400" y="2397125"/>
            <a:ext cx="7086600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6550" marR="108585" indent="-323850" algn="just">
              <a:lnSpc>
                <a:spcPct val="100099"/>
              </a:lnSpc>
              <a:spcBef>
                <a:spcPts val="1275"/>
              </a:spcBef>
              <a:buFont typeface="Wingdings"/>
              <a:buChar char=""/>
              <a:tabLst>
                <a:tab pos="365760"/>
              </a:tabLst>
            </a:pPr>
            <a:r>
              <a:rPr lang="zh-CN" altLang="en-US" b="1" spc="75">
                <a:latin typeface="宋体"/>
                <a:cs typeface="宋体"/>
              </a:rPr>
              <a:t>制定符合本单</a:t>
            </a:r>
            <a:r>
              <a:rPr lang="zh-CN" altLang="en-US" b="1" spc="10">
                <a:latin typeface="宋体"/>
                <a:cs typeface="宋体"/>
              </a:rPr>
              <a:t>位</a:t>
            </a:r>
            <a:r>
              <a:rPr lang="zh-CN" altLang="en-US" b="1" spc="75">
                <a:latin typeface="宋体"/>
                <a:cs typeface="宋体"/>
              </a:rPr>
              <a:t>实</a:t>
            </a:r>
            <a:r>
              <a:rPr lang="zh-CN" altLang="en-US" b="1" spc="10">
                <a:latin typeface="宋体"/>
                <a:cs typeface="宋体"/>
              </a:rPr>
              <a:t>际</a:t>
            </a:r>
            <a:r>
              <a:rPr lang="zh-CN" altLang="en-US" b="1" spc="75">
                <a:latin typeface="宋体"/>
                <a:cs typeface="宋体"/>
              </a:rPr>
              <a:t>的</a:t>
            </a:r>
            <a:r>
              <a:rPr lang="zh-CN" altLang="en-US" b="1" spc="10">
                <a:latin typeface="宋体"/>
                <a:cs typeface="宋体"/>
              </a:rPr>
              <a:t>医</a:t>
            </a:r>
            <a:r>
              <a:rPr lang="zh-CN" altLang="en-US" b="1" spc="75">
                <a:latin typeface="宋体"/>
                <a:cs typeface="宋体"/>
              </a:rPr>
              <a:t>院</a:t>
            </a:r>
            <a:r>
              <a:rPr lang="zh-CN" altLang="en-US" b="1" spc="10">
                <a:latin typeface="宋体"/>
                <a:cs typeface="宋体"/>
              </a:rPr>
              <a:t>感</a:t>
            </a:r>
            <a:r>
              <a:rPr lang="zh-CN" altLang="en-US" b="1" spc="75">
                <a:latin typeface="宋体"/>
                <a:cs typeface="宋体"/>
              </a:rPr>
              <a:t>染</a:t>
            </a:r>
            <a:r>
              <a:rPr lang="zh-CN" altLang="en-US" b="1" spc="10">
                <a:latin typeface="宋体"/>
                <a:cs typeface="宋体"/>
              </a:rPr>
              <a:t>管</a:t>
            </a:r>
            <a:r>
              <a:rPr lang="zh-CN" altLang="en-US" b="1" spc="100">
                <a:latin typeface="宋体"/>
                <a:cs typeface="宋体"/>
              </a:rPr>
              <a:t>理</a:t>
            </a:r>
            <a:r>
              <a:rPr lang="zh-CN" altLang="en-US" b="1" spc="10">
                <a:solidFill>
                  <a:srgbClr val="0474C3"/>
                </a:solidFill>
                <a:latin typeface="宋体"/>
                <a:cs typeface="宋体"/>
              </a:rPr>
              <a:t>规</a:t>
            </a:r>
            <a:r>
              <a:rPr lang="zh-CN" altLang="en-US" b="1" spc="75">
                <a:solidFill>
                  <a:srgbClr val="0474C3"/>
                </a:solidFill>
                <a:latin typeface="宋体"/>
                <a:cs typeface="宋体"/>
              </a:rPr>
              <a:t>章</a:t>
            </a:r>
            <a:r>
              <a:rPr lang="zh-CN" altLang="en-US" b="1" spc="10">
                <a:solidFill>
                  <a:srgbClr val="0474C3"/>
                </a:solidFill>
                <a:latin typeface="宋体"/>
                <a:cs typeface="宋体"/>
              </a:rPr>
              <a:t>制</a:t>
            </a:r>
            <a:r>
              <a:rPr lang="zh-CN" altLang="en-US" b="1" spc="85">
                <a:solidFill>
                  <a:srgbClr val="0474C3"/>
                </a:solidFill>
                <a:latin typeface="宋体"/>
                <a:cs typeface="宋体"/>
              </a:rPr>
              <a:t>度</a:t>
            </a:r>
            <a:r>
              <a:rPr lang="zh-CN" altLang="en-US" b="1" spc="10">
                <a:latin typeface="宋体"/>
                <a:cs typeface="宋体"/>
              </a:rPr>
              <a:t>，</a:t>
            </a:r>
            <a:r>
              <a:rPr lang="zh-CN" altLang="en-US" b="1" spc="75">
                <a:latin typeface="宋体"/>
                <a:cs typeface="宋体"/>
              </a:rPr>
              <a:t>内</a:t>
            </a:r>
            <a:r>
              <a:rPr lang="zh-CN" altLang="en-US" b="1" spc="10">
                <a:latin typeface="宋体"/>
                <a:cs typeface="宋体"/>
              </a:rPr>
              <a:t>容</a:t>
            </a:r>
            <a:r>
              <a:rPr lang="zh-CN" altLang="en-US" b="1" spc="75">
                <a:latin typeface="宋体"/>
                <a:cs typeface="宋体"/>
              </a:rPr>
              <a:t>包</a:t>
            </a:r>
            <a:r>
              <a:rPr lang="zh-CN" altLang="en-US" b="1" spc="10">
                <a:latin typeface="宋体"/>
                <a:cs typeface="宋体"/>
              </a:rPr>
              <a:t>括</a:t>
            </a:r>
            <a:r>
              <a:rPr lang="zh-CN" altLang="en-US" b="1" spc="75" smtClean="0">
                <a:latin typeface="宋体"/>
                <a:cs typeface="宋体"/>
              </a:rPr>
              <a:t>：</a:t>
            </a:r>
            <a:endParaRPr lang="en-US" altLang="zh-CN" b="1" spc="75" smtClean="0">
              <a:latin typeface="宋体"/>
              <a:cs typeface="宋体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712200" y="2600068"/>
            <a:ext cx="3581400" cy="17212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6550" marR="97790" indent="-323850" algn="just">
              <a:lnSpc>
                <a:spcPct val="97800"/>
              </a:lnSpc>
              <a:spcBef>
                <a:spcPts val="1355"/>
              </a:spcBef>
              <a:buFont typeface="Wingdings"/>
              <a:buChar char=""/>
              <a:tabLst>
                <a:tab pos="365760"/>
              </a:tabLst>
            </a:pPr>
            <a:r>
              <a:rPr lang="zh-CN" altLang="en-US" b="1" spc="75">
                <a:latin typeface="宋体"/>
                <a:cs typeface="宋体"/>
              </a:rPr>
              <a:t>医院感染管理</a:t>
            </a:r>
            <a:r>
              <a:rPr lang="zh-CN" altLang="en-US" b="1" spc="10">
                <a:latin typeface="宋体"/>
                <a:cs typeface="宋体"/>
              </a:rPr>
              <a:t>专</a:t>
            </a:r>
            <a:r>
              <a:rPr lang="zh-CN" altLang="en-US" b="1" spc="75">
                <a:latin typeface="宋体"/>
                <a:cs typeface="宋体"/>
              </a:rPr>
              <a:t>（</a:t>
            </a:r>
            <a:r>
              <a:rPr lang="zh-CN" altLang="en-US" b="1" spc="10">
                <a:latin typeface="宋体"/>
                <a:cs typeface="宋体"/>
              </a:rPr>
              <a:t>兼</a:t>
            </a:r>
            <a:r>
              <a:rPr lang="zh-CN" altLang="en-US" b="1" spc="75">
                <a:latin typeface="宋体"/>
                <a:cs typeface="宋体"/>
              </a:rPr>
              <a:t>）</a:t>
            </a:r>
            <a:r>
              <a:rPr lang="zh-CN" altLang="en-US" b="1" spc="10">
                <a:latin typeface="宋体"/>
                <a:cs typeface="宋体"/>
              </a:rPr>
              <a:t>职</a:t>
            </a:r>
            <a:r>
              <a:rPr lang="zh-CN" altLang="en-US" b="1" spc="75">
                <a:latin typeface="宋体"/>
                <a:cs typeface="宋体"/>
              </a:rPr>
              <a:t>人</a:t>
            </a:r>
            <a:r>
              <a:rPr lang="zh-CN" altLang="en-US" b="1" spc="10">
                <a:latin typeface="宋体"/>
                <a:cs typeface="宋体"/>
              </a:rPr>
              <a:t>员</a:t>
            </a:r>
            <a:r>
              <a:rPr lang="zh-CN" altLang="en-US" b="1" spc="75">
                <a:solidFill>
                  <a:schemeClr val="accent2"/>
                </a:solidFill>
                <a:latin typeface="宋体"/>
                <a:cs typeface="宋体"/>
              </a:rPr>
              <a:t>负</a:t>
            </a:r>
            <a:r>
              <a:rPr lang="zh-CN" altLang="en-US" b="1" spc="10">
                <a:solidFill>
                  <a:schemeClr val="accent2"/>
                </a:solidFill>
                <a:latin typeface="宋体"/>
                <a:cs typeface="宋体"/>
              </a:rPr>
              <a:t>责</a:t>
            </a:r>
            <a:r>
              <a:rPr lang="zh-CN" altLang="en-US" b="1" spc="75">
                <a:latin typeface="宋体"/>
                <a:cs typeface="宋体"/>
              </a:rPr>
              <a:t>对</a:t>
            </a:r>
            <a:r>
              <a:rPr lang="zh-CN" altLang="en-US" b="1" spc="10">
                <a:latin typeface="宋体"/>
                <a:cs typeface="宋体"/>
              </a:rPr>
              <a:t>全</a:t>
            </a:r>
            <a:r>
              <a:rPr lang="zh-CN" altLang="en-US" b="1" spc="75">
                <a:latin typeface="宋体"/>
                <a:cs typeface="宋体"/>
              </a:rPr>
              <a:t>体</a:t>
            </a:r>
            <a:r>
              <a:rPr lang="zh-CN" altLang="en-US" b="1" spc="10">
                <a:latin typeface="宋体"/>
                <a:cs typeface="宋体"/>
              </a:rPr>
              <a:t>职</a:t>
            </a:r>
            <a:r>
              <a:rPr lang="zh-CN" altLang="en-US" b="1" spc="75">
                <a:latin typeface="宋体"/>
                <a:cs typeface="宋体"/>
              </a:rPr>
              <a:t>员</a:t>
            </a:r>
            <a:r>
              <a:rPr lang="zh-CN" altLang="en-US" b="1" spc="10">
                <a:latin typeface="宋体"/>
                <a:cs typeface="宋体"/>
              </a:rPr>
              <a:t>开</a:t>
            </a:r>
            <a:r>
              <a:rPr lang="zh-CN" altLang="en-US" b="1" spc="75">
                <a:latin typeface="宋体"/>
                <a:cs typeface="宋体"/>
              </a:rPr>
              <a:t>展</a:t>
            </a:r>
            <a:r>
              <a:rPr lang="zh-CN" altLang="en-US" b="1" spc="10">
                <a:latin typeface="宋体"/>
                <a:cs typeface="宋体"/>
              </a:rPr>
              <a:t>医</a:t>
            </a:r>
            <a:r>
              <a:rPr lang="zh-CN" altLang="en-US" b="1" spc="75">
                <a:latin typeface="宋体"/>
                <a:cs typeface="宋体"/>
              </a:rPr>
              <a:t>院</a:t>
            </a:r>
            <a:r>
              <a:rPr lang="zh-CN" altLang="en-US" b="1" spc="10">
                <a:latin typeface="宋体"/>
                <a:cs typeface="宋体"/>
              </a:rPr>
              <a:t>感</a:t>
            </a:r>
            <a:r>
              <a:rPr lang="zh-CN" altLang="en-US" b="1" spc="75">
                <a:latin typeface="宋体"/>
                <a:cs typeface="宋体"/>
              </a:rPr>
              <a:t>染</a:t>
            </a:r>
            <a:r>
              <a:rPr lang="zh-CN" altLang="en-US" b="1" spc="10">
                <a:latin typeface="宋体"/>
                <a:cs typeface="宋体"/>
              </a:rPr>
              <a:t>管</a:t>
            </a:r>
            <a:r>
              <a:rPr lang="zh-CN" altLang="en-US" b="1" spc="110">
                <a:latin typeface="宋体"/>
                <a:cs typeface="宋体"/>
              </a:rPr>
              <a:t>理</a:t>
            </a:r>
            <a:r>
              <a:rPr lang="zh-CN" altLang="en-US" b="1" spc="75">
                <a:solidFill>
                  <a:srgbClr val="0474C3"/>
                </a:solidFill>
                <a:latin typeface="宋体"/>
                <a:cs typeface="宋体"/>
              </a:rPr>
              <a:t>知识培训</a:t>
            </a:r>
            <a:r>
              <a:rPr lang="zh-CN" altLang="en-US" b="1" spc="75">
                <a:latin typeface="宋体"/>
                <a:cs typeface="宋体"/>
              </a:rPr>
              <a:t>。医疗机</a:t>
            </a:r>
            <a:r>
              <a:rPr lang="zh-CN" altLang="en-US" b="1" spc="10">
                <a:latin typeface="宋体"/>
                <a:cs typeface="宋体"/>
              </a:rPr>
              <a:t>构</a:t>
            </a:r>
            <a:r>
              <a:rPr lang="zh-CN" altLang="en-US" b="1" spc="75">
                <a:latin typeface="宋体"/>
                <a:cs typeface="宋体"/>
              </a:rPr>
              <a:t>工</a:t>
            </a:r>
            <a:r>
              <a:rPr lang="zh-CN" altLang="en-US" b="1" spc="10">
                <a:latin typeface="宋体"/>
                <a:cs typeface="宋体"/>
              </a:rPr>
              <a:t>作</a:t>
            </a:r>
            <a:r>
              <a:rPr lang="zh-CN" altLang="en-US" b="1" spc="75">
                <a:latin typeface="宋体"/>
                <a:cs typeface="宋体"/>
              </a:rPr>
              <a:t>人</a:t>
            </a:r>
            <a:r>
              <a:rPr lang="zh-CN" altLang="en-US" b="1" spc="10">
                <a:latin typeface="宋体"/>
                <a:cs typeface="宋体"/>
              </a:rPr>
              <a:t>员</a:t>
            </a:r>
            <a:r>
              <a:rPr lang="zh-CN" altLang="en-US" b="1" spc="75">
                <a:latin typeface="宋体"/>
                <a:cs typeface="宋体"/>
              </a:rPr>
              <a:t>应</a:t>
            </a:r>
            <a:r>
              <a:rPr lang="zh-CN" altLang="en-US" b="1" spc="10">
                <a:latin typeface="宋体"/>
                <a:cs typeface="宋体"/>
              </a:rPr>
              <a:t>当</a:t>
            </a:r>
            <a:r>
              <a:rPr lang="zh-CN" altLang="en-US" b="1" spc="75">
                <a:latin typeface="宋体"/>
                <a:cs typeface="宋体"/>
              </a:rPr>
              <a:t>学</a:t>
            </a:r>
            <a:r>
              <a:rPr lang="zh-CN" altLang="en-US" b="1" spc="10">
                <a:latin typeface="宋体"/>
                <a:cs typeface="宋体"/>
              </a:rPr>
              <a:t>习</a:t>
            </a:r>
            <a:r>
              <a:rPr lang="zh-CN" altLang="en-US" b="1" spc="75">
                <a:latin typeface="宋体"/>
                <a:cs typeface="宋体"/>
              </a:rPr>
              <a:t>、</a:t>
            </a:r>
            <a:r>
              <a:rPr lang="zh-CN" altLang="en-US" b="1" spc="10">
                <a:latin typeface="宋体"/>
                <a:cs typeface="宋体"/>
              </a:rPr>
              <a:t>掌</a:t>
            </a:r>
            <a:r>
              <a:rPr lang="zh-CN" altLang="en-US" b="1" spc="75">
                <a:latin typeface="宋体"/>
                <a:cs typeface="宋体"/>
              </a:rPr>
              <a:t>握</a:t>
            </a:r>
            <a:r>
              <a:rPr lang="zh-CN" altLang="en-US" b="1" spc="10">
                <a:latin typeface="宋体"/>
                <a:cs typeface="宋体"/>
              </a:rPr>
              <a:t>与</a:t>
            </a:r>
            <a:r>
              <a:rPr lang="zh-CN" altLang="en-US" b="1" spc="75">
                <a:latin typeface="宋体"/>
                <a:cs typeface="宋体"/>
              </a:rPr>
              <a:t>本</a:t>
            </a:r>
            <a:r>
              <a:rPr lang="zh-CN" altLang="en-US" b="1" spc="10">
                <a:latin typeface="宋体"/>
                <a:cs typeface="宋体"/>
              </a:rPr>
              <a:t>职</a:t>
            </a:r>
            <a:r>
              <a:rPr lang="zh-CN" altLang="en-US" b="1" spc="75">
                <a:latin typeface="宋体"/>
                <a:cs typeface="宋体"/>
              </a:rPr>
              <a:t>工</a:t>
            </a:r>
            <a:r>
              <a:rPr lang="zh-CN" altLang="en-US" b="1" spc="10">
                <a:latin typeface="宋体"/>
                <a:cs typeface="宋体"/>
              </a:rPr>
              <a:t>作</a:t>
            </a:r>
            <a:r>
              <a:rPr lang="zh-CN" altLang="en-US" b="1" spc="75">
                <a:latin typeface="宋体"/>
                <a:cs typeface="宋体"/>
              </a:rPr>
              <a:t>相</a:t>
            </a:r>
            <a:r>
              <a:rPr lang="zh-CN" altLang="en-US" b="1" spc="10">
                <a:latin typeface="宋体"/>
                <a:cs typeface="宋体"/>
              </a:rPr>
              <a:t>关</a:t>
            </a:r>
            <a:r>
              <a:rPr lang="zh-CN" altLang="en-US" b="1" spc="75">
                <a:latin typeface="宋体"/>
                <a:cs typeface="宋体"/>
              </a:rPr>
              <a:t>的</a:t>
            </a:r>
            <a:r>
              <a:rPr lang="zh-CN" altLang="en-US" b="1" spc="10">
                <a:latin typeface="宋体"/>
                <a:cs typeface="宋体"/>
              </a:rPr>
              <a:t>医</a:t>
            </a:r>
            <a:r>
              <a:rPr lang="zh-CN" altLang="en-US" b="1" spc="75">
                <a:latin typeface="宋体"/>
                <a:cs typeface="宋体"/>
              </a:rPr>
              <a:t>院感</a:t>
            </a:r>
            <a:r>
              <a:rPr lang="zh-CN" altLang="en-US" b="1" spc="10">
                <a:latin typeface="宋体"/>
                <a:cs typeface="宋体"/>
              </a:rPr>
              <a:t>染</a:t>
            </a:r>
            <a:r>
              <a:rPr lang="zh-CN" altLang="en-US" b="1" spc="75">
                <a:latin typeface="宋体"/>
                <a:cs typeface="宋体"/>
              </a:rPr>
              <a:t>预防与控制知</a:t>
            </a:r>
            <a:r>
              <a:rPr lang="zh-CN" altLang="en-US" b="1" spc="10">
                <a:latin typeface="宋体"/>
                <a:cs typeface="宋体"/>
              </a:rPr>
              <a:t>识。</a:t>
            </a:r>
            <a:endParaRPr lang="zh-CN" altLang="en-US">
              <a:latin typeface="宋体"/>
              <a:cs typeface="宋体"/>
            </a:endParaRPr>
          </a:p>
        </p:txBody>
      </p:sp>
      <p:graphicFrame>
        <p:nvGraphicFramePr>
          <p:cNvPr id="10" name="图示 9"/>
          <p:cNvGraphicFramePr/>
          <p:nvPr>
            <p:extLst>
              <p:ext uri="{D42A27DB-BD31-4B8C-83A1-F6EECF244321}">
                <p14:modId xmlns:p14="http://schemas.microsoft.com/office/powerpoint/2010/main" val="3936037550"/>
              </p:ext>
            </p:extLst>
          </p:nvPr>
        </p:nvGraphicFramePr>
        <p:xfrm>
          <a:off x="635000" y="2754132"/>
          <a:ext cx="7341236" cy="3919022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val="2125242990"/>
              </p:ext>
            </p:extLst>
          </p:nvPr>
        </p:nvGraphicFramePr>
        <p:xfrm>
          <a:off x="863600" y="1101725"/>
          <a:ext cx="10591800" cy="4905248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2987" y="149859"/>
            <a:ext cx="248475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二、基础措施</a:t>
            </a:r>
            <a:endParaRPr sz="32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7372" y="1049718"/>
            <a:ext cx="11826240" cy="522579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775"/>
              </a:spcBef>
            </a:pPr>
            <a:r>
              <a:rPr sz="2750" b="1" spc="75">
                <a:latin typeface="宋体"/>
                <a:cs typeface="宋体"/>
              </a:rPr>
              <a:t>（三）医疗器</a:t>
            </a:r>
            <a:r>
              <a:rPr sz="2750" b="1" spc="10" err="1">
                <a:latin typeface="宋体"/>
                <a:cs typeface="宋体"/>
              </a:rPr>
              <a:t>械</a:t>
            </a:r>
            <a:r>
              <a:rPr sz="2750" b="1" spc="75" err="1">
                <a:latin typeface="宋体"/>
                <a:cs typeface="宋体"/>
              </a:rPr>
              <a:t>、</a:t>
            </a:r>
            <a:r>
              <a:rPr sz="2750" b="1" spc="10" err="1">
                <a:latin typeface="宋体"/>
                <a:cs typeface="宋体"/>
              </a:rPr>
              <a:t>器</a:t>
            </a:r>
            <a:r>
              <a:rPr sz="2750" b="1" spc="75" err="1">
                <a:latin typeface="宋体"/>
                <a:cs typeface="宋体"/>
              </a:rPr>
              <a:t>具</a:t>
            </a:r>
            <a:r>
              <a:rPr sz="2750" b="1" spc="10" err="1">
                <a:latin typeface="宋体"/>
                <a:cs typeface="宋体"/>
              </a:rPr>
              <a:t>、</a:t>
            </a:r>
            <a:r>
              <a:rPr sz="2750" b="1" spc="75" err="1">
                <a:latin typeface="宋体"/>
                <a:cs typeface="宋体"/>
              </a:rPr>
              <a:t>物</a:t>
            </a:r>
            <a:r>
              <a:rPr sz="2750" b="1" spc="10" err="1">
                <a:latin typeface="宋体"/>
                <a:cs typeface="宋体"/>
              </a:rPr>
              <a:t>品</a:t>
            </a:r>
            <a:r>
              <a:rPr sz="2750" b="1" spc="75" err="1">
                <a:latin typeface="宋体"/>
                <a:cs typeface="宋体"/>
              </a:rPr>
              <a:t>的</a:t>
            </a:r>
            <a:r>
              <a:rPr sz="2750" b="1" spc="10" err="1">
                <a:latin typeface="宋体"/>
                <a:cs typeface="宋体"/>
              </a:rPr>
              <a:t>消</a:t>
            </a:r>
            <a:r>
              <a:rPr sz="2750" b="1" spc="75" err="1">
                <a:latin typeface="宋体"/>
                <a:cs typeface="宋体"/>
              </a:rPr>
              <a:t>毒</a:t>
            </a:r>
            <a:r>
              <a:rPr sz="2750" b="1" spc="10" err="1">
                <a:latin typeface="宋体"/>
                <a:cs typeface="宋体"/>
              </a:rPr>
              <a:t>灭</a:t>
            </a:r>
            <a:r>
              <a:rPr sz="2750" b="1" spc="75" err="1">
                <a:latin typeface="宋体"/>
                <a:cs typeface="宋体"/>
              </a:rPr>
              <a:t>菌</a:t>
            </a:r>
            <a:r>
              <a:rPr sz="2750" b="1" spc="10" err="1">
                <a:latin typeface="宋体"/>
                <a:cs typeface="宋体"/>
              </a:rPr>
              <a:t>应</a:t>
            </a:r>
            <a:r>
              <a:rPr sz="2750" b="1" spc="75" err="1">
                <a:latin typeface="宋体"/>
                <a:cs typeface="宋体"/>
              </a:rPr>
              <a:t>达</a:t>
            </a:r>
            <a:r>
              <a:rPr sz="2750" b="1" spc="10" err="1">
                <a:latin typeface="宋体"/>
                <a:cs typeface="宋体"/>
              </a:rPr>
              <a:t>到</a:t>
            </a:r>
            <a:r>
              <a:rPr sz="2750" b="1" spc="75" err="1">
                <a:latin typeface="宋体"/>
                <a:cs typeface="宋体"/>
              </a:rPr>
              <a:t>如</a:t>
            </a:r>
            <a:r>
              <a:rPr sz="2750" b="1" spc="10" err="1">
                <a:latin typeface="宋体"/>
                <a:cs typeface="宋体"/>
              </a:rPr>
              <a:t>下</a:t>
            </a:r>
            <a:r>
              <a:rPr sz="2750" b="1" spc="75" err="1">
                <a:latin typeface="宋体"/>
                <a:cs typeface="宋体"/>
              </a:rPr>
              <a:t>要</a:t>
            </a:r>
            <a:r>
              <a:rPr sz="2750" b="1" spc="10" err="1">
                <a:latin typeface="宋体"/>
                <a:cs typeface="宋体"/>
              </a:rPr>
              <a:t>求</a:t>
            </a:r>
            <a:r>
              <a:rPr sz="2750" b="1" spc="10" smtClean="0">
                <a:latin typeface="宋体"/>
                <a:cs typeface="宋体"/>
              </a:rPr>
              <a:t>：</a:t>
            </a:r>
            <a:endParaRPr sz="275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2987" y="149859"/>
            <a:ext cx="248475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二、基础措施</a:t>
            </a:r>
            <a:endParaRPr sz="3200"/>
          </a:p>
        </p:txBody>
      </p:sp>
      <p:graphicFrame>
        <p:nvGraphicFramePr>
          <p:cNvPr id="5" name="图示 4"/>
          <p:cNvGraphicFramePr/>
          <p:nvPr>
            <p:extLst>
              <p:ext uri="{D42A27DB-BD31-4B8C-83A1-F6EECF244321}">
                <p14:modId xmlns:p14="http://schemas.microsoft.com/office/powerpoint/2010/main" val="567789739"/>
              </p:ext>
            </p:extLst>
          </p:nvPr>
        </p:nvGraphicFramePr>
        <p:xfrm>
          <a:off x="939800" y="1953997"/>
          <a:ext cx="10744200" cy="3599319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val="2346163257"/>
              </p:ext>
            </p:extLst>
          </p:nvPr>
        </p:nvGraphicFramePr>
        <p:xfrm>
          <a:off x="558800" y="949325"/>
          <a:ext cx="11467465" cy="525780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2987" y="149859"/>
            <a:ext cx="248475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二、基础措施</a:t>
            </a:r>
            <a:endParaRPr sz="3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图示 4"/>
          <p:cNvGraphicFramePr/>
          <p:nvPr>
            <p:extLst>
              <p:ext uri="{D42A27DB-BD31-4B8C-83A1-F6EECF244321}">
                <p14:modId xmlns:p14="http://schemas.microsoft.com/office/powerpoint/2010/main" val="4155961198"/>
              </p:ext>
            </p:extLst>
          </p:nvPr>
        </p:nvGraphicFramePr>
        <p:xfrm>
          <a:off x="599440" y="1090232"/>
          <a:ext cx="11465559" cy="519309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2987" y="149859"/>
            <a:ext cx="248475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二、基础措施</a:t>
            </a:r>
            <a:endParaRPr sz="3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val="1797617390"/>
              </p:ext>
            </p:extLst>
          </p:nvPr>
        </p:nvGraphicFramePr>
        <p:xfrm>
          <a:off x="635000" y="1939925"/>
          <a:ext cx="11450955" cy="3605089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58800" y="568325"/>
            <a:ext cx="248475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二、基础措施</a:t>
            </a:r>
            <a:endParaRPr sz="3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val="3041752510"/>
              </p:ext>
            </p:extLst>
          </p:nvPr>
        </p:nvGraphicFramePr>
        <p:xfrm>
          <a:off x="620077" y="1155890"/>
          <a:ext cx="11478260" cy="4135235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2987" y="149859"/>
            <a:ext cx="248475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二、基础措施</a:t>
            </a:r>
            <a:endParaRPr sz="32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2987" y="149859"/>
            <a:ext cx="459168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三、重点部门</a:t>
            </a:r>
            <a:r>
              <a:rPr sz="3200" spc="-10"/>
              <a:t>——</a:t>
            </a:r>
            <a:r>
              <a:rPr sz="3200" spc="25">
                <a:solidFill>
                  <a:srgbClr val="FF0000"/>
                </a:solidFill>
              </a:rPr>
              <a:t>手术室</a:t>
            </a:r>
            <a:endParaRPr sz="3200"/>
          </a:p>
        </p:txBody>
      </p:sp>
      <p:sp>
        <p:nvSpPr>
          <p:cNvPr id="4" name="矩形 3"/>
          <p:cNvSpPr/>
          <p:nvPr/>
        </p:nvSpPr>
        <p:spPr>
          <a:xfrm>
            <a:off x="6368487" y="3308544"/>
            <a:ext cx="5447175" cy="17338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8475" marR="331470" indent="-485775">
              <a:lnSpc>
                <a:spcPts val="3150"/>
              </a:lnSpc>
              <a:spcBef>
                <a:spcPts val="1285"/>
              </a:spcBef>
              <a:buFont typeface="Wingdings"/>
              <a:buChar char=""/>
              <a:tabLst>
                <a:tab pos="498475"/>
                <a:tab pos="499109"/>
              </a:tabLst>
            </a:pPr>
            <a:r>
              <a:rPr lang="zh-CN" altLang="en-US" b="1" spc="85">
                <a:solidFill>
                  <a:srgbClr val="C00000"/>
                </a:solidFill>
                <a:latin typeface="宋体"/>
                <a:cs typeface="宋体"/>
              </a:rPr>
              <a:t>麻醉用具</a:t>
            </a:r>
            <a:r>
              <a:rPr lang="zh-CN" altLang="en-US" b="1" spc="75">
                <a:latin typeface="宋体"/>
                <a:cs typeface="宋体"/>
              </a:rPr>
              <a:t>定期</a:t>
            </a:r>
            <a:r>
              <a:rPr lang="zh-CN" altLang="en-US" b="1" spc="10">
                <a:latin typeface="宋体"/>
                <a:cs typeface="宋体"/>
              </a:rPr>
              <a:t>清</a:t>
            </a:r>
            <a:r>
              <a:rPr lang="zh-CN" altLang="en-US" b="1" spc="75">
                <a:latin typeface="宋体"/>
                <a:cs typeface="宋体"/>
              </a:rPr>
              <a:t>洁</a:t>
            </a:r>
            <a:r>
              <a:rPr lang="zh-CN" altLang="en-US" b="1" spc="10">
                <a:latin typeface="宋体"/>
                <a:cs typeface="宋体"/>
              </a:rPr>
              <a:t>、</a:t>
            </a:r>
            <a:r>
              <a:rPr lang="zh-CN" altLang="en-US" b="1" spc="75">
                <a:latin typeface="宋体"/>
                <a:cs typeface="宋体"/>
              </a:rPr>
              <a:t>消</a:t>
            </a:r>
            <a:r>
              <a:rPr lang="zh-CN" altLang="en-US" b="1" spc="10">
                <a:latin typeface="宋体"/>
                <a:cs typeface="宋体"/>
              </a:rPr>
              <a:t>毒</a:t>
            </a:r>
            <a:r>
              <a:rPr lang="zh-CN" altLang="en-US" b="1" spc="75">
                <a:latin typeface="宋体"/>
                <a:cs typeface="宋体"/>
              </a:rPr>
              <a:t>。</a:t>
            </a:r>
            <a:r>
              <a:rPr lang="zh-CN" altLang="en-US" b="1" spc="10">
                <a:latin typeface="宋体"/>
                <a:cs typeface="宋体"/>
              </a:rPr>
              <a:t>可</a:t>
            </a:r>
            <a:r>
              <a:rPr lang="zh-CN" altLang="en-US" b="1" spc="75">
                <a:latin typeface="宋体"/>
                <a:cs typeface="宋体"/>
              </a:rPr>
              <a:t>复</a:t>
            </a:r>
            <a:r>
              <a:rPr lang="zh-CN" altLang="en-US" b="1" spc="10">
                <a:latin typeface="宋体"/>
                <a:cs typeface="宋体"/>
              </a:rPr>
              <a:t>用</a:t>
            </a:r>
            <a:r>
              <a:rPr lang="zh-CN" altLang="en-US" b="1" spc="75">
                <a:latin typeface="宋体"/>
                <a:cs typeface="宋体"/>
              </a:rPr>
              <a:t>喉</a:t>
            </a:r>
            <a:r>
              <a:rPr lang="zh-CN" altLang="en-US" b="1" spc="10">
                <a:latin typeface="宋体"/>
                <a:cs typeface="宋体"/>
              </a:rPr>
              <a:t>镜</a:t>
            </a:r>
            <a:r>
              <a:rPr lang="zh-CN" altLang="en-US" b="1" spc="75">
                <a:latin typeface="宋体"/>
                <a:cs typeface="宋体"/>
              </a:rPr>
              <a:t>、</a:t>
            </a:r>
            <a:r>
              <a:rPr lang="zh-CN" altLang="en-US" b="1" spc="10">
                <a:latin typeface="宋体"/>
                <a:cs typeface="宋体"/>
              </a:rPr>
              <a:t>螺</a:t>
            </a:r>
            <a:r>
              <a:rPr lang="zh-CN" altLang="en-US" b="1" spc="75">
                <a:latin typeface="宋体"/>
                <a:cs typeface="宋体"/>
              </a:rPr>
              <a:t>纹</a:t>
            </a:r>
            <a:r>
              <a:rPr lang="zh-CN" altLang="en-US" b="1" spc="10">
                <a:latin typeface="宋体"/>
                <a:cs typeface="宋体"/>
              </a:rPr>
              <a:t>管</a:t>
            </a:r>
            <a:r>
              <a:rPr lang="zh-CN" altLang="en-US" b="1" spc="75">
                <a:latin typeface="宋体"/>
                <a:cs typeface="宋体"/>
              </a:rPr>
              <a:t>、</a:t>
            </a:r>
            <a:r>
              <a:rPr lang="zh-CN" altLang="en-US" b="1" spc="10">
                <a:latin typeface="宋体"/>
                <a:cs typeface="宋体"/>
              </a:rPr>
              <a:t>面</a:t>
            </a:r>
            <a:r>
              <a:rPr lang="zh-CN" altLang="en-US" b="1" spc="75">
                <a:latin typeface="宋体"/>
                <a:cs typeface="宋体"/>
              </a:rPr>
              <a:t>罩</a:t>
            </a:r>
            <a:r>
              <a:rPr lang="zh-CN" altLang="en-US" b="1" spc="10">
                <a:latin typeface="宋体"/>
                <a:cs typeface="宋体"/>
              </a:rPr>
              <a:t>、</a:t>
            </a:r>
            <a:r>
              <a:rPr lang="zh-CN" altLang="en-US" b="1" spc="75">
                <a:latin typeface="宋体"/>
                <a:cs typeface="宋体"/>
              </a:rPr>
              <a:t>口</a:t>
            </a:r>
            <a:r>
              <a:rPr lang="zh-CN" altLang="en-US" b="1" spc="10">
                <a:latin typeface="宋体"/>
                <a:cs typeface="宋体"/>
              </a:rPr>
              <a:t>咽</a:t>
            </a:r>
            <a:r>
              <a:rPr lang="zh-CN" altLang="en-US" b="1" spc="75">
                <a:latin typeface="宋体"/>
                <a:cs typeface="宋体"/>
              </a:rPr>
              <a:t>通道</a:t>
            </a:r>
            <a:r>
              <a:rPr lang="zh-CN" altLang="en-US" b="1" spc="10">
                <a:latin typeface="宋体"/>
                <a:cs typeface="宋体"/>
              </a:rPr>
              <a:t>、</a:t>
            </a:r>
            <a:r>
              <a:rPr lang="zh-CN" altLang="en-US" b="1" spc="85">
                <a:latin typeface="宋体"/>
                <a:cs typeface="宋体"/>
              </a:rPr>
              <a:t>简易呼吸器等</a:t>
            </a:r>
            <a:r>
              <a:rPr lang="zh-CN" altLang="en-US" b="1" spc="5">
                <a:latin typeface="宋体"/>
                <a:cs typeface="宋体"/>
              </a:rPr>
              <a:t>须</a:t>
            </a:r>
            <a:r>
              <a:rPr lang="zh-CN" altLang="en-US" b="1" spc="75">
                <a:latin typeface="宋体"/>
                <a:cs typeface="宋体"/>
              </a:rPr>
              <a:t>“</a:t>
            </a:r>
            <a:r>
              <a:rPr lang="zh-CN" altLang="en-US" b="1" spc="10">
                <a:latin typeface="宋体"/>
                <a:cs typeface="宋体"/>
              </a:rPr>
              <a:t>一</a:t>
            </a:r>
            <a:r>
              <a:rPr lang="zh-CN" altLang="en-US" b="1" spc="75">
                <a:latin typeface="宋体"/>
                <a:cs typeface="宋体"/>
              </a:rPr>
              <a:t>人</a:t>
            </a:r>
            <a:r>
              <a:rPr lang="zh-CN" altLang="en-US" b="1" spc="10">
                <a:latin typeface="宋体"/>
                <a:cs typeface="宋体"/>
              </a:rPr>
              <a:t>一</a:t>
            </a:r>
            <a:r>
              <a:rPr lang="zh-CN" altLang="en-US" b="1" spc="75">
                <a:latin typeface="宋体"/>
                <a:cs typeface="宋体"/>
              </a:rPr>
              <a:t>用</a:t>
            </a:r>
            <a:r>
              <a:rPr lang="zh-CN" altLang="en-US" b="1" spc="10">
                <a:latin typeface="宋体"/>
                <a:cs typeface="宋体"/>
              </a:rPr>
              <a:t>一</a:t>
            </a:r>
            <a:r>
              <a:rPr lang="zh-CN" altLang="en-US" b="1" spc="75">
                <a:latin typeface="宋体"/>
                <a:cs typeface="宋体"/>
              </a:rPr>
              <a:t>消</a:t>
            </a:r>
            <a:r>
              <a:rPr lang="zh-CN" altLang="en-US" b="1" spc="10">
                <a:latin typeface="宋体"/>
                <a:cs typeface="宋体"/>
              </a:rPr>
              <a:t>毒</a:t>
            </a:r>
            <a:r>
              <a:rPr lang="zh-CN" altLang="en-US" b="1" spc="40">
                <a:latin typeface="宋体"/>
                <a:cs typeface="宋体"/>
              </a:rPr>
              <a:t>”，</a:t>
            </a:r>
            <a:r>
              <a:rPr lang="zh-CN" altLang="en-US" b="1" spc="75">
                <a:latin typeface="宋体"/>
                <a:cs typeface="宋体"/>
              </a:rPr>
              <a:t>清</a:t>
            </a:r>
            <a:r>
              <a:rPr lang="zh-CN" altLang="en-US" b="1" spc="10">
                <a:latin typeface="宋体"/>
                <a:cs typeface="宋体"/>
              </a:rPr>
              <a:t>洁</a:t>
            </a:r>
            <a:r>
              <a:rPr lang="zh-CN" altLang="en-US" b="1" spc="75">
                <a:latin typeface="宋体"/>
                <a:cs typeface="宋体"/>
              </a:rPr>
              <a:t>、</a:t>
            </a:r>
            <a:r>
              <a:rPr lang="zh-CN" altLang="en-US" b="1" spc="10">
                <a:latin typeface="宋体"/>
                <a:cs typeface="宋体"/>
              </a:rPr>
              <a:t>干</a:t>
            </a:r>
            <a:r>
              <a:rPr lang="zh-CN" altLang="en-US" b="1" spc="75">
                <a:latin typeface="宋体"/>
                <a:cs typeface="宋体"/>
              </a:rPr>
              <a:t>燥</a:t>
            </a:r>
            <a:r>
              <a:rPr lang="zh-CN" altLang="en-US" b="1" spc="10">
                <a:latin typeface="宋体"/>
                <a:cs typeface="宋体"/>
              </a:rPr>
              <a:t>、</a:t>
            </a:r>
            <a:r>
              <a:rPr lang="zh-CN" altLang="en-US" b="1" spc="75">
                <a:latin typeface="宋体"/>
                <a:cs typeface="宋体"/>
              </a:rPr>
              <a:t>密</a:t>
            </a:r>
            <a:r>
              <a:rPr lang="zh-CN" altLang="en-US" b="1" spc="10">
                <a:latin typeface="宋体"/>
                <a:cs typeface="宋体"/>
              </a:rPr>
              <a:t>闭</a:t>
            </a:r>
            <a:r>
              <a:rPr lang="zh-CN" altLang="en-US" b="1" spc="75">
                <a:latin typeface="宋体"/>
                <a:cs typeface="宋体"/>
              </a:rPr>
              <a:t>保</a:t>
            </a:r>
            <a:r>
              <a:rPr lang="zh-CN" altLang="en-US" b="1" spc="10">
                <a:latin typeface="宋体"/>
                <a:cs typeface="宋体"/>
              </a:rPr>
              <a:t>存。</a:t>
            </a:r>
            <a:endParaRPr lang="zh-CN" altLang="en-US">
              <a:latin typeface="宋体"/>
              <a:cs typeface="宋体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900574" y="3308544"/>
            <a:ext cx="4916025" cy="15048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8475" marR="5080" indent="-485775">
              <a:lnSpc>
                <a:spcPct val="102400"/>
              </a:lnSpc>
              <a:spcBef>
                <a:spcPts val="980"/>
              </a:spcBef>
              <a:buFont typeface="Wingdings"/>
              <a:buChar char=""/>
              <a:tabLst>
                <a:tab pos="498475"/>
                <a:tab pos="499109"/>
              </a:tabLst>
            </a:pPr>
            <a:r>
              <a:rPr lang="zh-CN" altLang="en-US" b="1" spc="75">
                <a:latin typeface="宋体"/>
                <a:cs typeface="宋体"/>
              </a:rPr>
              <a:t>手</a:t>
            </a:r>
            <a:r>
              <a:rPr lang="zh-CN" altLang="en-US" b="1" spc="10">
                <a:latin typeface="宋体"/>
                <a:cs typeface="宋体"/>
              </a:rPr>
              <a:t>术</a:t>
            </a:r>
            <a:r>
              <a:rPr lang="zh-CN" altLang="en-US" b="1" spc="75">
                <a:latin typeface="宋体"/>
                <a:cs typeface="宋体"/>
              </a:rPr>
              <a:t>器</a:t>
            </a:r>
            <a:r>
              <a:rPr lang="zh-CN" altLang="en-US" b="1" spc="10">
                <a:latin typeface="宋体"/>
                <a:cs typeface="宋体"/>
              </a:rPr>
              <a:t>械</a:t>
            </a:r>
            <a:r>
              <a:rPr lang="zh-CN" altLang="en-US" b="1" spc="75">
                <a:latin typeface="宋体"/>
                <a:cs typeface="宋体"/>
              </a:rPr>
              <a:t>与</a:t>
            </a:r>
            <a:r>
              <a:rPr lang="zh-CN" altLang="en-US" b="1" spc="10">
                <a:latin typeface="宋体"/>
                <a:cs typeface="宋体"/>
              </a:rPr>
              <a:t>物</a:t>
            </a:r>
            <a:r>
              <a:rPr lang="zh-CN" altLang="en-US" b="1" spc="75">
                <a:latin typeface="宋体"/>
                <a:cs typeface="宋体"/>
              </a:rPr>
              <a:t>品</a:t>
            </a:r>
            <a:r>
              <a:rPr lang="zh-CN" altLang="en-US" b="1" spc="10">
                <a:latin typeface="宋体"/>
                <a:cs typeface="宋体"/>
              </a:rPr>
              <a:t>使</a:t>
            </a:r>
            <a:r>
              <a:rPr lang="zh-CN" altLang="en-US" b="1" spc="75">
                <a:latin typeface="宋体"/>
                <a:cs typeface="宋体"/>
              </a:rPr>
              <a:t>用</a:t>
            </a:r>
            <a:r>
              <a:rPr lang="zh-CN" altLang="en-US" b="1" spc="10">
                <a:latin typeface="宋体"/>
                <a:cs typeface="宋体"/>
              </a:rPr>
              <a:t>后</a:t>
            </a:r>
            <a:r>
              <a:rPr lang="zh-CN" altLang="en-US" b="1" spc="75">
                <a:latin typeface="宋体"/>
                <a:cs typeface="宋体"/>
              </a:rPr>
              <a:t>尽</a:t>
            </a:r>
            <a:r>
              <a:rPr lang="zh-CN" altLang="en-US" b="1" spc="10">
                <a:latin typeface="宋体"/>
                <a:cs typeface="宋体"/>
              </a:rPr>
              <a:t>快</a:t>
            </a:r>
            <a:r>
              <a:rPr lang="zh-CN" altLang="en-US" b="1" spc="75">
                <a:latin typeface="宋体"/>
                <a:cs typeface="宋体"/>
              </a:rPr>
              <a:t>清</a:t>
            </a:r>
            <a:r>
              <a:rPr lang="zh-CN" altLang="en-US" b="1" spc="10">
                <a:latin typeface="宋体"/>
                <a:cs typeface="宋体"/>
              </a:rPr>
              <a:t>洗</a:t>
            </a:r>
            <a:r>
              <a:rPr lang="zh-CN" altLang="en-US" b="1" spc="90">
                <a:latin typeface="宋体"/>
                <a:cs typeface="宋体"/>
              </a:rPr>
              <a:t>，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器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械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必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须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一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用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一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灭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菌</a:t>
            </a:r>
            <a:r>
              <a:rPr lang="zh-CN" altLang="en-US" b="1" spc="75">
                <a:latin typeface="宋体"/>
                <a:cs typeface="宋体"/>
              </a:rPr>
              <a:t>，</a:t>
            </a:r>
            <a:r>
              <a:rPr lang="zh-CN" altLang="en-US" b="1" spc="10">
                <a:latin typeface="宋体"/>
                <a:cs typeface="宋体"/>
              </a:rPr>
              <a:t>清洗</a:t>
            </a:r>
            <a:r>
              <a:rPr lang="zh-CN" altLang="en-US" b="1" spc="65">
                <a:latin typeface="宋体"/>
                <a:cs typeface="宋体"/>
              </a:rPr>
              <a:t>、</a:t>
            </a:r>
            <a:r>
              <a:rPr lang="zh-CN" altLang="en-US" b="1" spc="10">
                <a:latin typeface="宋体"/>
                <a:cs typeface="宋体"/>
              </a:rPr>
              <a:t>包</a:t>
            </a:r>
            <a:r>
              <a:rPr lang="zh-CN" altLang="en-US" b="1" spc="75">
                <a:latin typeface="宋体"/>
                <a:cs typeface="宋体"/>
              </a:rPr>
              <a:t>装</a:t>
            </a:r>
            <a:r>
              <a:rPr lang="zh-CN" altLang="en-US" b="1" spc="10">
                <a:latin typeface="宋体"/>
                <a:cs typeface="宋体"/>
              </a:rPr>
              <a:t>、</a:t>
            </a:r>
            <a:r>
              <a:rPr lang="zh-CN" altLang="en-US" b="1" spc="75">
                <a:latin typeface="宋体"/>
                <a:cs typeface="宋体"/>
              </a:rPr>
              <a:t>灭菌应符合国</a:t>
            </a:r>
            <a:r>
              <a:rPr lang="zh-CN" altLang="en-US" b="1" spc="10">
                <a:latin typeface="宋体"/>
                <a:cs typeface="宋体"/>
              </a:rPr>
              <a:t>家</a:t>
            </a:r>
            <a:r>
              <a:rPr lang="zh-CN" altLang="en-US" b="1" spc="75">
                <a:latin typeface="宋体"/>
                <a:cs typeface="宋体"/>
              </a:rPr>
              <a:t>有</a:t>
            </a:r>
            <a:r>
              <a:rPr lang="zh-CN" altLang="en-US" b="1" spc="10">
                <a:latin typeface="宋体"/>
                <a:cs typeface="宋体"/>
              </a:rPr>
              <a:t>关</a:t>
            </a:r>
            <a:r>
              <a:rPr lang="zh-CN" altLang="en-US" b="1" spc="75">
                <a:latin typeface="宋体"/>
                <a:cs typeface="宋体"/>
              </a:rPr>
              <a:t>规</a:t>
            </a:r>
            <a:r>
              <a:rPr lang="zh-CN" altLang="en-US" b="1" spc="10">
                <a:latin typeface="宋体"/>
                <a:cs typeface="宋体"/>
              </a:rPr>
              <a:t>定</a:t>
            </a:r>
            <a:r>
              <a:rPr lang="zh-CN" altLang="en-US" b="1" spc="75">
                <a:latin typeface="宋体"/>
                <a:cs typeface="宋体"/>
              </a:rPr>
              <a:t>。</a:t>
            </a:r>
            <a:r>
              <a:rPr lang="zh-CN" altLang="en-US" b="1" spc="10">
                <a:latin typeface="宋体"/>
                <a:cs typeface="宋体"/>
              </a:rPr>
              <a:t>耐</a:t>
            </a:r>
            <a:r>
              <a:rPr lang="zh-CN" altLang="en-US" b="1" spc="75">
                <a:latin typeface="宋体"/>
                <a:cs typeface="宋体"/>
              </a:rPr>
              <a:t>湿</a:t>
            </a:r>
            <a:r>
              <a:rPr lang="zh-CN" altLang="en-US" b="1" spc="10">
                <a:latin typeface="宋体"/>
                <a:cs typeface="宋体"/>
              </a:rPr>
              <a:t>耐</a:t>
            </a:r>
            <a:r>
              <a:rPr lang="zh-CN" altLang="en-US" b="1" spc="75">
                <a:latin typeface="宋体"/>
                <a:cs typeface="宋体"/>
              </a:rPr>
              <a:t>高</a:t>
            </a:r>
            <a:r>
              <a:rPr lang="zh-CN" altLang="en-US" b="1" spc="10">
                <a:latin typeface="宋体"/>
                <a:cs typeface="宋体"/>
              </a:rPr>
              <a:t>温</a:t>
            </a:r>
            <a:r>
              <a:rPr lang="zh-CN" altLang="en-US" b="1" spc="75">
                <a:latin typeface="宋体"/>
                <a:cs typeface="宋体"/>
              </a:rPr>
              <a:t>器</a:t>
            </a:r>
            <a:r>
              <a:rPr lang="zh-CN" altLang="en-US" b="1" spc="10">
                <a:latin typeface="宋体"/>
                <a:cs typeface="宋体"/>
              </a:rPr>
              <a:t>械</a:t>
            </a:r>
            <a:r>
              <a:rPr lang="zh-CN" altLang="en-US" b="1" spc="75">
                <a:latin typeface="宋体"/>
                <a:cs typeface="宋体"/>
              </a:rPr>
              <a:t>与</a:t>
            </a:r>
            <a:r>
              <a:rPr lang="zh-CN" altLang="en-US" b="1" spc="10">
                <a:latin typeface="宋体"/>
                <a:cs typeface="宋体"/>
              </a:rPr>
              <a:t>物</a:t>
            </a:r>
            <a:r>
              <a:rPr lang="zh-CN" altLang="en-US" b="1" spc="75">
                <a:latin typeface="宋体"/>
                <a:cs typeface="宋体"/>
              </a:rPr>
              <a:t>品</a:t>
            </a:r>
            <a:r>
              <a:rPr lang="zh-CN" altLang="en-US" b="1" spc="10">
                <a:latin typeface="宋体"/>
                <a:cs typeface="宋体"/>
              </a:rPr>
              <a:t>应</a:t>
            </a:r>
            <a:r>
              <a:rPr lang="zh-CN" altLang="en-US" b="1" spc="75">
                <a:latin typeface="宋体"/>
                <a:cs typeface="宋体"/>
              </a:rPr>
              <a:t>使</a:t>
            </a:r>
            <a:r>
              <a:rPr lang="zh-CN" altLang="en-US" b="1" spc="35">
                <a:latin typeface="宋体"/>
                <a:cs typeface="宋体"/>
              </a:rPr>
              <a:t>用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压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力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蒸汽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灭</a:t>
            </a:r>
            <a:r>
              <a:rPr lang="zh-CN" altLang="en-US" b="1" spc="85">
                <a:solidFill>
                  <a:srgbClr val="C00000"/>
                </a:solidFill>
                <a:latin typeface="宋体"/>
                <a:cs typeface="宋体"/>
              </a:rPr>
              <a:t>菌</a:t>
            </a:r>
            <a:r>
              <a:rPr lang="zh-CN" altLang="en-US" b="1" spc="75">
                <a:latin typeface="宋体"/>
                <a:cs typeface="宋体"/>
              </a:rPr>
              <a:t>。灭菌后的</a:t>
            </a:r>
            <a:r>
              <a:rPr lang="zh-CN" altLang="en-US" b="1" spc="10">
                <a:latin typeface="宋体"/>
                <a:cs typeface="宋体"/>
              </a:rPr>
              <a:t>手</a:t>
            </a:r>
            <a:r>
              <a:rPr lang="zh-CN" altLang="en-US" b="1" spc="75">
                <a:latin typeface="宋体"/>
                <a:cs typeface="宋体"/>
              </a:rPr>
              <a:t>术</a:t>
            </a:r>
            <a:r>
              <a:rPr lang="zh-CN" altLang="en-US" b="1" spc="10">
                <a:latin typeface="宋体"/>
                <a:cs typeface="宋体"/>
              </a:rPr>
              <a:t>器</a:t>
            </a:r>
            <a:r>
              <a:rPr lang="zh-CN" altLang="en-US" b="1" spc="75">
                <a:latin typeface="宋体"/>
                <a:cs typeface="宋体"/>
              </a:rPr>
              <a:t>械</a:t>
            </a:r>
            <a:r>
              <a:rPr lang="zh-CN" altLang="en-US" b="1" spc="10">
                <a:latin typeface="宋体"/>
                <a:cs typeface="宋体"/>
              </a:rPr>
              <a:t>包</a:t>
            </a:r>
            <a:r>
              <a:rPr lang="zh-CN" altLang="en-US" b="1" spc="75">
                <a:latin typeface="宋体"/>
                <a:cs typeface="宋体"/>
              </a:rPr>
              <a:t>应</a:t>
            </a:r>
            <a:r>
              <a:rPr lang="zh-CN" altLang="en-US" b="1" spc="10">
                <a:latin typeface="宋体"/>
                <a:cs typeface="宋体"/>
              </a:rPr>
              <a:t>存</a:t>
            </a:r>
            <a:r>
              <a:rPr lang="zh-CN" altLang="en-US" b="1" spc="75">
                <a:latin typeface="宋体"/>
                <a:cs typeface="宋体"/>
              </a:rPr>
              <a:t>放</a:t>
            </a:r>
            <a:r>
              <a:rPr lang="zh-CN" altLang="en-US" b="1" spc="10">
                <a:latin typeface="宋体"/>
                <a:cs typeface="宋体"/>
              </a:rPr>
              <a:t>在</a:t>
            </a:r>
            <a:r>
              <a:rPr lang="zh-CN" altLang="en-US" b="1" spc="75">
                <a:latin typeface="宋体"/>
                <a:cs typeface="宋体"/>
              </a:rPr>
              <a:t>清</a:t>
            </a:r>
            <a:r>
              <a:rPr lang="zh-CN" altLang="en-US" b="1" spc="10">
                <a:latin typeface="宋体"/>
                <a:cs typeface="宋体"/>
              </a:rPr>
              <a:t>洁</a:t>
            </a:r>
            <a:r>
              <a:rPr lang="zh-CN" altLang="en-US" b="1" spc="75">
                <a:latin typeface="宋体"/>
                <a:cs typeface="宋体"/>
              </a:rPr>
              <a:t>干</a:t>
            </a:r>
            <a:r>
              <a:rPr lang="zh-CN" altLang="en-US" b="1" spc="10">
                <a:latin typeface="宋体"/>
                <a:cs typeface="宋体"/>
              </a:rPr>
              <a:t>燥</a:t>
            </a:r>
            <a:r>
              <a:rPr lang="zh-CN" altLang="en-US" b="1" spc="75">
                <a:latin typeface="宋体"/>
                <a:cs typeface="宋体"/>
              </a:rPr>
              <a:t>的</a:t>
            </a:r>
            <a:r>
              <a:rPr lang="zh-CN" altLang="en-US" b="1" spc="10">
                <a:latin typeface="宋体"/>
                <a:cs typeface="宋体"/>
              </a:rPr>
              <a:t>存</a:t>
            </a:r>
            <a:r>
              <a:rPr lang="zh-CN" altLang="en-US" b="1" spc="75">
                <a:latin typeface="宋体"/>
                <a:cs typeface="宋体"/>
              </a:rPr>
              <a:t>放</a:t>
            </a:r>
            <a:r>
              <a:rPr lang="zh-CN" altLang="en-US" b="1" spc="10">
                <a:latin typeface="宋体"/>
                <a:cs typeface="宋体"/>
              </a:rPr>
              <a:t>柜</a:t>
            </a:r>
            <a:r>
              <a:rPr lang="zh-CN" altLang="en-US" b="1" spc="75">
                <a:latin typeface="宋体"/>
                <a:cs typeface="宋体"/>
              </a:rPr>
              <a:t>内</a:t>
            </a:r>
            <a:r>
              <a:rPr lang="zh-CN" altLang="en-US" b="1" spc="10">
                <a:latin typeface="宋体"/>
                <a:cs typeface="宋体"/>
              </a:rPr>
              <a:t>。</a:t>
            </a:r>
            <a:endParaRPr lang="zh-CN" altLang="en-US">
              <a:latin typeface="宋体"/>
              <a:cs typeface="宋体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310775" y="1521919"/>
            <a:ext cx="5562600" cy="12223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8475" marR="328295" indent="-485775" algn="just">
              <a:lnSpc>
                <a:spcPct val="102400"/>
              </a:lnSpc>
              <a:spcBef>
                <a:spcPts val="980"/>
              </a:spcBef>
              <a:buFont typeface="Wingdings"/>
              <a:buChar char=""/>
              <a:tabLst>
                <a:tab pos="499109"/>
              </a:tabLst>
            </a:pPr>
            <a:r>
              <a:rPr lang="zh-CN" altLang="en-US" b="1" spc="75">
                <a:latin typeface="宋体"/>
                <a:cs typeface="宋体"/>
              </a:rPr>
              <a:t>凡进入手术室</a:t>
            </a:r>
            <a:r>
              <a:rPr lang="zh-CN" altLang="en-US" b="1" spc="10">
                <a:latin typeface="宋体"/>
                <a:cs typeface="宋体"/>
              </a:rPr>
              <a:t>的</a:t>
            </a:r>
            <a:r>
              <a:rPr lang="zh-CN" altLang="en-US" b="1" spc="75">
                <a:solidFill>
                  <a:srgbClr val="FF0000"/>
                </a:solidFill>
                <a:latin typeface="宋体"/>
                <a:cs typeface="宋体"/>
              </a:rPr>
              <a:t>人</a:t>
            </a:r>
            <a:r>
              <a:rPr lang="zh-CN" altLang="en-US" b="1" spc="10">
                <a:solidFill>
                  <a:srgbClr val="FF0000"/>
                </a:solidFill>
                <a:latin typeface="宋体"/>
                <a:cs typeface="宋体"/>
              </a:rPr>
              <a:t>员</a:t>
            </a:r>
            <a:r>
              <a:rPr lang="zh-CN" altLang="en-US" b="1" spc="75">
                <a:latin typeface="宋体"/>
                <a:cs typeface="宋体"/>
              </a:rPr>
              <a:t>应</a:t>
            </a:r>
            <a:r>
              <a:rPr lang="zh-CN" altLang="en-US" b="1" spc="10">
                <a:latin typeface="宋体"/>
                <a:cs typeface="宋体"/>
              </a:rPr>
              <a:t>更</a:t>
            </a:r>
            <a:r>
              <a:rPr lang="zh-CN" altLang="en-US" b="1" spc="75">
                <a:latin typeface="宋体"/>
                <a:cs typeface="宋体"/>
              </a:rPr>
              <a:t>换</a:t>
            </a:r>
            <a:r>
              <a:rPr lang="zh-CN" altLang="en-US" b="1" spc="10">
                <a:latin typeface="宋体"/>
                <a:cs typeface="宋体"/>
              </a:rPr>
              <a:t>手</a:t>
            </a:r>
            <a:r>
              <a:rPr lang="zh-CN" altLang="en-US" b="1" spc="75">
                <a:latin typeface="宋体"/>
                <a:cs typeface="宋体"/>
              </a:rPr>
              <a:t>术</a:t>
            </a:r>
            <a:r>
              <a:rPr lang="zh-CN" altLang="en-US" b="1" spc="10">
                <a:latin typeface="宋体"/>
                <a:cs typeface="宋体"/>
              </a:rPr>
              <a:t>室</a:t>
            </a:r>
            <a:r>
              <a:rPr lang="zh-CN" altLang="en-US" b="1" spc="75">
                <a:latin typeface="宋体"/>
                <a:cs typeface="宋体"/>
              </a:rPr>
              <a:t>专</a:t>
            </a:r>
            <a:r>
              <a:rPr lang="zh-CN" altLang="en-US" b="1" spc="10">
                <a:latin typeface="宋体"/>
                <a:cs typeface="宋体"/>
              </a:rPr>
              <a:t>用</a:t>
            </a:r>
            <a:r>
              <a:rPr lang="zh-CN" altLang="en-US" b="1" spc="75">
                <a:latin typeface="宋体"/>
                <a:cs typeface="宋体"/>
              </a:rPr>
              <a:t>的</a:t>
            </a:r>
            <a:r>
              <a:rPr lang="zh-CN" altLang="en-US" b="1" spc="10">
                <a:latin typeface="宋体"/>
                <a:cs typeface="宋体"/>
              </a:rPr>
              <a:t>衣</a:t>
            </a:r>
            <a:r>
              <a:rPr lang="zh-CN" altLang="en-US" b="1" spc="75">
                <a:latin typeface="宋体"/>
                <a:cs typeface="宋体"/>
              </a:rPr>
              <a:t>、</a:t>
            </a:r>
            <a:r>
              <a:rPr lang="zh-CN" altLang="en-US" b="1" spc="10">
                <a:latin typeface="宋体"/>
                <a:cs typeface="宋体"/>
              </a:rPr>
              <a:t>帽</a:t>
            </a:r>
            <a:r>
              <a:rPr lang="zh-CN" altLang="en-US" b="1" spc="75">
                <a:latin typeface="宋体"/>
                <a:cs typeface="宋体"/>
              </a:rPr>
              <a:t>、</a:t>
            </a:r>
            <a:r>
              <a:rPr lang="zh-CN" altLang="en-US" b="1" spc="10">
                <a:latin typeface="宋体"/>
                <a:cs typeface="宋体"/>
              </a:rPr>
              <a:t>一</a:t>
            </a:r>
            <a:r>
              <a:rPr lang="zh-CN" altLang="en-US" b="1" spc="75">
                <a:latin typeface="宋体"/>
                <a:cs typeface="宋体"/>
              </a:rPr>
              <a:t>次</a:t>
            </a:r>
            <a:r>
              <a:rPr lang="zh-CN" altLang="en-US" b="1" spc="10">
                <a:latin typeface="宋体"/>
                <a:cs typeface="宋体"/>
              </a:rPr>
              <a:t>性</a:t>
            </a:r>
            <a:r>
              <a:rPr lang="zh-CN" altLang="en-US" b="1" spc="75">
                <a:latin typeface="宋体"/>
                <a:cs typeface="宋体"/>
              </a:rPr>
              <a:t>外</a:t>
            </a:r>
            <a:r>
              <a:rPr lang="zh-CN" altLang="en-US" b="1" spc="10">
                <a:latin typeface="宋体"/>
                <a:cs typeface="宋体"/>
              </a:rPr>
              <a:t>科</a:t>
            </a:r>
            <a:r>
              <a:rPr lang="zh-CN" altLang="en-US" b="1" spc="75">
                <a:latin typeface="宋体"/>
                <a:cs typeface="宋体"/>
              </a:rPr>
              <a:t>口罩</a:t>
            </a:r>
            <a:r>
              <a:rPr lang="zh-CN" altLang="en-US" b="1" spc="10">
                <a:latin typeface="宋体"/>
                <a:cs typeface="宋体"/>
              </a:rPr>
              <a:t>、</a:t>
            </a:r>
            <a:r>
              <a:rPr lang="zh-CN" altLang="en-US" b="1" spc="75">
                <a:latin typeface="宋体"/>
                <a:cs typeface="宋体"/>
              </a:rPr>
              <a:t>鞋。非感染手</a:t>
            </a:r>
            <a:r>
              <a:rPr lang="zh-CN" altLang="en-US" b="1" spc="10">
                <a:latin typeface="宋体"/>
                <a:cs typeface="宋体"/>
              </a:rPr>
              <a:t>术</a:t>
            </a:r>
            <a:r>
              <a:rPr lang="zh-CN" altLang="en-US" b="1" spc="75">
                <a:latin typeface="宋体"/>
                <a:cs typeface="宋体"/>
              </a:rPr>
              <a:t>和</a:t>
            </a:r>
            <a:r>
              <a:rPr lang="zh-CN" altLang="en-US" b="1" spc="10">
                <a:latin typeface="宋体"/>
                <a:cs typeface="宋体"/>
              </a:rPr>
              <a:t>感</a:t>
            </a:r>
            <a:r>
              <a:rPr lang="zh-CN" altLang="en-US" b="1" spc="75">
                <a:latin typeface="宋体"/>
                <a:cs typeface="宋体"/>
              </a:rPr>
              <a:t>染</a:t>
            </a:r>
            <a:r>
              <a:rPr lang="zh-CN" altLang="en-US" b="1" spc="10">
                <a:latin typeface="宋体"/>
                <a:cs typeface="宋体"/>
              </a:rPr>
              <a:t>手</a:t>
            </a:r>
            <a:r>
              <a:rPr lang="zh-CN" altLang="en-US" b="1" spc="75">
                <a:latin typeface="宋体"/>
                <a:cs typeface="宋体"/>
              </a:rPr>
              <a:t>术</a:t>
            </a:r>
            <a:r>
              <a:rPr lang="zh-CN" altLang="en-US" b="1" spc="10">
                <a:latin typeface="宋体"/>
                <a:cs typeface="宋体"/>
              </a:rPr>
              <a:t>应</a:t>
            </a:r>
            <a:r>
              <a:rPr lang="zh-CN" altLang="en-US" b="1" spc="75">
                <a:latin typeface="宋体"/>
                <a:cs typeface="宋体"/>
              </a:rPr>
              <a:t>分</a:t>
            </a:r>
            <a:r>
              <a:rPr lang="zh-CN" altLang="en-US" b="1" spc="10">
                <a:latin typeface="宋体"/>
                <a:cs typeface="宋体"/>
              </a:rPr>
              <a:t>室</a:t>
            </a:r>
            <a:r>
              <a:rPr lang="zh-CN" altLang="en-US" b="1" spc="75">
                <a:latin typeface="宋体"/>
                <a:cs typeface="宋体"/>
              </a:rPr>
              <a:t>进</a:t>
            </a:r>
            <a:r>
              <a:rPr lang="zh-CN" altLang="en-US" b="1" spc="25">
                <a:latin typeface="宋体"/>
                <a:cs typeface="宋体"/>
              </a:rPr>
              <a:t>行</a:t>
            </a:r>
            <a:r>
              <a:rPr lang="en-US" altLang="zh-CN" b="1" spc="25">
                <a:latin typeface="宋体"/>
                <a:cs typeface="宋体"/>
              </a:rPr>
              <a:t>,</a:t>
            </a:r>
            <a:r>
              <a:rPr lang="zh-CN" altLang="en-US" b="1" spc="75">
                <a:latin typeface="宋体"/>
                <a:cs typeface="宋体"/>
              </a:rPr>
              <a:t>如</a:t>
            </a:r>
            <a:r>
              <a:rPr lang="zh-CN" altLang="en-US" b="1" spc="10">
                <a:latin typeface="宋体"/>
                <a:cs typeface="宋体"/>
              </a:rPr>
              <a:t>在</a:t>
            </a:r>
            <a:r>
              <a:rPr lang="zh-CN" altLang="en-US" b="1" spc="75">
                <a:latin typeface="宋体"/>
                <a:cs typeface="宋体"/>
              </a:rPr>
              <a:t>同</a:t>
            </a:r>
            <a:r>
              <a:rPr lang="zh-CN" altLang="en-US" b="1" spc="10">
                <a:latin typeface="宋体"/>
                <a:cs typeface="宋体"/>
              </a:rPr>
              <a:t>一</a:t>
            </a:r>
            <a:r>
              <a:rPr lang="zh-CN" altLang="en-US" b="1" spc="75">
                <a:latin typeface="宋体"/>
                <a:cs typeface="宋体"/>
              </a:rPr>
              <a:t>手</a:t>
            </a:r>
            <a:r>
              <a:rPr lang="zh-CN" altLang="en-US" b="1" spc="10">
                <a:latin typeface="宋体"/>
                <a:cs typeface="宋体"/>
              </a:rPr>
              <a:t>术</a:t>
            </a:r>
            <a:r>
              <a:rPr lang="zh-CN" altLang="en-US" b="1" spc="75">
                <a:latin typeface="宋体"/>
                <a:cs typeface="宋体"/>
              </a:rPr>
              <a:t>间</a:t>
            </a:r>
            <a:r>
              <a:rPr lang="zh-CN" altLang="en-US" b="1" spc="10">
                <a:latin typeface="宋体"/>
                <a:cs typeface="宋体"/>
              </a:rPr>
              <a:t>进</a:t>
            </a:r>
            <a:r>
              <a:rPr lang="zh-CN" altLang="en-US" b="1" spc="85">
                <a:latin typeface="宋体"/>
                <a:cs typeface="宋体"/>
              </a:rPr>
              <a:t>行</a:t>
            </a:r>
            <a:r>
              <a:rPr lang="en-US" altLang="zh-CN" b="1" spc="25">
                <a:latin typeface="宋体"/>
                <a:cs typeface="宋体"/>
              </a:rPr>
              <a:t>,</a:t>
            </a:r>
            <a:r>
              <a:rPr lang="zh-CN" altLang="en-US" b="1" spc="10">
                <a:latin typeface="宋体"/>
                <a:cs typeface="宋体"/>
              </a:rPr>
              <a:t>应</a:t>
            </a:r>
            <a:r>
              <a:rPr lang="zh-CN" altLang="en-US" b="1" spc="75">
                <a:latin typeface="宋体"/>
                <a:cs typeface="宋体"/>
              </a:rPr>
              <a:t>先</a:t>
            </a:r>
            <a:r>
              <a:rPr lang="zh-CN" altLang="en-US" b="1" spc="10">
                <a:latin typeface="宋体"/>
                <a:cs typeface="宋体"/>
              </a:rPr>
              <a:t>安</a:t>
            </a:r>
            <a:r>
              <a:rPr lang="zh-CN" altLang="en-US" b="1" spc="75">
                <a:latin typeface="宋体"/>
                <a:cs typeface="宋体"/>
              </a:rPr>
              <a:t>排非感染手术</a:t>
            </a:r>
            <a:r>
              <a:rPr lang="zh-CN" altLang="en-US" b="1" spc="10">
                <a:latin typeface="宋体"/>
                <a:cs typeface="宋体"/>
              </a:rPr>
              <a:t>、</a:t>
            </a:r>
            <a:r>
              <a:rPr lang="zh-CN" altLang="en-US" b="1" spc="75">
                <a:latin typeface="宋体"/>
                <a:cs typeface="宋体"/>
              </a:rPr>
              <a:t>再</a:t>
            </a:r>
            <a:r>
              <a:rPr lang="zh-CN" altLang="en-US" b="1" spc="10">
                <a:latin typeface="宋体"/>
                <a:cs typeface="宋体"/>
              </a:rPr>
              <a:t>安</a:t>
            </a:r>
            <a:r>
              <a:rPr lang="zh-CN" altLang="en-US" b="1" spc="75">
                <a:latin typeface="宋体"/>
                <a:cs typeface="宋体"/>
              </a:rPr>
              <a:t>排</a:t>
            </a:r>
            <a:r>
              <a:rPr lang="zh-CN" altLang="en-US" b="1" spc="10">
                <a:latin typeface="宋体"/>
                <a:cs typeface="宋体"/>
              </a:rPr>
              <a:t>感</a:t>
            </a:r>
            <a:r>
              <a:rPr lang="zh-CN" altLang="en-US" b="1" spc="75">
                <a:latin typeface="宋体"/>
                <a:cs typeface="宋体"/>
              </a:rPr>
              <a:t>染</a:t>
            </a:r>
            <a:r>
              <a:rPr lang="zh-CN" altLang="en-US" b="1" spc="10">
                <a:latin typeface="宋体"/>
                <a:cs typeface="宋体"/>
              </a:rPr>
              <a:t>手</a:t>
            </a:r>
            <a:r>
              <a:rPr lang="zh-CN" altLang="en-US" b="1" spc="75">
                <a:latin typeface="宋体"/>
                <a:cs typeface="宋体"/>
              </a:rPr>
              <a:t>术</a:t>
            </a:r>
            <a:r>
              <a:rPr lang="zh-CN" altLang="en-US" b="1" spc="10">
                <a:latin typeface="宋体"/>
                <a:cs typeface="宋体"/>
              </a:rPr>
              <a:t>。</a:t>
            </a:r>
            <a:endParaRPr lang="zh-CN" altLang="en-US">
              <a:latin typeface="宋体"/>
              <a:cs typeface="宋体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900574" y="1541143"/>
            <a:ext cx="4916025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8475" indent="-485775">
              <a:lnSpc>
                <a:spcPct val="100000"/>
              </a:lnSpc>
              <a:spcBef>
                <a:spcPts val="130"/>
              </a:spcBef>
              <a:buFont typeface="Wingdings"/>
              <a:buChar char=""/>
              <a:tabLst>
                <a:tab pos="498475"/>
                <a:tab pos="499109"/>
              </a:tabLst>
            </a:pPr>
            <a:r>
              <a:rPr lang="zh-CN" altLang="en-US" b="1" spc="75">
                <a:latin typeface="宋体"/>
                <a:cs typeface="宋体"/>
              </a:rPr>
              <a:t>独立设置、分</a:t>
            </a:r>
            <a:r>
              <a:rPr lang="zh-CN" altLang="en-US" b="1" spc="10">
                <a:latin typeface="宋体"/>
                <a:cs typeface="宋体"/>
              </a:rPr>
              <a:t>区</a:t>
            </a:r>
            <a:r>
              <a:rPr lang="zh-CN" altLang="en-US" b="1" spc="75">
                <a:latin typeface="宋体"/>
                <a:cs typeface="宋体"/>
              </a:rPr>
              <a:t>明</a:t>
            </a:r>
            <a:r>
              <a:rPr lang="zh-CN" altLang="en-US" b="1" spc="10">
                <a:latin typeface="宋体"/>
                <a:cs typeface="宋体"/>
              </a:rPr>
              <a:t>确</a:t>
            </a:r>
            <a:r>
              <a:rPr lang="zh-CN" altLang="en-US" b="1" spc="75">
                <a:latin typeface="宋体"/>
                <a:cs typeface="宋体"/>
              </a:rPr>
              <a:t>、</a:t>
            </a:r>
            <a:r>
              <a:rPr lang="zh-CN" altLang="en-US" b="1" spc="10">
                <a:latin typeface="宋体"/>
                <a:cs typeface="宋体"/>
              </a:rPr>
              <a:t>流</a:t>
            </a:r>
            <a:r>
              <a:rPr lang="zh-CN" altLang="en-US" b="1" spc="75">
                <a:latin typeface="宋体"/>
                <a:cs typeface="宋体"/>
              </a:rPr>
              <a:t>程</a:t>
            </a:r>
            <a:r>
              <a:rPr lang="zh-CN" altLang="en-US" b="1" spc="10">
                <a:latin typeface="宋体"/>
                <a:cs typeface="宋体"/>
              </a:rPr>
              <a:t>规</a:t>
            </a:r>
            <a:r>
              <a:rPr lang="zh-CN" altLang="en-US" b="1" spc="75">
                <a:latin typeface="宋体"/>
                <a:cs typeface="宋体"/>
              </a:rPr>
              <a:t>范</a:t>
            </a:r>
            <a:r>
              <a:rPr lang="zh-CN" altLang="en-US" b="1" spc="10">
                <a:latin typeface="宋体"/>
                <a:cs typeface="宋体"/>
              </a:rPr>
              <a:t>、</a:t>
            </a:r>
            <a:r>
              <a:rPr lang="zh-CN" altLang="en-US" b="1" spc="75">
                <a:latin typeface="宋体"/>
                <a:cs typeface="宋体"/>
              </a:rPr>
              <a:t>标</a:t>
            </a:r>
            <a:r>
              <a:rPr lang="zh-CN" altLang="en-US" b="1" spc="10">
                <a:latin typeface="宋体"/>
                <a:cs typeface="宋体"/>
              </a:rPr>
              <a:t>识</a:t>
            </a:r>
            <a:r>
              <a:rPr lang="zh-CN" altLang="en-US" b="1" spc="75">
                <a:latin typeface="宋体"/>
                <a:cs typeface="宋体"/>
              </a:rPr>
              <a:t>清</a:t>
            </a:r>
            <a:r>
              <a:rPr lang="zh-CN" altLang="en-US" b="1" spc="10">
                <a:latin typeface="宋体"/>
                <a:cs typeface="宋体"/>
              </a:rPr>
              <a:t>楚</a:t>
            </a:r>
            <a:r>
              <a:rPr lang="zh-CN" altLang="en-US" b="1" spc="75">
                <a:latin typeface="宋体"/>
                <a:cs typeface="宋体"/>
              </a:rPr>
              <a:t>、</a:t>
            </a:r>
            <a:r>
              <a:rPr lang="zh-CN" altLang="en-US" b="1" spc="10">
                <a:latin typeface="宋体"/>
                <a:cs typeface="宋体"/>
              </a:rPr>
              <a:t>清</a:t>
            </a:r>
            <a:r>
              <a:rPr lang="zh-CN" altLang="en-US" b="1" spc="75">
                <a:latin typeface="宋体"/>
                <a:cs typeface="宋体"/>
              </a:rPr>
              <a:t>洁</a:t>
            </a:r>
            <a:r>
              <a:rPr lang="zh-CN" altLang="en-US" b="1" spc="10">
                <a:latin typeface="宋体"/>
                <a:cs typeface="宋体"/>
              </a:rPr>
              <a:t>卫</a:t>
            </a:r>
            <a:r>
              <a:rPr lang="zh-CN" altLang="en-US" b="1" spc="75">
                <a:latin typeface="宋体"/>
                <a:cs typeface="宋体"/>
              </a:rPr>
              <a:t>生</a:t>
            </a:r>
            <a:r>
              <a:rPr lang="zh-CN" altLang="en-US" b="1" spc="40">
                <a:latin typeface="宋体"/>
                <a:cs typeface="宋体"/>
              </a:rPr>
              <a:t>。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连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台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手术</a:t>
            </a:r>
            <a:r>
              <a:rPr lang="zh-CN" altLang="en-US" b="1" spc="10" smtClean="0">
                <a:solidFill>
                  <a:srgbClr val="C00000"/>
                </a:solidFill>
                <a:latin typeface="宋体"/>
                <a:cs typeface="宋体"/>
              </a:rPr>
              <a:t>之</a:t>
            </a:r>
            <a:r>
              <a:rPr lang="zh-CN" altLang="en-US" b="1" spc="75" smtClean="0">
                <a:solidFill>
                  <a:srgbClr val="C00000"/>
                </a:solidFill>
                <a:latin typeface="宋体"/>
                <a:cs typeface="宋体"/>
              </a:rPr>
              <a:t>间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、当天手术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全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部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完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毕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后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，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应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及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时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进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行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清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洁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消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毒</a:t>
            </a:r>
            <a:r>
              <a:rPr lang="zh-CN" altLang="en-US" b="1" spc="75">
                <a:solidFill>
                  <a:srgbClr val="C00000"/>
                </a:solidFill>
                <a:latin typeface="宋体"/>
                <a:cs typeface="宋体"/>
              </a:rPr>
              <a:t>处</a:t>
            </a:r>
            <a:r>
              <a:rPr lang="zh-CN" altLang="en-US" b="1" spc="10">
                <a:solidFill>
                  <a:srgbClr val="C00000"/>
                </a:solidFill>
                <a:latin typeface="宋体"/>
                <a:cs typeface="宋体"/>
              </a:rPr>
              <a:t>理。</a:t>
            </a:r>
            <a:endParaRPr lang="zh-CN" altLang="en-US">
              <a:latin typeface="宋体"/>
              <a:cs typeface="宋体"/>
            </a:endParaRPr>
          </a:p>
        </p:txBody>
      </p:sp>
      <p:pic>
        <p:nvPicPr>
          <p:cNvPr id="1026" name="Picture 2" descr="https://p0.ssl.qhimgs1.com/sdr/400__/t014812cfeebb2b04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92074" y="4606925"/>
            <a:ext cx="381000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图示 4"/>
          <p:cNvGraphicFramePr/>
          <p:nvPr>
            <p:extLst>
              <p:ext uri="{D42A27DB-BD31-4B8C-83A1-F6EECF244321}">
                <p14:modId xmlns:p14="http://schemas.microsoft.com/office/powerpoint/2010/main" val="2488904248"/>
              </p:ext>
            </p:extLst>
          </p:nvPr>
        </p:nvGraphicFramePr>
        <p:xfrm>
          <a:off x="561656" y="1177925"/>
          <a:ext cx="11499216" cy="5110862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89584" y="263525"/>
            <a:ext cx="5821680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三、重点部门</a:t>
            </a:r>
            <a:r>
              <a:rPr sz="3200" spc="-10"/>
              <a:t>——</a:t>
            </a:r>
            <a:r>
              <a:rPr sz="3200" spc="25">
                <a:solidFill>
                  <a:srgbClr val="FF0000"/>
                </a:solidFill>
              </a:rPr>
              <a:t>产房、人流室</a:t>
            </a:r>
            <a:endParaRPr sz="3200"/>
          </a:p>
        </p:txBody>
      </p:sp>
      <p:sp>
        <p:nvSpPr>
          <p:cNvPr id="4" name="矩形 3"/>
          <p:cNvSpPr/>
          <p:nvPr/>
        </p:nvSpPr>
        <p:spPr>
          <a:xfrm>
            <a:off x="7950200" y="301344"/>
            <a:ext cx="395877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3250" indent="-590550">
              <a:lnSpc>
                <a:spcPct val="100000"/>
              </a:lnSpc>
              <a:spcBef>
                <a:spcPts val="830"/>
              </a:spcBef>
              <a:buFont typeface="Wingdings"/>
              <a:buChar char=""/>
              <a:tabLst>
                <a:tab pos="603250"/>
                <a:tab pos="603885"/>
              </a:tabLst>
            </a:pPr>
            <a:r>
              <a:rPr lang="zh-CN" altLang="en-US" sz="2400" b="1" spc="75">
                <a:latin typeface="宋体"/>
                <a:cs typeface="宋体"/>
              </a:rPr>
              <a:t>人流室</a:t>
            </a:r>
            <a:r>
              <a:rPr lang="zh-CN" altLang="en-US" sz="2400" b="1" spc="75">
                <a:solidFill>
                  <a:srgbClr val="FF0000"/>
                </a:solidFill>
                <a:latin typeface="宋体"/>
                <a:cs typeface="宋体"/>
              </a:rPr>
              <a:t>参照</a:t>
            </a:r>
            <a:r>
              <a:rPr lang="zh-CN" altLang="en-US" sz="2400" b="1" spc="75">
                <a:latin typeface="宋体"/>
                <a:cs typeface="宋体"/>
              </a:rPr>
              <a:t>产</a:t>
            </a:r>
            <a:r>
              <a:rPr lang="zh-CN" altLang="en-US" sz="2400" b="1" spc="10">
                <a:latin typeface="宋体"/>
                <a:cs typeface="宋体"/>
              </a:rPr>
              <a:t>房</a:t>
            </a:r>
            <a:r>
              <a:rPr lang="zh-CN" altLang="en-US" sz="2400" b="1" spc="75">
                <a:latin typeface="宋体"/>
                <a:cs typeface="宋体"/>
              </a:rPr>
              <a:t>执</a:t>
            </a:r>
            <a:r>
              <a:rPr lang="zh-CN" altLang="en-US" sz="2400" b="1" spc="10">
                <a:latin typeface="宋体"/>
                <a:cs typeface="宋体"/>
              </a:rPr>
              <a:t>行。</a:t>
            </a:r>
            <a:endParaRPr lang="zh-CN" altLang="en-US"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val="437538650"/>
              </p:ext>
            </p:extLst>
          </p:nvPr>
        </p:nvGraphicFramePr>
        <p:xfrm>
          <a:off x="787400" y="1482726"/>
          <a:ext cx="11215370" cy="4651856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2987" y="149859"/>
            <a:ext cx="459168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三、重点部门</a:t>
            </a:r>
            <a:r>
              <a:rPr sz="3200" spc="-10"/>
              <a:t>——</a:t>
            </a:r>
            <a:r>
              <a:rPr sz="3200" spc="25">
                <a:solidFill>
                  <a:srgbClr val="FF0000"/>
                </a:solidFill>
              </a:rPr>
              <a:t>口腔科</a:t>
            </a:r>
            <a:endParaRPr sz="3200"/>
          </a:p>
        </p:txBody>
      </p:sp>
      <p:pic>
        <p:nvPicPr>
          <p:cNvPr id="2050" name="Picture 2" descr="http://www.kqzp.cn/img/up/show/20119162052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30800" y="1482725"/>
            <a:ext cx="2034153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p1.ssl.qhimgs1.com/sdr/400__/t01ff234eb3e8d5b027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73200" y="4302125"/>
            <a:ext cx="2448766" cy="164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83600" y="4283262"/>
            <a:ext cx="2362200" cy="1574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val="3264884019"/>
              </p:ext>
            </p:extLst>
          </p:nvPr>
        </p:nvGraphicFramePr>
        <p:xfrm>
          <a:off x="558800" y="796925"/>
          <a:ext cx="11582400" cy="577532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2987" y="149859"/>
            <a:ext cx="5821680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三、重点部门</a:t>
            </a:r>
            <a:r>
              <a:rPr sz="3200" spc="-10"/>
              <a:t>——</a:t>
            </a:r>
            <a:r>
              <a:rPr sz="3200" spc="25">
                <a:solidFill>
                  <a:srgbClr val="FF0000"/>
                </a:solidFill>
              </a:rPr>
              <a:t>中医临床科室</a:t>
            </a:r>
            <a:endParaRPr sz="32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val="58542685"/>
              </p:ext>
            </p:extLst>
          </p:nvPr>
        </p:nvGraphicFramePr>
        <p:xfrm>
          <a:off x="628650" y="1174877"/>
          <a:ext cx="11559540" cy="516692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2669" y="150177"/>
            <a:ext cx="7851775" cy="51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00" spc="25"/>
              <a:t>三、重点部门</a:t>
            </a:r>
            <a:r>
              <a:rPr sz="3200" spc="-10"/>
              <a:t>——</a:t>
            </a:r>
            <a:r>
              <a:rPr sz="3200" spc="25">
                <a:solidFill>
                  <a:srgbClr val="FF0000"/>
                </a:solidFill>
              </a:rPr>
              <a:t>治疗室、换</a:t>
            </a:r>
            <a:r>
              <a:rPr sz="3200" spc="-50">
                <a:solidFill>
                  <a:srgbClr val="FF0000"/>
                </a:solidFill>
              </a:rPr>
              <a:t>药</a:t>
            </a:r>
            <a:r>
              <a:rPr sz="3200" spc="25">
                <a:solidFill>
                  <a:srgbClr val="FF0000"/>
                </a:solidFill>
              </a:rPr>
              <a:t>室、</a:t>
            </a:r>
            <a:r>
              <a:rPr sz="3200" spc="-50">
                <a:solidFill>
                  <a:srgbClr val="FF0000"/>
                </a:solidFill>
              </a:rPr>
              <a:t>注</a:t>
            </a:r>
            <a:r>
              <a:rPr sz="3200" spc="25">
                <a:solidFill>
                  <a:srgbClr val="FF0000"/>
                </a:solidFill>
              </a:rPr>
              <a:t>射室</a:t>
            </a:r>
            <a:endParaRPr sz="32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600" y="983848"/>
            <a:ext cx="9733319" cy="6259613"/>
          </a:xfrm>
          <a:prstGeom prst="rect">
            <a:avLst/>
          </a:prstGeom>
          <a:noFill/>
          <a:effectLst>
            <a:glow>
              <a:schemeClr val="accent1"/>
            </a:glow>
            <a:outerShdw blurRad="50800" dist="50800" sx="1000" sy="1000" algn="ctr" rotWithShape="0">
              <a:srgbClr val="000000"/>
            </a:outerShdw>
            <a:reflection endPos="0" dist="50800" dir="5400000" sy="-100000" algn="bl" rotWithShape="0"/>
          </a:effectLst>
        </p:spPr>
      </p:pic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val="4240168690"/>
              </p:ext>
            </p:extLst>
          </p:nvPr>
        </p:nvGraphicFramePr>
        <p:xfrm>
          <a:off x="480059" y="1498462"/>
          <a:ext cx="11210925" cy="3641863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2987" y="149859"/>
            <a:ext cx="500189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三、重点部门</a:t>
            </a:r>
            <a:r>
              <a:rPr sz="3200" spc="-10"/>
              <a:t>——</a:t>
            </a:r>
            <a:r>
              <a:rPr sz="3200" spc="25">
                <a:solidFill>
                  <a:srgbClr val="FF0000"/>
                </a:solidFill>
              </a:rPr>
              <a:t>普通病房</a:t>
            </a:r>
            <a:endParaRPr sz="32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93324" y="24315"/>
            <a:ext cx="1159076" cy="114222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2987" y="149859"/>
            <a:ext cx="500189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spc="25"/>
              <a:t>四、重点环节</a:t>
            </a:r>
            <a:r>
              <a:rPr sz="3200" spc="-10"/>
              <a:t>——</a:t>
            </a:r>
            <a:r>
              <a:rPr sz="3200" spc="25">
                <a:solidFill>
                  <a:srgbClr val="FF0000"/>
                </a:solidFill>
              </a:rPr>
              <a:t>安全注射</a:t>
            </a:r>
            <a:endParaRPr sz="3200"/>
          </a:p>
        </p:txBody>
      </p:sp>
      <p:graphicFrame>
        <p:nvGraphicFramePr>
          <p:cNvPr id="7" name="图示 6"/>
          <p:cNvGraphicFramePr/>
          <p:nvPr>
            <p:extLst>
              <p:ext uri="{D42A27DB-BD31-4B8C-83A1-F6EECF244321}">
                <p14:modId xmlns:p14="http://schemas.microsoft.com/office/powerpoint/2010/main" val="3350729126"/>
              </p:ext>
            </p:extLst>
          </p:nvPr>
        </p:nvGraphicFramePr>
        <p:xfrm>
          <a:off x="635000" y="1177925"/>
          <a:ext cx="11658600" cy="4645660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  <p:pic>
        <p:nvPicPr>
          <p:cNvPr id="12" name="图片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1400" y="4223420"/>
            <a:ext cx="3324225" cy="32695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val="2775440499"/>
              </p:ext>
            </p:extLst>
          </p:nvPr>
        </p:nvGraphicFramePr>
        <p:xfrm>
          <a:off x="635000" y="949325"/>
          <a:ext cx="11555730" cy="579120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2669" y="150177"/>
            <a:ext cx="8261984" cy="51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00" spc="25"/>
              <a:t>四、重点环节</a:t>
            </a:r>
            <a:r>
              <a:rPr sz="3200" spc="-10"/>
              <a:t>——</a:t>
            </a:r>
            <a:r>
              <a:rPr sz="3200" spc="25">
                <a:solidFill>
                  <a:srgbClr val="FF0000"/>
                </a:solidFill>
              </a:rPr>
              <a:t>各种插管后</a:t>
            </a:r>
            <a:r>
              <a:rPr sz="3200" spc="-50">
                <a:solidFill>
                  <a:srgbClr val="FF0000"/>
                </a:solidFill>
              </a:rPr>
              <a:t>的</a:t>
            </a:r>
            <a:r>
              <a:rPr sz="3200" spc="25">
                <a:solidFill>
                  <a:srgbClr val="FF0000"/>
                </a:solidFill>
              </a:rPr>
              <a:t>感染</a:t>
            </a:r>
            <a:r>
              <a:rPr sz="3200" spc="-50">
                <a:solidFill>
                  <a:srgbClr val="FF0000"/>
                </a:solidFill>
              </a:rPr>
              <a:t>预</a:t>
            </a:r>
            <a:r>
              <a:rPr sz="3200" spc="25">
                <a:solidFill>
                  <a:srgbClr val="FF0000"/>
                </a:solidFill>
              </a:rPr>
              <a:t>防措施</a:t>
            </a:r>
            <a:endParaRPr sz="32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1582400" cy="59626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https://d.book118.com/875214001240011042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聚合">
  <a:themeElements>
    <a:clrScheme name="聚合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聚合">
      <a:majorFont>
        <a:latin typeface="Lucida Sans Unicode"/>
        <a:ea typeface="Lucida Sans Unicode"/>
        <a:cs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Lucida Sans Unicode"/>
        <a:cs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聚合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1">
      <vt:lpstr>Arial</vt:lpstr>
      <vt:lpstr>Calibri</vt:lpstr>
      <vt:lpstr>Lucida Sans Unicode</vt:lpstr>
      <vt:lpstr>Wingdings 3</vt:lpstr>
      <vt:lpstr>Verdana</vt:lpstr>
      <vt:lpstr>Wingdings 2</vt:lpstr>
      <vt:lpstr>宋体</vt:lpstr>
      <vt:lpstr>微软雅黑</vt:lpstr>
      <vt:lpstr>Times New Roman</vt:lpstr>
      <vt:lpstr>Wingdings</vt:lpstr>
      <vt:lpstr>Office Theme</vt:lpstr>
      <vt:lpstr>基层医疗机构</vt:lpstr>
      <vt:lpstr>PowerPoint Presentation</vt:lpstr>
      <vt:lpstr>PowerPoint Presentation</vt:lpstr>
      <vt:lpstr>PowerPoint Presentation</vt:lpstr>
      <vt:lpstr>一、组织管理</vt:lpstr>
      <vt:lpstr>二、基础措施</vt:lpstr>
      <vt:lpstr>二、基础措施</vt:lpstr>
      <vt:lpstr>二、基础措施</vt:lpstr>
      <vt:lpstr>二、基础措施</vt:lpstr>
      <vt:lpstr>二、基础措施</vt:lpstr>
      <vt:lpstr>二、基础措施</vt:lpstr>
      <vt:lpstr>三、重点部门——手术室</vt:lpstr>
      <vt:lpstr>三、重点部门——产房、人流室</vt:lpstr>
      <vt:lpstr>三、重点部门——口腔科</vt:lpstr>
      <vt:lpstr>三、重点部门——中医临床科室</vt:lpstr>
      <vt:lpstr>三、重点部门——治疗室、换药室、注射室</vt:lpstr>
      <vt:lpstr>三、重点部门——普通病房</vt:lpstr>
      <vt:lpstr>四、重点环节——安全注射</vt:lpstr>
      <vt:lpstr>四、重点环节——各种插管后的感染预防措施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2024-09-04T01:46:32.876</cp:lastPrinted>
  <dcterms:created xsi:type="dcterms:W3CDTF">2024-09-03T17:46:32Z</dcterms:created>
  <dcterms:modified xsi:type="dcterms:W3CDTF">2024-09-03T17:46:39Z</dcterms:modified>
</cp:coreProperties>
</file>