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215766-CBCF-4DEB-B3D4-F00DE92ADD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5C8162-AF42-4C3C-9631-FA32278EBC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2EE09C-E08D-45A4-935B-E4B9109F5B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BD236B-9FEE-4D26-93D3-CF6F44D254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6C171AA-303C-499D-9832-CB45BD5657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7C4630-013D-4845-926F-445ED8F564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C28F01-98BC-412A-9581-10531B8FED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B6BFB0-8E3B-4E69-BADA-9D7BE193DD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F285A9-849D-4CDD-9E75-AC0F4595ED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445A03-DE6A-4434-893D-1F2F82F380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2D8AED-2F36-4C72-9B04-B59CCACB9C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3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887999" y="2339471"/>
            <a:ext cx="4993675" cy="1089529"/>
          </a:xfrm>
        </p:spPr>
        <p:txBody>
          <a:bodyPr wrap="none" anchor="b">
            <a:spAutoFit/>
          </a:bodyPr>
          <a:lstStyle>
            <a:lvl1pPr algn="l">
              <a:defRPr sz="7200" b="0" i="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887999" y="1859340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accent1">
                    <a:lumMod val="75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cxnSp>
        <p:nvCxnSpPr>
          <p:cNvPr id="5" name="ïSḻiḍe"/>
          <p:cNvCxnSpPr/>
          <p:nvPr userDrawn="1"/>
        </p:nvCxnSpPr>
        <p:spPr>
          <a:xfrm flipH="1">
            <a:off x="443999" y="1859340"/>
            <a:ext cx="0" cy="156966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0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0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emf" /><Relationship Id="rId3" Type="http://schemas.openxmlformats.org/officeDocument/2006/relationships/image" Target="../media/image8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emf" /><Relationship Id="rId3" Type="http://schemas.openxmlformats.org/officeDocument/2006/relationships/image" Target="../media/image10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524304101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肾衰的护理常规\n## 1.肾衰的基本概念与病因\n### 1.1肾衰的定义与分类\n### 1.2肾衰的病因及危险因素\n### 1.3肾衰的发病机制与病理生理\n## 2.肾衰的临床表现与诊断\n### 2.1肾衰的临床症状与体征\n### 2.2肾衰的实验室检查与诊断标准\n### 2.3肾衰的影像学检查与诊断方法\n## 3.肾衰的护理评估与分级\n### 3.1肾衰患者的护理评估内容与方法\n### 3.2肾衰患者的护理分级与护理计划\n### 3.3肾衰患者的心理评估与心理护理\n## 4.肾衰的药物治疗与护理\n### 4.1肾衰患者药物治疗的原则与方案\n### 4.2肾衰患者药物治疗的护理措施\n### 4.3肾衰患者药物治疗的并发症预防与处理\n## 5.肾衰的血液净化治疗与护理\n### 5.1肾衰患者血液净化治疗的方法与选择\n### 5.2肾衰患者血液净化治疗的护理配合\n### 5.3肾衰患者血液净化治疗的并发症预防与处理\n## 6.肾衰的饮食治疗与护理\n### 6.1肾衰患者的饮食治疗原则与方法\n### 6.2肾衰患者的饮食护理措施\n### 6.3肾衰患者的营养评估与营养支持\n## 7.肾衰的并发症预防与护理\n### 7.1肾衰患者并发感染的预防与护理\n### 7.2肾衰患者并发心血管疾病的预防与护理\n### 7.3肾衰患者并发肾性骨病的预防与护理\n## 8.肾衰患者的康复与生活质量\n### 8.1肾衰患者的康复治疗与护理\n### 8.2肾衰患者的生活质量评估与改善\n### 8.3肾衰患者的心理康复与护理\n&quot;,&quot;templateId&quot;:&quot;fdsgqp5mt7y9fj3qduwh7x7bj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887999" y="2349500"/>
            <a:ext cx="10477500" cy="10795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/>
              <a:t>肾衰的护理常规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887999" y="1859340"/>
            <a:ext cx="5848350" cy="4826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6131138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effectLst/>
              </a:rPr>
              <a:t>TENCENT</a:t>
            </a:r>
            <a:r>
              <a:rPr lang="zh-CN" altLang="en-US" spc="80">
                <a:effectLst/>
              </a:rPr>
              <a:t> </a:t>
            </a:r>
            <a:r>
              <a:rPr lang="en-US" altLang="zh-CN" spc="80">
                <a:effectLst/>
              </a:rPr>
              <a:t>DOCS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1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肾衰的基本概念与病因</a:t>
            </a:r>
            <a:endParaRPr/>
          </a:p>
        </p:txBody>
      </p:sp>
      <p:sp>
        <p:nvSpPr>
          <p:cNvPr id="72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01</a:t>
            </a:r>
            <a:endParaRPr kumimoji="1" lang="zh-CN" altLang="en-US"/>
          </a:p>
        </p:txBody>
      </p:sp>
      <p:cxnSp>
        <p:nvCxnSpPr>
          <p:cNvPr id="73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2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23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2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肾衰是指肾脏功能严重受损，不能维持正常生理需要的一种病理状态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根据发病原因和病情进展速度，肾衰可分为急性和慢性两种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急性肾衰通常是由于肾小管坏死、肾间质炎性反应等原因引起的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慢性肾衰则是由于长期的肾脏疾病逐渐发展而来的</a:t>
                </a:r>
                <a:endParaRPr/>
              </a:p>
            </p:txBody>
          </p:sp>
        </p:grpSp>
        <p:grpSp>
          <p:nvGrpSpPr>
            <p:cNvPr id="126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2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肾衰的严重程度可以通过肾小球滤过率（GFR）来评估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GFR低于正常范围，说明肾脏功能受损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GFR低于15毫升/分钟，属于肾功能衰竭期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GFR低于10毫升/分钟，属于肾功能严重衰竭期</a:t>
                </a:r>
                <a:endParaRPr/>
              </a:p>
            </p:txBody>
          </p:sp>
        </p:grpSp>
        <p:grpSp>
          <p:nvGrpSpPr>
            <p:cNvPr id="129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3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肾衰患者可能会出现尿毒症、贫血、高血压等并发症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尿毒症是肾衰最严重的并发症，需要透析或肾移植治疗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贫血是肾衰常见的并发症，需要补充铁剂、促红素等药物治疗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高血压是肾衰的常见并发症，需要使用降压药物治疗</a:t>
                </a:r>
                <a:endParaRPr/>
              </a:p>
            </p:txBody>
          </p:sp>
        </p:grpSp>
      </p:grpSp>
      <p:sp>
        <p:nvSpPr>
          <p:cNvPr id="1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肾衰的定义与分类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5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肾衰的病因多种多样，主要包括以下几种</a:t>
                </a:r>
                <a:endParaRPr/>
              </a:p>
            </p:txBody>
          </p:sp>
          <p:sp>
            <p:nvSpPr>
              <p:cNvPr id="16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肾脏疾病：如慢性肾炎、糖尿病肾病、高血压肾病等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肾脏缺血：如休克、失血、肾动脉狭窄等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肾脏中毒：如药物中毒、重金属中毒、有机溶剂中毒等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肾脏免疫性疾病：如系统性红斑狼疮、IgA肾病等</a:t>
                </a:r>
                <a:endParaRPr/>
              </a:p>
            </p:txBody>
          </p:sp>
          <p:sp>
            <p:nvSpPr>
              <p:cNvPr id="16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6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6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肾衰的危险因素包括年龄、性别、遗传、生活习惯等</a:t>
                </a:r>
                <a:endParaRPr/>
              </a:p>
            </p:txBody>
          </p:sp>
          <p:sp>
            <p:nvSpPr>
              <p:cNvPr id="17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年龄：随着年龄的增长，肾脏功能逐渐减退，肾衰的风险增加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性别：男性肾衰的发病率高于女性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遗传：有肾脏疾病家族史的人更容易患肾衰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生活习惯：不良的生活习惯，如吸烟、饮酒、高盐饮食等，会增加肾衰的风险</a:t>
                </a:r>
                <a:endParaRPr/>
              </a:p>
            </p:txBody>
          </p:sp>
          <p:sp>
            <p:nvSpPr>
              <p:cNvPr id="17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肾衰的病因及危险因素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肾衰的发病机制复杂，主要包括以下几种</a:t>
                </a:r>
                <a:endParaRPr/>
              </a:p>
            </p:txBody>
          </p:sp>
          <p:sp>
            <p:nvSpPr>
              <p:cNvPr id="18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肾脏缺血：由于各种原因导致肾脏血流减少，肾脏缺血缺氧，导致肾功能受损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肾脏中毒：某些物质对肾脏有毒性作用，损伤肾脏功能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肾脏免疫性疾病：免疫系统异常，攻击肾脏组织，导致肾功能受损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肾脏代谢紊乱：肾脏对某些物质的代谢功能紊乱，导致肾功能受损</a:t>
                </a:r>
                <a:endParaRPr/>
              </a:p>
            </p:txBody>
          </p:sp>
          <p:sp>
            <p:nvSpPr>
              <p:cNvPr id="18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肾衰的病理生理表现为肾脏结构改变和功能障碍</a:t>
                </a:r>
                <a:endParaRPr/>
              </a:p>
            </p:txBody>
          </p:sp>
          <p:sp>
            <p:nvSpPr>
              <p:cNvPr id="18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肾脏结构改变：肾小球硬化、肾小管萎缩、肾间质纤维化等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肾脏功能障碍：肾小球滤过率降低、尿蛋白增多、肾功能不全等</a:t>
                </a:r>
                <a:endParaRPr/>
              </a:p>
            </p:txBody>
          </p:sp>
          <p:sp>
            <p:nvSpPr>
              <p:cNvPr id="18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肾衰的发病机制与病理生理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95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肾衰的临床表现与诊断</a:t>
            </a:r>
            <a:endParaRPr/>
          </a:p>
        </p:txBody>
      </p:sp>
      <p:sp>
        <p:nvSpPr>
          <p:cNvPr id="196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02</a:t>
            </a:r>
            <a:endParaRPr kumimoji="1" lang="zh-CN" altLang="en-US"/>
          </a:p>
        </p:txBody>
      </p:sp>
      <p:cxnSp>
        <p:nvCxnSpPr>
          <p:cNvPr id="197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肾衰的临床症状多种多样，主要包括以下几种</a:t>
                </a:r>
                <a:endParaRPr/>
              </a:p>
            </p:txBody>
          </p:sp>
          <p:sp>
            <p:nvSpPr>
              <p:cNvPr id="20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尿量减少：肾衰患者会出现尿量减少或无尿的症状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水肿：肾衰患者会出现眼睑、面部、下肢等部位的水肿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贫血：肾衰患者会出现贫血，表现为面色苍白、乏力、心慌等症状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高血压：肾衰患者会出现高血压，表现为头痛、眩晕、心悸等症状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胃肠道症状：肾衰患者会出现恶心、呕吐、食欲减退等症状</a:t>
                </a:r>
                <a:endParaRPr/>
              </a:p>
            </p:txBody>
          </p:sp>
          <p:sp>
            <p:nvSpPr>
              <p:cNvPr id="20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肾衰的体征主要包括肾脏大小、质地、压痛等</a:t>
                </a:r>
                <a:endParaRPr/>
              </a:p>
            </p:txBody>
          </p:sp>
          <p:sp>
            <p:nvSpPr>
              <p:cNvPr id="21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肾脏大小：肾衰患者肾脏体积缩小，表面呈皱缩状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肾脏质地：肾衰患者肾脏质地变硬，触感呈实质性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肾脏压痛：肾衰患者肾脏有轻度压痛</a:t>
                </a:r>
                <a:endParaRPr/>
              </a:p>
            </p:txBody>
          </p:sp>
          <p:sp>
            <p:nvSpPr>
              <p:cNvPr id="21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肾衰的临床症状与体征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7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18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19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2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2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肾衰的实验室检查主要包括血常规、尿常规、肾功能检查等</a:t>
                </a:r>
                <a:endParaRPr/>
              </a:p>
            </p:txBody>
          </p:sp>
          <p:sp>
            <p:nvSpPr>
              <p:cNvPr id="224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血常规：肾衰患者会出现贫血，表现为红细胞计数、血红蛋白降低等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尿常规：肾衰患者会出现蛋白尿、血尿、尿糖高等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肾功能检查：肾衰患者会出现肾功能不全，表现为血肌酐、尿素氮升高</a:t>
                </a:r>
                <a:endParaRPr/>
              </a:p>
            </p:txBody>
          </p:sp>
        </p:grpSp>
        <p:grpSp>
          <p:nvGrpSpPr>
            <p:cNvPr id="225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2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肾衰的诊断标准主要依据肾功能检查结果</a:t>
                </a:r>
                <a:endParaRPr/>
              </a:p>
            </p:txBody>
          </p:sp>
          <p:sp>
            <p:nvSpPr>
              <p:cNvPr id="22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肾小球滤过率（GFR）降低：GFR低于正常范围，说明肾脏功能受损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尿毒症：肾衰患者出现尿毒症症状，如恶心、呕吐、食欲减退等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贫血：肾衰患者出现贫血，表现为面色苍白、乏力、心慌等症状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高血压：肾衰患者出现高血压，表现为头痛、眩晕、心悸等症状</a:t>
                </a:r>
                <a:endParaRPr/>
              </a:p>
            </p:txBody>
          </p:sp>
          <p:sp>
            <p:nvSpPr>
              <p:cNvPr id="228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1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肾衰的实验室检查与诊断标准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4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肾衰的影像学检查与诊断方法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35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肾衰的影像学检查主要包括肾脏B超、肾脏CT、肾脏MRI等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肾脏B超：可以了解肾脏大小、形态、结构等信息，有助于肾衰的诊断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肾脏CT：可以更清晰地显示肾脏结构，有助于肾衰的诊断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肾脏MRI：可以了解肾脏功能信息，有助于肾衰的诊断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肾衰的诊断方法除了影像学检查外，还需要结合患者的临床表现、实验室检查等进行综合判断</a:t>
            </a:r>
            <a:endParaRPr/>
          </a:p>
        </p:txBody>
      </p:sp>
      <p:cxnSp>
        <p:nvCxnSpPr>
          <p:cNvPr id="236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37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肾衰的护理评估与分级</a:t>
            </a:r>
            <a:endParaRPr/>
          </a:p>
        </p:txBody>
      </p:sp>
      <p:sp>
        <p:nvSpPr>
          <p:cNvPr id="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03</a:t>
            </a:r>
            <a:endParaRPr kumimoji="1" lang="zh-CN" altLang="en-US"/>
          </a:p>
        </p:txBody>
      </p:sp>
      <p:cxnSp>
        <p:nvCxnSpPr>
          <p:cNvPr id="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2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肾衰患者的护理评估主要包括生命体征、肾脏功能、并发症等方面的评估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生命体征：评估患者的体温、脉搏、呼吸、血压等生命体征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肾脏功能：评估患者的肾功能指标，如血肌酐、尿素氮、GFR等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并发症：评估患者有无尿毒症、贫血、高血压等并发症</a:t>
                </a:r>
                <a:endParaRPr/>
              </a:p>
            </p:txBody>
          </p:sp>
        </p:grpSp>
        <p:grpSp>
          <p:nvGrpSpPr>
            <p:cNvPr id="15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肾衰患者的护理评估方法主要包括询问、观察、检查等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询问：了解患者的病史、症状、生活习惯等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观察：观察患者的生命体征、水肿、贫血等症状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检查：进行实验室检查、影像学检查等，了解患者的肾脏功能和并发症情况</a:t>
                </a:r>
                <a:endParaRPr/>
              </a:p>
            </p:txBody>
          </p:sp>
        </p:grpSp>
      </p:grpSp>
      <p:sp>
        <p:nvSpPr>
          <p:cNvPr id="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肾衰患者的护理评估内容与方法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肾衰患者的护理分级与护理计划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1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肾衰患者的护理分级主要包括I、II、III、IV四个等级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I级：肾衰患者病情稳定，无明显症状和并发症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II级：肾衰患者病情不稳定，出现轻度症状和并发症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III级：肾衰患者病情严重，出现中度症状和并发症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IV级：肾衰患者病情极严重，出现重度症状和并发症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肾衰患者的护理计划根据护理分级制定，主要包括健康教育、生活指导、治疗护理、心理护理等方面</a:t>
            </a:r>
            <a:endParaRPr/>
          </a:p>
        </p:txBody>
      </p:sp>
      <p:cxnSp>
        <p:nvCxnSpPr>
          <p:cNvPr id="22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3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6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7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3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肾衰患者由于病程长、病情重，容易出现焦虑、抑郁等心理问题</a:t>
                </a:r>
                <a:endParaRPr/>
              </a:p>
            </p:txBody>
          </p:sp>
          <p:sp>
            <p:nvSpPr>
              <p:cNvPr id="32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焦虑：患者对病情、治疗、预后等方面的担忧和恐惧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抑郁：患者对生活的失望和无助，对生活失去兴趣</a:t>
                </a:r>
                <a:endParaRPr/>
              </a:p>
            </p:txBody>
          </p:sp>
        </p:grpSp>
        <p:grpSp>
          <p:nvGrpSpPr>
            <p:cNvPr id="33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3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肾衰患者的心理护理主要包括心理评估、心理干预、心理支持等方面</a:t>
                </a:r>
                <a:endParaRPr/>
              </a:p>
            </p:txBody>
          </p:sp>
          <p:sp>
            <p:nvSpPr>
              <p:cNvPr id="3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心理评估：通过询问、观察等方式了解患者的心理状况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心理干预：针对患者的心理问题，采取相应的心理治疗方法，如认知行为疗法、心理疏导等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心理支持：为患者提供情感支持、信息支持、社会支持等，帮助患者建立良好的心理状态</a:t>
                </a:r>
                <a:endParaRPr/>
              </a:p>
            </p:txBody>
          </p:sp>
          <p:sp>
            <p:nvSpPr>
              <p:cNvPr id="36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肾衰患者的心理评估与心理护理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42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肾衰的药物治疗与护理</a:t>
            </a:r>
            <a:endParaRPr/>
          </a:p>
        </p:txBody>
      </p:sp>
      <p:sp>
        <p:nvSpPr>
          <p:cNvPr id="43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04</a:t>
            </a:r>
            <a:endParaRPr kumimoji="1" lang="zh-CN" altLang="en-US"/>
          </a:p>
        </p:txBody>
      </p:sp>
      <p:cxnSp>
        <p:nvCxnSpPr>
          <p:cNvPr id="44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6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7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肾衰患者药物治疗的原则与方案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48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肾衰患者药物治疗的原则主要包括控制原发病、延缓肾衰进程、治疗并发症等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控制原发病：针对患者的肾脏疾病，采取相应的药物治疗，如使用激素、免疫抑制剂等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延缓肾衰进程：使用肾保护药物，如ACEI、ARB、抗氧化剂等，延缓肾衰进程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治疗并发症：针对患者的并发症，采取相应的药物治疗，如使用降压药、促红素等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肾衰患者的药物治疗方案需要根据患者的病情、病因、并发症等因素制定，由医生和药师共同调整</a:t>
            </a:r>
            <a:endParaRPr/>
          </a:p>
        </p:txBody>
      </p:sp>
      <p:cxnSp>
        <p:nvCxnSpPr>
          <p:cNvPr id="49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0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52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肾衰患者药物治疗的护理措施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53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肾衰患者药物治疗的护理措施主要包括给药、用药观察、用药指导等方面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给药：按照医嘱按时给药，确保药物的有效性和安全性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用药观察：观察患者用药后的反应，如症状变化、肾功能指标变化等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用药指导：教育患者正确使用药物，如药物的剂量、用法、时间等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肾衰患者药物治疗过程中需要注意药物相互作用、药物过敏等问题，确保安全用药</a:t>
            </a:r>
            <a:endParaRPr/>
          </a:p>
        </p:txBody>
      </p:sp>
      <p:pic>
        <p:nvPicPr>
          <p:cNvPr id="54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56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57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肾衰患者药物治疗的并发症预防与处理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58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肾衰患者药物治疗过程中可能出现的并发症包括肾功能恶化、药物过敏、药物相互作用等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肾功能恶化：部分药物可能对肾脏功能有损害，需要密切观察肾功能指标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药物过敏：部分患者可能对某些药物过敏，需要密切观察患者症状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药物相互作用：部分药物之间可能存在相互作用，需要密切观察患者症状和肾功能指标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肾衰患者药物治疗的并发症预防与处理措施主要包括调整药物、对症处理、加强观察等方面</a:t>
            </a:r>
            <a:endParaRPr/>
          </a:p>
        </p:txBody>
      </p:sp>
      <p:cxnSp>
        <p:nvCxnSpPr>
          <p:cNvPr id="59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0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https://d.book118.com/875243041010011110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ink">
      <a:dk1>
        <a:srgbClr val="000000"/>
      </a:dk1>
      <a:lt1>
        <a:srgbClr val="FFFFFF"/>
      </a:lt1>
      <a:dk2>
        <a:srgbClr val="14111B"/>
      </a:dk2>
      <a:lt2>
        <a:srgbClr val="FEF1F8"/>
      </a:lt2>
      <a:accent1>
        <a:srgbClr val="D19BB1"/>
      </a:accent1>
      <a:accent2>
        <a:srgbClr val="DEC0D0"/>
      </a:accent2>
      <a:accent3>
        <a:srgbClr val="E1938C"/>
      </a:accent3>
      <a:accent4>
        <a:srgbClr val="605988"/>
      </a:accent4>
      <a:accent5>
        <a:srgbClr val="8088B8"/>
      </a:accent5>
      <a:accent6>
        <a:srgbClr val="D0DBE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115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7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肾衰的护理常规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2024-09-15T02:28:43.224</cp:lastPrinted>
  <dcterms:created xsi:type="dcterms:W3CDTF">2024-09-14T18:28:43Z</dcterms:created>
  <dcterms:modified xsi:type="dcterms:W3CDTF">2024-09-14T18:28:45Z</dcterms:modified>
</cp:coreProperties>
</file>