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embeddedFontLst>
    <p:embeddedFont>
      <p:font typeface="KQCBWQ+MGDTWQ+MicrosoftYaHei-Bold"/>
      <p:regular r:id="rId16"/>
    </p:embeddedFont>
    <p:embeddedFont>
      <p:font typeface="IPULJW+MS-UIGothic"/>
      <p:regular r:id="rId17"/>
    </p:embeddedFont>
  </p:embeddedFontLst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font" Target="fonts/font1.fntdata" /><Relationship Id="rId17" Type="http://schemas.openxmlformats.org/officeDocument/2006/relationships/font" Target="fonts/font2.fntdata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CD05203-CD9B-4AA0-8840-3C72C3B468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D3F8D59-76E1-4EC2-A45D-F118E72C5B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2A8CCDF-4A8A-4BA9-90AF-76E4D70B06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9DD8D81-65B4-4488-83B6-4A78F2FF9C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C415D53-8B02-4255-8008-D07D3A69F7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DF474DE-D864-47CE-995C-4A09608F9C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4D9F146-1EF0-4150-B76F-3433D15191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C6714E6-A42E-48D1-AB3A-200568C65F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4F97596-C723-41FB-9132-C1E70644E1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F9A33DB-9C64-47F0-8553-AF8BB2B724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10974CC-62A6-460F-BA84-0FA8276442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Title</a:t>
            </a:r>
            <a:endParaRPr lang="en-US"/>
          </a:p>
        </p:txBody>
      </p:sp>
      <p:sp>
        <p:nvSpPr>
          <p:cNvPr id="3" name="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smtClean="0"/>
              <a:t>Text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25B2-4347-4F72-BAF7-76B19438D329}" type="datetimeFigureOut">
              <a:rPr lang="en-US" smtClean="0"/>
              <a:t>27.02.2014</a:t>
            </a:fld>
            <a:endParaRPr lang="en-US"/>
          </a:p>
        </p:txBody>
      </p:sp>
      <p:sp>
        <p:nvSpPr>
          <p:cNvPr id="5" name="Foo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073CC-40D5-4B23-8DF0-9BD0A0C12F2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666" y="427735"/>
            <a:ext cx="6797992" cy="17109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666" y="2459482"/>
            <a:ext cx="6797992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8130" y="9944862"/>
            <a:ext cx="2417063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666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38394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В‹#В›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7530003321101111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478779" y="5688611"/>
            <a:ext cx="16114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C21401"/>
                </a:solidFill>
                <a:latin typeface="KQCBWQ+MGDTWQ+MicrosoftYaHei-Bold"/>
                <a:cs typeface="KQCBWQ+MGDTWQ+MicrosoftYaHei-Bold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857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BA242F"/>
                </a:solidFill>
                <a:latin typeface="SimSun"/>
                <a:cs typeface="SimSun"/>
              </a:rPr>
              <a:t>时间</a:t>
            </a:r>
            <a:r>
              <a:rPr sz="3000">
                <a:solidFill>
                  <a:srgbClr val="BA242F"/>
                </a:solidFill>
                <a:latin typeface="IPULJW+MS-UIGothic"/>
                <a:cs typeface="IPULJW+MS-UIGothic"/>
              </a:rPr>
              <a:t>的重要性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385559" y="1691163"/>
            <a:ext cx="35291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BA242F"/>
                </a:solidFill>
                <a:latin typeface="SimSun"/>
                <a:cs typeface="SimSun"/>
              </a:rPr>
              <a:t>时间</a:t>
            </a:r>
            <a:r>
              <a:rPr sz="2000" spc="15">
                <a:solidFill>
                  <a:srgbClr val="BA242F"/>
                </a:solidFill>
                <a:latin typeface="IPULJW+MS-UIGothic"/>
                <a:cs typeface="IPULJW+MS-UIGothic"/>
              </a:rPr>
              <a:t>是生活的重要</a:t>
            </a:r>
            <a:r>
              <a:rPr sz="2000" spc="15">
                <a:solidFill>
                  <a:srgbClr val="BA242F"/>
                </a:solidFill>
                <a:latin typeface="SimSun"/>
                <a:cs typeface="SimSun"/>
              </a:rPr>
              <a:t>组</a:t>
            </a:r>
            <a:r>
              <a:rPr sz="2000" spc="14">
                <a:solidFill>
                  <a:srgbClr val="BA242F"/>
                </a:solidFill>
                <a:latin typeface="IPULJW+MS-UIGothic"/>
                <a:cs typeface="IPULJW+MS-UIGothic"/>
              </a:rPr>
              <a:t>成部分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385559" y="2272518"/>
            <a:ext cx="5060119" cy="119316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5C0B15"/>
                </a:solidFill>
                <a:latin typeface="SimSun"/>
                <a:cs typeface="SimSun"/>
              </a:rPr>
              <a:t>时间对</a:t>
            </a:r>
            <a:r>
              <a:rPr sz="1350">
                <a:solidFill>
                  <a:srgbClr val="5C0B15"/>
                </a:solidFill>
                <a:latin typeface="IPULJW+MS-UIGothic"/>
                <a:cs typeface="IPULJW+MS-UIGothic"/>
              </a:rPr>
              <a:t>于每个人来</a:t>
            </a:r>
            <a:r>
              <a:rPr sz="1350">
                <a:solidFill>
                  <a:srgbClr val="5C0B15"/>
                </a:solidFill>
                <a:latin typeface="SimSun"/>
                <a:cs typeface="SimSun"/>
              </a:rPr>
              <a:t>说</a:t>
            </a:r>
            <a:r>
              <a:rPr sz="1350">
                <a:solidFill>
                  <a:srgbClr val="5C0B15"/>
                </a:solidFill>
                <a:latin typeface="IPULJW+MS-UIGothic"/>
                <a:cs typeface="IPULJW+MS-UIGothic"/>
              </a:rPr>
              <a:t>都是宝</a:t>
            </a:r>
            <a:r>
              <a:rPr sz="1350">
                <a:solidFill>
                  <a:srgbClr val="5C0B15"/>
                </a:solidFill>
                <a:latin typeface="SimSun"/>
                <a:cs typeface="SimSun"/>
              </a:rPr>
              <a:t>贵</a:t>
            </a:r>
            <a:r>
              <a:rPr sz="1350">
                <a:solidFill>
                  <a:srgbClr val="5C0B15"/>
                </a:solidFill>
                <a:latin typeface="IPULJW+MS-UIGothic"/>
                <a:cs typeface="IPULJW+MS-UIGothic"/>
              </a:rPr>
              <a:t>的</a:t>
            </a:r>
            <a:r>
              <a:rPr sz="1350">
                <a:solidFill>
                  <a:srgbClr val="5C0B15"/>
                </a:solidFill>
                <a:latin typeface="SimSun"/>
                <a:cs typeface="SimSun"/>
              </a:rPr>
              <a:t>资</a:t>
            </a:r>
            <a:r>
              <a:rPr sz="1350">
                <a:solidFill>
                  <a:srgbClr val="5C0B15"/>
                </a:solidFill>
                <a:latin typeface="IPULJW+MS-UIGothic"/>
                <a:cs typeface="IPULJW+MS-UIGothic"/>
              </a:rPr>
              <a:t>源，它影响着我</a:t>
            </a:r>
            <a:r>
              <a:rPr sz="1350">
                <a:solidFill>
                  <a:srgbClr val="5C0B15"/>
                </a:solidFill>
                <a:latin typeface="SimSun"/>
                <a:cs typeface="SimSun"/>
              </a:rPr>
              <a:t>们</a:t>
            </a:r>
            <a:r>
              <a:rPr sz="1350">
                <a:solidFill>
                  <a:srgbClr val="5C0B15"/>
                </a:solidFill>
                <a:latin typeface="IPULJW+MS-UIGothic"/>
                <a:cs typeface="IPULJW+MS-UIGothic"/>
              </a:rPr>
              <a:t>的生活</a:t>
            </a:r>
          </a:p>
          <a:p>
            <a:pPr marL="0" marR="0">
              <a:lnSpc>
                <a:spcPts val="1350"/>
              </a:lnSpc>
              <a:spcBef>
                <a:spcPts val="1660"/>
              </a:spcBef>
              <a:spcAft>
                <a:spcPct val="0"/>
              </a:spcAft>
            </a:pPr>
            <a:r>
              <a:rPr sz="1350">
                <a:solidFill>
                  <a:srgbClr val="5C0B15"/>
                </a:solidFill>
                <a:latin typeface="SimSun"/>
                <a:cs typeface="SimSun"/>
              </a:rPr>
              <a:t>节</a:t>
            </a:r>
            <a:r>
              <a:rPr sz="1350">
                <a:solidFill>
                  <a:srgbClr val="5C0B15"/>
                </a:solidFill>
                <a:latin typeface="IPULJW+MS-UIGothic"/>
                <a:cs typeface="IPULJW+MS-UIGothic"/>
              </a:rPr>
              <a:t>奏、工作安排和休</a:t>
            </a:r>
            <a:r>
              <a:rPr sz="1350">
                <a:solidFill>
                  <a:srgbClr val="5C0B15"/>
                </a:solidFill>
                <a:latin typeface="SimSun"/>
                <a:cs typeface="SimSun"/>
              </a:rPr>
              <a:t>闲娱乐</a:t>
            </a:r>
            <a:r>
              <a:rPr sz="1350">
                <a:solidFill>
                  <a:srgbClr val="5C0B15"/>
                </a:solidFill>
                <a:latin typeface="IPULJW+MS-UIGothic"/>
                <a:cs typeface="IPULJW+MS-UIGothic"/>
              </a:rPr>
              <a:t>。通</a:t>
            </a:r>
            <a:r>
              <a:rPr sz="1350">
                <a:solidFill>
                  <a:srgbClr val="5C0B15"/>
                </a:solidFill>
                <a:latin typeface="SimSun"/>
                <a:cs typeface="SimSun"/>
              </a:rPr>
              <a:t>过</a:t>
            </a:r>
            <a:r>
              <a:rPr sz="1350">
                <a:solidFill>
                  <a:srgbClr val="5C0B15"/>
                </a:solidFill>
                <a:latin typeface="IPULJW+MS-UIGothic"/>
                <a:cs typeface="IPULJW+MS-UIGothic"/>
              </a:rPr>
              <a:t>欣</a:t>
            </a:r>
            <a:r>
              <a:rPr sz="1350">
                <a:solidFill>
                  <a:srgbClr val="5C0B15"/>
                </a:solidFill>
                <a:latin typeface="SimSun"/>
                <a:cs typeface="SimSun"/>
              </a:rPr>
              <a:t>赏</a:t>
            </a:r>
            <a:r>
              <a:rPr sz="1350">
                <a:solidFill>
                  <a:srgbClr val="5C0B15"/>
                </a:solidFill>
                <a:latin typeface="IPULJW+MS-UIGothic"/>
                <a:cs typeface="IPULJW+MS-UIGothic"/>
              </a:rPr>
              <a:t>和</a:t>
            </a:r>
            <a:r>
              <a:rPr sz="1350">
                <a:solidFill>
                  <a:srgbClr val="5C0B15"/>
                </a:solidFill>
                <a:latin typeface="SimSun"/>
                <a:cs typeface="SimSun"/>
              </a:rPr>
              <a:t>创</a:t>
            </a:r>
            <a:r>
              <a:rPr sz="1350">
                <a:solidFill>
                  <a:srgbClr val="5C0B15"/>
                </a:solidFill>
                <a:latin typeface="IPULJW+MS-UIGothic"/>
                <a:cs typeface="IPULJW+MS-UIGothic"/>
              </a:rPr>
              <a:t>作与</a:t>
            </a:r>
            <a:r>
              <a:rPr sz="1350">
                <a:solidFill>
                  <a:srgbClr val="5C0B15"/>
                </a:solidFill>
                <a:latin typeface="SimSun"/>
                <a:cs typeface="SimSun"/>
              </a:rPr>
              <a:t>时间</a:t>
            </a:r>
            <a:r>
              <a:rPr sz="1350">
                <a:solidFill>
                  <a:srgbClr val="5C0B15"/>
                </a:solidFill>
                <a:latin typeface="IPULJW+MS-UIGothic"/>
                <a:cs typeface="IPULJW+MS-UIGothic"/>
              </a:rPr>
              <a:t>相关的</a:t>
            </a:r>
          </a:p>
          <a:p>
            <a:pPr marL="0" marR="0">
              <a:lnSpc>
                <a:spcPts val="1350"/>
              </a:lnSpc>
              <a:spcBef>
                <a:spcPts val="1610"/>
              </a:spcBef>
              <a:spcAft>
                <a:spcPct val="0"/>
              </a:spcAft>
            </a:pPr>
            <a:r>
              <a:rPr sz="1350">
                <a:solidFill>
                  <a:srgbClr val="5C0B15"/>
                </a:solidFill>
                <a:latin typeface="IPULJW+MS-UIGothic"/>
                <a:cs typeface="IPULJW+MS-UIGothic"/>
              </a:rPr>
              <a:t>美</a:t>
            </a:r>
            <a:r>
              <a:rPr sz="1350">
                <a:solidFill>
                  <a:srgbClr val="5C0B15"/>
                </a:solidFill>
                <a:latin typeface="SimSun"/>
                <a:cs typeface="SimSun"/>
              </a:rPr>
              <a:t>术</a:t>
            </a:r>
            <a:r>
              <a:rPr sz="1350">
                <a:solidFill>
                  <a:srgbClr val="5C0B15"/>
                </a:solidFill>
                <a:latin typeface="IPULJW+MS-UIGothic"/>
                <a:cs typeface="IPULJW+MS-UIGothic"/>
              </a:rPr>
              <a:t>作品，学生可以更深入地理解</a:t>
            </a:r>
            <a:r>
              <a:rPr sz="1350">
                <a:solidFill>
                  <a:srgbClr val="5C0B15"/>
                </a:solidFill>
                <a:latin typeface="SimSun"/>
                <a:cs typeface="SimSun"/>
              </a:rPr>
              <a:t>时间</a:t>
            </a:r>
            <a:r>
              <a:rPr sz="1350">
                <a:solidFill>
                  <a:srgbClr val="5C0B15"/>
                </a:solidFill>
                <a:latin typeface="IPULJW+MS-UIGothic"/>
                <a:cs typeface="IPULJW+MS-UIGothic"/>
              </a:rPr>
              <a:t>的重要性。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6385559" y="4208938"/>
            <a:ext cx="294086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BA242F"/>
                </a:solidFill>
                <a:latin typeface="SimSun"/>
                <a:cs typeface="SimSun"/>
              </a:rPr>
              <a:t>时间对</a:t>
            </a:r>
            <a:r>
              <a:rPr sz="2000" spc="15">
                <a:solidFill>
                  <a:srgbClr val="BA242F"/>
                </a:solidFill>
                <a:latin typeface="IPULJW+MS-UIGothic"/>
                <a:cs typeface="IPULJW+MS-UIGothic"/>
              </a:rPr>
              <a:t>个人成</a:t>
            </a:r>
            <a:r>
              <a:rPr sz="2000" spc="15">
                <a:solidFill>
                  <a:srgbClr val="BA242F"/>
                </a:solidFill>
                <a:latin typeface="SimSun"/>
                <a:cs typeface="SimSun"/>
              </a:rPr>
              <a:t>长</a:t>
            </a:r>
            <a:r>
              <a:rPr sz="2000" spc="15">
                <a:solidFill>
                  <a:srgbClr val="BA242F"/>
                </a:solidFill>
                <a:latin typeface="IPULJW+MS-UIGothic"/>
                <a:cs typeface="IPULJW+MS-UIGothic"/>
              </a:rPr>
              <a:t>的影响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6385559" y="4766163"/>
            <a:ext cx="5060119" cy="119316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5C0B15"/>
                </a:solidFill>
                <a:latin typeface="SimSun"/>
                <a:cs typeface="SimSun"/>
              </a:rPr>
              <a:t>时间</a:t>
            </a:r>
            <a:r>
              <a:rPr sz="1350">
                <a:solidFill>
                  <a:srgbClr val="5C0B15"/>
                </a:solidFill>
                <a:latin typeface="IPULJW+MS-UIGothic"/>
                <a:cs typeface="IPULJW+MS-UIGothic"/>
              </a:rPr>
              <a:t>是个人成</a:t>
            </a:r>
            <a:r>
              <a:rPr sz="1350">
                <a:solidFill>
                  <a:srgbClr val="5C0B15"/>
                </a:solidFill>
                <a:latin typeface="SimSun"/>
                <a:cs typeface="SimSun"/>
              </a:rPr>
              <a:t>长</a:t>
            </a:r>
            <a:r>
              <a:rPr sz="1350">
                <a:solidFill>
                  <a:srgbClr val="5C0B15"/>
                </a:solidFill>
                <a:latin typeface="IPULJW+MS-UIGothic"/>
                <a:cs typeface="IPULJW+MS-UIGothic"/>
              </a:rPr>
              <a:t>和</a:t>
            </a:r>
            <a:r>
              <a:rPr sz="1350">
                <a:solidFill>
                  <a:srgbClr val="5C0B15"/>
                </a:solidFill>
                <a:latin typeface="SimSun"/>
                <a:cs typeface="SimSun"/>
              </a:rPr>
              <a:t>发</a:t>
            </a:r>
            <a:r>
              <a:rPr sz="1350">
                <a:solidFill>
                  <a:srgbClr val="5C0B15"/>
                </a:solidFill>
                <a:latin typeface="IPULJW+MS-UIGothic"/>
                <a:cs typeface="IPULJW+MS-UIGothic"/>
              </a:rPr>
              <a:t>展的关</a:t>
            </a:r>
            <a:r>
              <a:rPr sz="1350">
                <a:solidFill>
                  <a:srgbClr val="5C0B15"/>
                </a:solidFill>
                <a:latin typeface="SimSun"/>
                <a:cs typeface="SimSun"/>
              </a:rPr>
              <a:t>键</a:t>
            </a:r>
            <a:r>
              <a:rPr sz="1350">
                <a:solidFill>
                  <a:srgbClr val="5C0B15"/>
                </a:solidFill>
                <a:latin typeface="IPULJW+MS-UIGothic"/>
                <a:cs typeface="IPULJW+MS-UIGothic"/>
              </a:rPr>
              <a:t>因素。通</a:t>
            </a:r>
            <a:r>
              <a:rPr sz="1350">
                <a:solidFill>
                  <a:srgbClr val="5C0B15"/>
                </a:solidFill>
                <a:latin typeface="SimSun"/>
                <a:cs typeface="SimSun"/>
              </a:rPr>
              <a:t>过</a:t>
            </a:r>
            <a:r>
              <a:rPr sz="1350">
                <a:solidFill>
                  <a:srgbClr val="5C0B15"/>
                </a:solidFill>
                <a:latin typeface="IPULJW+MS-UIGothic"/>
                <a:cs typeface="IPULJW+MS-UIGothic"/>
              </a:rPr>
              <a:t>美</a:t>
            </a:r>
            <a:r>
              <a:rPr sz="1350">
                <a:solidFill>
                  <a:srgbClr val="5C0B15"/>
                </a:solidFill>
                <a:latin typeface="SimSun"/>
                <a:cs typeface="SimSun"/>
              </a:rPr>
              <a:t>术创</a:t>
            </a:r>
            <a:r>
              <a:rPr sz="1350">
                <a:solidFill>
                  <a:srgbClr val="5C0B15"/>
                </a:solidFill>
                <a:latin typeface="IPULJW+MS-UIGothic"/>
                <a:cs typeface="IPULJW+MS-UIGothic"/>
              </a:rPr>
              <a:t>作，学生可</a:t>
            </a:r>
          </a:p>
          <a:p>
            <a:pPr marL="0" marR="0">
              <a:lnSpc>
                <a:spcPts val="1350"/>
              </a:lnSpc>
              <a:spcBef>
                <a:spcPts val="1659"/>
              </a:spcBef>
              <a:spcAft>
                <a:spcPct val="0"/>
              </a:spcAft>
            </a:pPr>
            <a:r>
              <a:rPr sz="1350">
                <a:solidFill>
                  <a:srgbClr val="5C0B15"/>
                </a:solidFill>
                <a:latin typeface="IPULJW+MS-UIGothic"/>
                <a:cs typeface="IPULJW+MS-UIGothic"/>
              </a:rPr>
              <a:t>以思考</a:t>
            </a:r>
            <a:r>
              <a:rPr sz="1350">
                <a:solidFill>
                  <a:srgbClr val="5C0B15"/>
                </a:solidFill>
                <a:latin typeface="SimSun"/>
                <a:cs typeface="SimSun"/>
              </a:rPr>
              <a:t>时间对</a:t>
            </a:r>
            <a:r>
              <a:rPr sz="1350">
                <a:solidFill>
                  <a:srgbClr val="5C0B15"/>
                </a:solidFill>
                <a:latin typeface="IPULJW+MS-UIGothic"/>
                <a:cs typeface="IPULJW+MS-UIGothic"/>
              </a:rPr>
              <a:t>个人成</a:t>
            </a:r>
            <a:r>
              <a:rPr sz="1350">
                <a:solidFill>
                  <a:srgbClr val="5C0B15"/>
                </a:solidFill>
                <a:latin typeface="SimSun"/>
                <a:cs typeface="SimSun"/>
              </a:rPr>
              <a:t>长</a:t>
            </a:r>
            <a:r>
              <a:rPr sz="1350">
                <a:solidFill>
                  <a:srgbClr val="5C0B15"/>
                </a:solidFill>
                <a:latin typeface="IPULJW+MS-UIGothic"/>
                <a:cs typeface="IPULJW+MS-UIGothic"/>
              </a:rPr>
              <a:t>的影响，以及如何更好地利用</a:t>
            </a:r>
            <a:r>
              <a:rPr sz="1350">
                <a:solidFill>
                  <a:srgbClr val="5C0B15"/>
                </a:solidFill>
                <a:latin typeface="SimSun"/>
                <a:cs typeface="SimSun"/>
              </a:rPr>
              <a:t>时间</a:t>
            </a:r>
            <a:r>
              <a:rPr sz="1350">
                <a:solidFill>
                  <a:srgbClr val="5C0B15"/>
                </a:solidFill>
                <a:latin typeface="IPULJW+MS-UIGothic"/>
                <a:cs typeface="IPULJW+MS-UIGothic"/>
              </a:rPr>
              <a:t>来</a:t>
            </a:r>
          </a:p>
          <a:p>
            <a:pPr marL="0" marR="0">
              <a:lnSpc>
                <a:spcPts val="1350"/>
              </a:lnSpc>
              <a:spcBef>
                <a:spcPts val="1610"/>
              </a:spcBef>
              <a:spcAft>
                <a:spcPct val="0"/>
              </a:spcAft>
            </a:pPr>
            <a:r>
              <a:rPr sz="1350">
                <a:solidFill>
                  <a:srgbClr val="5C0B15"/>
                </a:solidFill>
                <a:latin typeface="SimSun"/>
                <a:cs typeface="SimSun"/>
              </a:rPr>
              <a:t>实现</a:t>
            </a:r>
            <a:r>
              <a:rPr sz="1350">
                <a:solidFill>
                  <a:srgbClr val="5C0B15"/>
                </a:solidFill>
                <a:latin typeface="IPULJW+MS-UIGothic"/>
                <a:cs typeface="IPULJW+MS-UIGothic"/>
              </a:rPr>
              <a:t>个人目</a:t>
            </a:r>
            <a:r>
              <a:rPr sz="1350">
                <a:solidFill>
                  <a:srgbClr val="5C0B15"/>
                </a:solidFill>
                <a:latin typeface="SimSun"/>
                <a:cs typeface="SimSun"/>
              </a:rPr>
              <a:t>标</a:t>
            </a:r>
            <a:r>
              <a:rPr sz="1350">
                <a:solidFill>
                  <a:srgbClr val="5C0B15"/>
                </a:solidFill>
                <a:latin typeface="IPULJW+MS-UIGothic"/>
                <a:cs typeface="IPULJW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238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BA242F"/>
                </a:solidFill>
                <a:latin typeface="SimSun"/>
                <a:cs typeface="SimSun"/>
              </a:rPr>
              <a:t>时间</a:t>
            </a:r>
            <a:r>
              <a:rPr sz="3000">
                <a:solidFill>
                  <a:srgbClr val="BA242F"/>
                </a:solidFill>
                <a:latin typeface="IPULJW+MS-UIGothic"/>
                <a:cs typeface="IPULJW+MS-UIGothic"/>
              </a:rPr>
              <a:t>的表</a:t>
            </a:r>
            <a:r>
              <a:rPr sz="3000">
                <a:solidFill>
                  <a:srgbClr val="BA242F"/>
                </a:solidFill>
                <a:latin typeface="SimSun"/>
                <a:cs typeface="SimSun"/>
              </a:rPr>
              <a:t>现</a:t>
            </a:r>
            <a:r>
              <a:rPr sz="3000">
                <a:solidFill>
                  <a:srgbClr val="BA242F"/>
                </a:solidFill>
                <a:latin typeface="IPULJW+MS-UIGothic"/>
                <a:cs typeface="IPULJW+MS-UIGothic"/>
              </a:rPr>
              <a:t>形式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887730" y="1757481"/>
            <a:ext cx="2501836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BA242F"/>
                </a:solidFill>
                <a:latin typeface="SimSun"/>
                <a:cs typeface="SimSun"/>
              </a:rPr>
              <a:t>时间</a:t>
            </a:r>
            <a:r>
              <a:rPr sz="2300" spc="25">
                <a:solidFill>
                  <a:srgbClr val="BA242F"/>
                </a:solidFill>
                <a:latin typeface="IPULJW+MS-UIGothic"/>
                <a:cs typeface="IPULJW+MS-UIGothic"/>
              </a:rPr>
              <a:t>的</a:t>
            </a:r>
            <a:r>
              <a:rPr sz="2300" spc="23">
                <a:solidFill>
                  <a:srgbClr val="BA242F"/>
                </a:solidFill>
                <a:latin typeface="SimSun"/>
                <a:cs typeface="SimSun"/>
              </a:rPr>
              <a:t>视觉</a:t>
            </a:r>
            <a:r>
              <a:rPr sz="2300" spc="25">
                <a:solidFill>
                  <a:srgbClr val="BA242F"/>
                </a:solidFill>
                <a:latin typeface="IPULJW+MS-UIGothic"/>
                <a:cs typeface="IPULJW+MS-UIGothic"/>
              </a:rPr>
              <a:t>表</a:t>
            </a:r>
            <a:r>
              <a:rPr sz="2300">
                <a:solidFill>
                  <a:srgbClr val="BA242F"/>
                </a:solidFill>
                <a:latin typeface="SimSun"/>
                <a:cs typeface="SimSun"/>
              </a:rPr>
              <a:t>现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87730" y="2317488"/>
            <a:ext cx="7154167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5C0B15"/>
                </a:solidFill>
                <a:latin typeface="SimSun"/>
                <a:cs typeface="SimSun"/>
              </a:rPr>
              <a:t>时间</a:t>
            </a:r>
            <a:r>
              <a:rPr sz="1500">
                <a:solidFill>
                  <a:srgbClr val="5C0B15"/>
                </a:solidFill>
                <a:latin typeface="IPULJW+MS-UIGothic"/>
                <a:cs typeface="IPULJW+MS-UIGothic"/>
              </a:rPr>
              <a:t>可以通</a:t>
            </a:r>
            <a:r>
              <a:rPr sz="1500">
                <a:solidFill>
                  <a:srgbClr val="5C0B15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5C0B15"/>
                </a:solidFill>
                <a:latin typeface="IPULJW+MS-UIGothic"/>
                <a:cs typeface="IPULJW+MS-UIGothic"/>
              </a:rPr>
              <a:t>各种</a:t>
            </a:r>
            <a:r>
              <a:rPr sz="1500">
                <a:solidFill>
                  <a:srgbClr val="5C0B15"/>
                </a:solidFill>
                <a:latin typeface="SimSun"/>
                <a:cs typeface="SimSun"/>
              </a:rPr>
              <a:t>视觉</a:t>
            </a:r>
            <a:r>
              <a:rPr sz="1500">
                <a:solidFill>
                  <a:srgbClr val="5C0B15"/>
                </a:solidFill>
                <a:latin typeface="IPULJW+MS-UIGothic"/>
                <a:cs typeface="IPULJW+MS-UIGothic"/>
              </a:rPr>
              <a:t>元素来表</a:t>
            </a:r>
            <a:r>
              <a:rPr sz="1500">
                <a:solidFill>
                  <a:srgbClr val="5C0B15"/>
                </a:solidFill>
                <a:latin typeface="SimSun"/>
                <a:cs typeface="SimSun"/>
              </a:rPr>
              <a:t>现</a:t>
            </a:r>
            <a:r>
              <a:rPr sz="1500">
                <a:solidFill>
                  <a:srgbClr val="5C0B15"/>
                </a:solidFill>
                <a:latin typeface="IPULJW+MS-UIGothic"/>
                <a:cs typeface="IPULJW+MS-UIGothic"/>
              </a:rPr>
              <a:t>，如</a:t>
            </a:r>
            <a:r>
              <a:rPr sz="1500">
                <a:solidFill>
                  <a:srgbClr val="5C0B15"/>
                </a:solidFill>
                <a:latin typeface="SimSun"/>
                <a:cs typeface="SimSun"/>
              </a:rPr>
              <a:t>钟</a:t>
            </a:r>
            <a:r>
              <a:rPr sz="1500">
                <a:solidFill>
                  <a:srgbClr val="5C0B15"/>
                </a:solidFill>
                <a:latin typeface="IPULJW+MS-UIGothic"/>
                <a:cs typeface="IPULJW+MS-UIGothic"/>
              </a:rPr>
              <a:t>表、沙漏、日晷等。学生可以学</a:t>
            </a:r>
            <a:r>
              <a:rPr sz="1500">
                <a:solidFill>
                  <a:srgbClr val="5C0B15"/>
                </a:solidFill>
                <a:latin typeface="SimSun"/>
                <a:cs typeface="SimSun"/>
              </a:rPr>
              <a:t>习这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5C0B15"/>
                </a:solidFill>
                <a:latin typeface="IPULJW+MS-UIGothic"/>
                <a:cs typeface="IPULJW+MS-UIGothic"/>
              </a:rPr>
              <a:t>些元素的特征和象征意</a:t>
            </a:r>
            <a:r>
              <a:rPr sz="1500">
                <a:solidFill>
                  <a:srgbClr val="5C0B15"/>
                </a:solidFill>
                <a:latin typeface="SimSun"/>
                <a:cs typeface="SimSun"/>
              </a:rPr>
              <a:t>义</a:t>
            </a:r>
            <a:r>
              <a:rPr sz="1500">
                <a:solidFill>
                  <a:srgbClr val="5C0B15"/>
                </a:solidFill>
                <a:latin typeface="IPULJW+MS-UIGothic"/>
                <a:cs typeface="IPULJW+MS-UIGothic"/>
              </a:rPr>
              <a:t>，并将其运用到自己的美</a:t>
            </a:r>
            <a:r>
              <a:rPr sz="1500">
                <a:solidFill>
                  <a:srgbClr val="5C0B15"/>
                </a:solidFill>
                <a:latin typeface="SimSun"/>
                <a:cs typeface="SimSun"/>
              </a:rPr>
              <a:t>术</a:t>
            </a:r>
            <a:r>
              <a:rPr sz="1500">
                <a:solidFill>
                  <a:srgbClr val="5C0B15"/>
                </a:solidFill>
                <a:latin typeface="IPULJW+MS-UIGothic"/>
                <a:cs typeface="IPULJW+MS-UIGothic"/>
              </a:rPr>
              <a:t>作品中。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13435" y="4291766"/>
            <a:ext cx="2501836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BA242F"/>
                </a:solidFill>
                <a:latin typeface="SimSun"/>
                <a:cs typeface="SimSun"/>
              </a:rPr>
              <a:t>时间</a:t>
            </a:r>
            <a:r>
              <a:rPr sz="2300" spc="25">
                <a:solidFill>
                  <a:srgbClr val="BA242F"/>
                </a:solidFill>
                <a:latin typeface="IPULJW+MS-UIGothic"/>
                <a:cs typeface="IPULJW+MS-UIGothic"/>
              </a:rPr>
              <a:t>的</a:t>
            </a:r>
            <a:r>
              <a:rPr sz="2300" spc="23">
                <a:solidFill>
                  <a:srgbClr val="BA242F"/>
                </a:solidFill>
                <a:latin typeface="SimSun"/>
                <a:cs typeface="SimSun"/>
              </a:rPr>
              <a:t>艺术</a:t>
            </a:r>
            <a:r>
              <a:rPr sz="2300" spc="25">
                <a:solidFill>
                  <a:srgbClr val="BA242F"/>
                </a:solidFill>
                <a:latin typeface="IPULJW+MS-UIGothic"/>
                <a:cs typeface="IPULJW+MS-UIGothic"/>
              </a:rPr>
              <a:t>表</a:t>
            </a:r>
            <a:r>
              <a:rPr sz="2300">
                <a:solidFill>
                  <a:srgbClr val="BA242F"/>
                </a:solidFill>
                <a:latin typeface="SimSun"/>
                <a:cs typeface="SimSun"/>
              </a:rPr>
              <a:t>现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813435" y="4870188"/>
            <a:ext cx="7301358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5C0B15"/>
                </a:solidFill>
                <a:latin typeface="SimSun"/>
                <a:cs typeface="SimSun"/>
              </a:rPr>
              <a:t>时间</a:t>
            </a:r>
            <a:r>
              <a:rPr sz="1500">
                <a:solidFill>
                  <a:srgbClr val="5C0B15"/>
                </a:solidFill>
                <a:latin typeface="IPULJW+MS-UIGothic"/>
                <a:cs typeface="IPULJW+MS-UIGothic"/>
              </a:rPr>
              <a:t>也可以通</a:t>
            </a:r>
            <a:r>
              <a:rPr sz="1500">
                <a:solidFill>
                  <a:srgbClr val="5C0B15"/>
                </a:solidFill>
                <a:latin typeface="SimSun"/>
                <a:cs typeface="SimSun"/>
              </a:rPr>
              <a:t>过艺术</a:t>
            </a:r>
            <a:r>
              <a:rPr sz="1500">
                <a:solidFill>
                  <a:srgbClr val="5C0B15"/>
                </a:solidFill>
                <a:latin typeface="IPULJW+MS-UIGothic"/>
                <a:cs typeface="IPULJW+MS-UIGothic"/>
              </a:rPr>
              <a:t>手法来表</a:t>
            </a:r>
            <a:r>
              <a:rPr sz="1500">
                <a:solidFill>
                  <a:srgbClr val="5C0B15"/>
                </a:solidFill>
                <a:latin typeface="SimSun"/>
                <a:cs typeface="SimSun"/>
              </a:rPr>
              <a:t>现</a:t>
            </a:r>
            <a:r>
              <a:rPr sz="1500">
                <a:solidFill>
                  <a:srgbClr val="5C0B15"/>
                </a:solidFill>
                <a:latin typeface="IPULJW+MS-UIGothic"/>
                <a:cs typeface="IPULJW+MS-UIGothic"/>
              </a:rPr>
              <a:t>，如抽象画、雕塑、</a:t>
            </a:r>
            <a:r>
              <a:rPr sz="1500">
                <a:solidFill>
                  <a:srgbClr val="5C0B15"/>
                </a:solidFill>
                <a:latin typeface="SimSun"/>
                <a:cs typeface="SimSun"/>
              </a:rPr>
              <a:t>摄</a:t>
            </a:r>
            <a:r>
              <a:rPr sz="1500">
                <a:solidFill>
                  <a:srgbClr val="5C0B15"/>
                </a:solidFill>
                <a:latin typeface="IPULJW+MS-UIGothic"/>
                <a:cs typeface="IPULJW+MS-UIGothic"/>
              </a:rPr>
              <a:t>影等。学生可以通</a:t>
            </a:r>
            <a:r>
              <a:rPr sz="1500">
                <a:solidFill>
                  <a:srgbClr val="5C0B15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5C0B15"/>
                </a:solidFill>
                <a:latin typeface="IPULJW+MS-UIGothic"/>
                <a:cs typeface="IPULJW+MS-UIGothic"/>
              </a:rPr>
              <a:t>欣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5C0B15"/>
                </a:solidFill>
                <a:latin typeface="SimSun"/>
                <a:cs typeface="SimSun"/>
              </a:rPr>
              <a:t>赏这</a:t>
            </a:r>
            <a:r>
              <a:rPr sz="1500">
                <a:solidFill>
                  <a:srgbClr val="5C0B15"/>
                </a:solidFill>
                <a:latin typeface="IPULJW+MS-UIGothic"/>
                <a:cs typeface="IPULJW+MS-UIGothic"/>
              </a:rPr>
              <a:t>些作品，学</a:t>
            </a:r>
            <a:r>
              <a:rPr sz="1500">
                <a:solidFill>
                  <a:srgbClr val="5C0B15"/>
                </a:solidFill>
                <a:latin typeface="SimSun"/>
                <a:cs typeface="SimSun"/>
              </a:rPr>
              <a:t>习</a:t>
            </a:r>
            <a:r>
              <a:rPr sz="1500">
                <a:solidFill>
                  <a:srgbClr val="5C0B15"/>
                </a:solidFill>
                <a:latin typeface="IPULJW+MS-UIGothic"/>
                <a:cs typeface="IPULJW+MS-UIGothic"/>
              </a:rPr>
              <a:t>如何运用</a:t>
            </a:r>
            <a:r>
              <a:rPr sz="1500">
                <a:solidFill>
                  <a:srgbClr val="5C0B15"/>
                </a:solidFill>
                <a:latin typeface="SimSun"/>
                <a:cs typeface="SimSun"/>
              </a:rPr>
              <a:t>艺术</a:t>
            </a:r>
            <a:r>
              <a:rPr sz="1500">
                <a:solidFill>
                  <a:srgbClr val="5C0B15"/>
                </a:solidFill>
                <a:latin typeface="IPULJW+MS-UIGothic"/>
                <a:cs typeface="IPULJW+MS-UIGothic"/>
              </a:rPr>
              <a:t>手法来表</a:t>
            </a:r>
            <a:r>
              <a:rPr sz="1500">
                <a:solidFill>
                  <a:srgbClr val="5C0B15"/>
                </a:solidFill>
                <a:latin typeface="SimSun"/>
                <a:cs typeface="SimSun"/>
              </a:rPr>
              <a:t>现时间</a:t>
            </a:r>
            <a:r>
              <a:rPr sz="1500">
                <a:solidFill>
                  <a:srgbClr val="5C0B15"/>
                </a:solidFill>
                <a:latin typeface="IPULJW+MS-UIGothic"/>
                <a:cs typeface="IPULJW+MS-UIGothic"/>
              </a:rPr>
              <a:t>，并</a:t>
            </a:r>
            <a:r>
              <a:rPr sz="1500">
                <a:solidFill>
                  <a:srgbClr val="5C0B15"/>
                </a:solidFill>
                <a:latin typeface="SimSun"/>
                <a:cs typeface="SimSun"/>
              </a:rPr>
              <a:t>尝试</a:t>
            </a:r>
            <a:r>
              <a:rPr sz="1500">
                <a:solidFill>
                  <a:srgbClr val="5C0B15"/>
                </a:solidFill>
                <a:latin typeface="IPULJW+MS-UIGothic"/>
                <a:cs typeface="IPULJW+MS-UIGothic"/>
              </a:rPr>
              <a:t>在自己的</a:t>
            </a:r>
            <a:r>
              <a:rPr sz="1500">
                <a:solidFill>
                  <a:srgbClr val="5C0B15"/>
                </a:solidFill>
                <a:latin typeface="SimSun"/>
                <a:cs typeface="SimSun"/>
              </a:rPr>
              <a:t>创</a:t>
            </a:r>
            <a:r>
              <a:rPr sz="1500">
                <a:solidFill>
                  <a:srgbClr val="5C0B15"/>
                </a:solidFill>
                <a:latin typeface="IPULJW+MS-UIGothic"/>
                <a:cs typeface="IPULJW+MS-UIGothic"/>
              </a:rPr>
              <a:t>作中运用</a:t>
            </a:r>
          </a:p>
          <a:p>
            <a:pPr marL="0" marR="0">
              <a:lnSpc>
                <a:spcPts val="1500"/>
              </a:lnSpc>
              <a:spcBef>
                <a:spcPts val="1199"/>
              </a:spcBef>
              <a:spcAft>
                <a:spcPct val="0"/>
              </a:spcAft>
            </a:pPr>
            <a:r>
              <a:rPr sz="1500">
                <a:solidFill>
                  <a:srgbClr val="5C0B15"/>
                </a:solidFill>
                <a:latin typeface="SimSun"/>
                <a:cs typeface="SimSun"/>
              </a:rPr>
              <a:t>这</a:t>
            </a:r>
            <a:r>
              <a:rPr sz="1500">
                <a:solidFill>
                  <a:srgbClr val="5C0B15"/>
                </a:solidFill>
                <a:latin typeface="IPULJW+MS-UIGothic"/>
                <a:cs typeface="IPULJW+MS-UIGothic"/>
              </a:rPr>
              <a:t>些手法。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238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BA242F"/>
                </a:solidFill>
                <a:latin typeface="SimSun"/>
                <a:cs typeface="SimSun"/>
              </a:rPr>
              <a:t>时间</a:t>
            </a:r>
            <a:r>
              <a:rPr sz="3000">
                <a:solidFill>
                  <a:srgbClr val="BA242F"/>
                </a:solidFill>
                <a:latin typeface="IPULJW+MS-UIGothic"/>
                <a:cs typeface="IPULJW+MS-UIGothic"/>
              </a:rPr>
              <a:t>的象征意</a:t>
            </a:r>
            <a:r>
              <a:rPr sz="3000">
                <a:solidFill>
                  <a:srgbClr val="BA242F"/>
                </a:solidFill>
                <a:latin typeface="SimSun"/>
                <a:cs typeface="SimSun"/>
              </a:rPr>
              <a:t>义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878704" y="1984176"/>
            <a:ext cx="2501836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FFFFFF"/>
                </a:solidFill>
                <a:latin typeface="SimSun"/>
                <a:cs typeface="SimSun"/>
              </a:rPr>
              <a:t>时间</a:t>
            </a:r>
            <a:r>
              <a:rPr sz="2300" spc="25">
                <a:solidFill>
                  <a:srgbClr val="FFFFFF"/>
                </a:solidFill>
                <a:latin typeface="IPULJW+MS-UIGothic"/>
                <a:cs typeface="IPULJW+MS-UIGothic"/>
              </a:rPr>
              <a:t>的象征意</a:t>
            </a:r>
            <a:r>
              <a:rPr sz="2300">
                <a:solidFill>
                  <a:srgbClr val="FFFFFF"/>
                </a:solidFill>
                <a:latin typeface="SimSun"/>
                <a:cs typeface="SimSun"/>
              </a:rPr>
              <a:t>义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878704" y="2517628"/>
            <a:ext cx="6635918" cy="7372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时间</a:t>
            </a:r>
            <a:r>
              <a:rPr sz="1350">
                <a:solidFill>
                  <a:srgbClr val="FFFFFF"/>
                </a:solidFill>
                <a:latin typeface="IPULJW+MS-UIGothic"/>
                <a:cs typeface="IPULJW+MS-UIGothic"/>
              </a:rPr>
              <a:t>常常被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赋</a:t>
            </a:r>
            <a:r>
              <a:rPr sz="1350">
                <a:solidFill>
                  <a:srgbClr val="FFFFFF"/>
                </a:solidFill>
                <a:latin typeface="IPULJW+MS-UIGothic"/>
                <a:cs typeface="IPULJW+MS-UIGothic"/>
              </a:rPr>
              <a:t>予各种象征意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义</a:t>
            </a:r>
            <a:r>
              <a:rPr sz="1350">
                <a:solidFill>
                  <a:srgbClr val="FFFFFF"/>
                </a:solidFill>
                <a:latin typeface="IPULJW+MS-UIGothic"/>
                <a:cs typeface="IPULJW+MS-UIGothic"/>
              </a:rPr>
              <a:t>，如流逝、永恒、珍惜等。学生可以通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过讨论</a:t>
            </a:r>
            <a:r>
              <a:rPr sz="1350">
                <a:solidFill>
                  <a:srgbClr val="FFFFFF"/>
                </a:solidFill>
                <a:latin typeface="IPULJW+MS-UIGothic"/>
                <a:cs typeface="IPULJW+MS-UIGothic"/>
              </a:rPr>
              <a:t>和思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IPULJW+MS-UIGothic"/>
                <a:cs typeface="IPULJW+MS-UIGothic"/>
              </a:rPr>
              <a:t>考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这</a:t>
            </a:r>
            <a:r>
              <a:rPr sz="1350">
                <a:solidFill>
                  <a:srgbClr val="FFFFFF"/>
                </a:solidFill>
                <a:latin typeface="IPULJW+MS-UIGothic"/>
                <a:cs typeface="IPULJW+MS-UIGothic"/>
              </a:rPr>
              <a:t>些象征意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义</a:t>
            </a:r>
            <a:r>
              <a:rPr sz="1350">
                <a:solidFill>
                  <a:srgbClr val="FFFFFF"/>
                </a:solidFill>
                <a:latin typeface="IPULJW+MS-UIGothic"/>
                <a:cs typeface="IPULJW+MS-UIGothic"/>
              </a:rPr>
              <a:t>，理解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时间对</a:t>
            </a:r>
            <a:r>
              <a:rPr sz="1350">
                <a:solidFill>
                  <a:srgbClr val="FFFFFF"/>
                </a:solidFill>
                <a:latin typeface="IPULJW+MS-UIGothic"/>
                <a:cs typeface="IPULJW+MS-UIGothic"/>
              </a:rPr>
              <a:t>人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类</a:t>
            </a:r>
            <a:r>
              <a:rPr sz="1350">
                <a:solidFill>
                  <a:srgbClr val="FFFFFF"/>
                </a:solidFill>
                <a:latin typeface="IPULJW+MS-UIGothic"/>
                <a:cs typeface="IPULJW+MS-UIGothic"/>
              </a:rPr>
              <a:t>的意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义</a:t>
            </a:r>
            <a:r>
              <a:rPr sz="1350">
                <a:solidFill>
                  <a:srgbClr val="FFFFFF"/>
                </a:solidFill>
                <a:latin typeface="IPULJW+MS-UIGothic"/>
                <a:cs typeface="IPULJW+MS-UIGothic"/>
              </a:rPr>
              <a:t>和价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值</a:t>
            </a:r>
            <a:r>
              <a:rPr sz="1350">
                <a:solidFill>
                  <a:srgbClr val="FFFFFF"/>
                </a:solidFill>
                <a:latin typeface="IPULJW+MS-UIGothic"/>
                <a:cs typeface="IPULJW+MS-UIGothic"/>
              </a:rPr>
              <a:t>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4878704" y="4040306"/>
            <a:ext cx="2501836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FFFFFF"/>
                </a:solidFill>
                <a:latin typeface="SimSun"/>
                <a:cs typeface="SimSun"/>
              </a:rPr>
              <a:t>时间</a:t>
            </a:r>
            <a:r>
              <a:rPr sz="2300" spc="25">
                <a:solidFill>
                  <a:srgbClr val="FFFFFF"/>
                </a:solidFill>
                <a:latin typeface="IPULJW+MS-UIGothic"/>
                <a:cs typeface="IPULJW+MS-UIGothic"/>
              </a:rPr>
              <a:t>的文化意</a:t>
            </a:r>
            <a:r>
              <a:rPr sz="2300">
                <a:solidFill>
                  <a:srgbClr val="FFFFFF"/>
                </a:solidFill>
                <a:latin typeface="SimSun"/>
                <a:cs typeface="SimSun"/>
              </a:rPr>
              <a:t>义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4878704" y="4650592"/>
            <a:ext cx="6768390" cy="10458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IPULJW+MS-UIGothic"/>
                <a:cs typeface="IPULJW+MS-UIGothic"/>
              </a:rPr>
              <a:t>在不同的文化和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传统</a:t>
            </a:r>
            <a:r>
              <a:rPr sz="1350">
                <a:solidFill>
                  <a:srgbClr val="FFFFFF"/>
                </a:solidFill>
                <a:latin typeface="IPULJW+MS-UIGothic"/>
                <a:cs typeface="IPULJW+MS-UIGothic"/>
              </a:rPr>
              <a:t>中，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时间</a:t>
            </a:r>
            <a:r>
              <a:rPr sz="1350">
                <a:solidFill>
                  <a:srgbClr val="FFFFFF"/>
                </a:solidFill>
                <a:latin typeface="IPULJW+MS-UIGothic"/>
                <a:cs typeface="IPULJW+MS-UIGothic"/>
              </a:rPr>
              <a:t>也有着不同的意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义</a:t>
            </a:r>
            <a:r>
              <a:rPr sz="1350">
                <a:solidFill>
                  <a:srgbClr val="FFFFFF"/>
                </a:solidFill>
                <a:latin typeface="IPULJW+MS-UIGothic"/>
                <a:cs typeface="IPULJW+MS-UIGothic"/>
              </a:rPr>
              <a:t>和象征。学生可以通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过</a:t>
            </a:r>
            <a:r>
              <a:rPr sz="1350">
                <a:solidFill>
                  <a:srgbClr val="FFFFFF"/>
                </a:solidFill>
                <a:latin typeface="IPULJW+MS-UIGothic"/>
                <a:cs typeface="IPULJW+MS-UIGothic"/>
              </a:rPr>
              <a:t>了解不同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IPULJW+MS-UIGothic"/>
                <a:cs typeface="IPULJW+MS-UIGothic"/>
              </a:rPr>
              <a:t>文化中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时间</a:t>
            </a:r>
            <a:r>
              <a:rPr sz="1350">
                <a:solidFill>
                  <a:srgbClr val="FFFFFF"/>
                </a:solidFill>
                <a:latin typeface="IPULJW+MS-UIGothic"/>
                <a:cs typeface="IPULJW+MS-UIGothic"/>
              </a:rPr>
              <a:t>的意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义</a:t>
            </a:r>
            <a:r>
              <a:rPr sz="1350">
                <a:solidFill>
                  <a:srgbClr val="FFFFFF"/>
                </a:solidFill>
                <a:latin typeface="IPULJW+MS-UIGothic"/>
                <a:cs typeface="IPULJW+MS-UIGothic"/>
              </a:rPr>
              <a:t>和象征，拓展自己的文化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视</a:t>
            </a:r>
            <a:r>
              <a:rPr sz="1350">
                <a:solidFill>
                  <a:srgbClr val="FFFFFF"/>
                </a:solidFill>
                <a:latin typeface="IPULJW+MS-UIGothic"/>
                <a:cs typeface="IPULJW+MS-UIGothic"/>
              </a:rPr>
              <a:t>野，并思考如何在自己的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创</a:t>
            </a:r>
            <a:r>
              <a:rPr sz="1350">
                <a:solidFill>
                  <a:srgbClr val="FFFFFF"/>
                </a:solidFill>
                <a:latin typeface="IPULJW+MS-UIGothic"/>
                <a:cs typeface="IPULJW+MS-UIGothic"/>
              </a:rPr>
              <a:t>作中体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现这</a:t>
            </a:r>
            <a:r>
              <a:rPr sz="1350">
                <a:solidFill>
                  <a:srgbClr val="FFFFFF"/>
                </a:solidFill>
                <a:latin typeface="IPULJW+MS-UIGothic"/>
                <a:cs typeface="IPULJW+MS-UIGothic"/>
              </a:rPr>
              <a:t>些意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义</a:t>
            </a:r>
            <a:r>
              <a:rPr sz="1350">
                <a:solidFill>
                  <a:srgbClr val="FFFFFF"/>
                </a:solidFill>
                <a:latin typeface="IPULJW+MS-UIGothic"/>
                <a:cs typeface="IPULJW+MS-UIGothic"/>
              </a:rPr>
              <a:t>和象征。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478779" y="5688611"/>
            <a:ext cx="16114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C21401"/>
                </a:solidFill>
                <a:latin typeface="KQCBWQ+MGDTWQ+MicrosoftYaHei-Bold"/>
                <a:cs typeface="KQCBWQ+MGDTWQ+MicrosoftYaHei-Bold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000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BA242F"/>
                </a:solidFill>
                <a:latin typeface="SimSun"/>
                <a:cs typeface="SimSun"/>
              </a:rPr>
              <a:t>时间</a:t>
            </a:r>
            <a:r>
              <a:rPr sz="3000">
                <a:solidFill>
                  <a:srgbClr val="BA242F"/>
                </a:solidFill>
                <a:latin typeface="IPULJW+MS-UIGothic"/>
                <a:cs typeface="IPULJW+MS-UIGothic"/>
              </a:rPr>
              <a:t>概念的美</a:t>
            </a:r>
            <a:r>
              <a:rPr sz="3000">
                <a:solidFill>
                  <a:srgbClr val="BA242F"/>
                </a:solidFill>
                <a:latin typeface="SimSun"/>
                <a:cs typeface="SimSun"/>
              </a:rPr>
              <a:t>术</a:t>
            </a:r>
            <a:r>
              <a:rPr sz="3000">
                <a:solidFill>
                  <a:srgbClr val="BA242F"/>
                </a:solidFill>
                <a:latin typeface="IPULJW+MS-UIGothic"/>
                <a:cs typeface="IPULJW+MS-UIGothic"/>
              </a:rPr>
              <a:t>表达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7875905" y="1494059"/>
            <a:ext cx="114935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BA242F"/>
                </a:solidFill>
                <a:latin typeface="SimSun"/>
                <a:cs typeface="SimSun"/>
              </a:rPr>
              <a:t>总结词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7929244" y="2518783"/>
            <a:ext cx="3650679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5C0B15"/>
                </a:solidFill>
                <a:latin typeface="IPULJW+MS-UIGothic"/>
                <a:cs typeface="IPULJW+MS-UIGothic"/>
              </a:rPr>
              <a:t>通</a:t>
            </a:r>
            <a:r>
              <a:rPr sz="1500">
                <a:solidFill>
                  <a:srgbClr val="5C0B15"/>
                </a:solidFill>
                <a:latin typeface="SimSun"/>
                <a:cs typeface="SimSun"/>
              </a:rPr>
              <a:t>过绘</a:t>
            </a:r>
            <a:r>
              <a:rPr sz="1500">
                <a:solidFill>
                  <a:srgbClr val="5C0B15"/>
                </a:solidFill>
                <a:latin typeface="IPULJW+MS-UIGothic"/>
                <a:cs typeface="IPULJW+MS-UIGothic"/>
              </a:rPr>
              <a:t>画、手工制作等形式，</a:t>
            </a:r>
            <a:r>
              <a:rPr sz="1500">
                <a:solidFill>
                  <a:srgbClr val="5C0B15"/>
                </a:solidFill>
                <a:latin typeface="SimSun"/>
                <a:cs typeface="SimSun"/>
              </a:rPr>
              <a:t>让</a:t>
            </a:r>
            <a:r>
              <a:rPr sz="1500">
                <a:solidFill>
                  <a:srgbClr val="5C0B15"/>
                </a:solidFill>
                <a:latin typeface="IPULJW+MS-UIGothic"/>
                <a:cs typeface="IPULJW+MS-UIGothic"/>
              </a:rPr>
              <a:t>学生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5C0B15"/>
                </a:solidFill>
                <a:latin typeface="IPULJW+MS-UIGothic"/>
                <a:cs typeface="IPULJW+MS-UIGothic"/>
              </a:rPr>
              <a:t>用</a:t>
            </a:r>
            <a:r>
              <a:rPr sz="1500">
                <a:solidFill>
                  <a:srgbClr val="5C0B15"/>
                </a:solidFill>
                <a:latin typeface="SimSun"/>
                <a:cs typeface="SimSun"/>
              </a:rPr>
              <a:t>艺术</a:t>
            </a:r>
            <a:r>
              <a:rPr sz="1500">
                <a:solidFill>
                  <a:srgbClr val="5C0B15"/>
                </a:solidFill>
                <a:latin typeface="IPULJW+MS-UIGothic"/>
                <a:cs typeface="IPULJW+MS-UIGothic"/>
              </a:rPr>
              <a:t>的方式表达</a:t>
            </a:r>
            <a:r>
              <a:rPr sz="1500">
                <a:solidFill>
                  <a:srgbClr val="5C0B15"/>
                </a:solidFill>
                <a:latin typeface="SimSun"/>
                <a:cs typeface="SimSun"/>
              </a:rPr>
              <a:t>对时间</a:t>
            </a:r>
            <a:r>
              <a:rPr sz="1500">
                <a:solidFill>
                  <a:srgbClr val="5C0B15"/>
                </a:solidFill>
                <a:latin typeface="IPULJW+MS-UIGothic"/>
                <a:cs typeface="IPULJW+MS-UIGothic"/>
              </a:rPr>
              <a:t>概念的理解。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7875905" y="391975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BA242F"/>
                </a:solidFill>
                <a:latin typeface="SimSun"/>
                <a:cs typeface="SimSun"/>
              </a:rPr>
              <a:t>详细</a:t>
            </a:r>
            <a:r>
              <a:rPr sz="2000" spc="25">
                <a:solidFill>
                  <a:srgbClr val="BA242F"/>
                </a:solidFill>
                <a:latin typeface="IPULJW+MS-UIGothic"/>
                <a:cs typeface="IPULJW+MS-UIGothic"/>
              </a:rPr>
              <a:t>描述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7929244" y="4429497"/>
            <a:ext cx="3431604" cy="18478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5C0B15"/>
                </a:solidFill>
                <a:latin typeface="IPULJW+MS-UIGothic"/>
                <a:cs typeface="IPULJW+MS-UIGothic"/>
              </a:rPr>
              <a:t>教</a:t>
            </a:r>
            <a:r>
              <a:rPr sz="1500">
                <a:solidFill>
                  <a:srgbClr val="5C0B15"/>
                </a:solidFill>
                <a:latin typeface="SimSun"/>
                <a:cs typeface="SimSun"/>
              </a:rPr>
              <a:t>师</a:t>
            </a:r>
            <a:r>
              <a:rPr sz="1500">
                <a:solidFill>
                  <a:srgbClr val="5C0B15"/>
                </a:solidFill>
                <a:latin typeface="IPULJW+MS-UIGothic"/>
                <a:cs typeface="IPULJW+MS-UIGothic"/>
              </a:rPr>
              <a:t>可以引</a:t>
            </a:r>
            <a:r>
              <a:rPr sz="1500">
                <a:solidFill>
                  <a:srgbClr val="5C0B15"/>
                </a:solidFill>
                <a:latin typeface="SimSun"/>
                <a:cs typeface="SimSun"/>
              </a:rPr>
              <a:t>导</a:t>
            </a:r>
            <a:r>
              <a:rPr sz="1500">
                <a:solidFill>
                  <a:srgbClr val="5C0B15"/>
                </a:solidFill>
                <a:latin typeface="IPULJW+MS-UIGothic"/>
                <a:cs typeface="IPULJW+MS-UIGothic"/>
              </a:rPr>
              <a:t>学生通</a:t>
            </a:r>
            <a:r>
              <a:rPr sz="1500">
                <a:solidFill>
                  <a:srgbClr val="5C0B15"/>
                </a:solidFill>
                <a:latin typeface="SimSun"/>
                <a:cs typeface="SimSun"/>
              </a:rPr>
              <a:t>过绘</a:t>
            </a:r>
            <a:r>
              <a:rPr sz="1500">
                <a:solidFill>
                  <a:srgbClr val="5C0B15"/>
                </a:solidFill>
                <a:latin typeface="IPULJW+MS-UIGothic"/>
                <a:cs typeface="IPULJW+MS-UIGothic"/>
              </a:rPr>
              <a:t>画、手工制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5C0B15"/>
                </a:solidFill>
                <a:latin typeface="IPULJW+MS-UIGothic"/>
                <a:cs typeface="IPULJW+MS-UIGothic"/>
              </a:rPr>
              <a:t>作等形式，</a:t>
            </a:r>
            <a:r>
              <a:rPr sz="1500">
                <a:solidFill>
                  <a:srgbClr val="5C0B15"/>
                </a:solidFill>
                <a:latin typeface="SimSun"/>
                <a:cs typeface="SimSun"/>
              </a:rPr>
              <a:t>创</a:t>
            </a:r>
            <a:r>
              <a:rPr sz="1500">
                <a:solidFill>
                  <a:srgbClr val="5C0B15"/>
                </a:solidFill>
                <a:latin typeface="IPULJW+MS-UIGothic"/>
                <a:cs typeface="IPULJW+MS-UIGothic"/>
              </a:rPr>
              <a:t>作出能</a:t>
            </a:r>
            <a:r>
              <a:rPr sz="1500">
                <a:solidFill>
                  <a:srgbClr val="5C0B15"/>
                </a:solidFill>
                <a:latin typeface="SimSun"/>
                <a:cs typeface="SimSun"/>
              </a:rPr>
              <a:t>够</a:t>
            </a:r>
            <a:r>
              <a:rPr sz="1500">
                <a:solidFill>
                  <a:srgbClr val="5C0B15"/>
                </a:solidFill>
                <a:latin typeface="IPULJW+MS-UIGothic"/>
                <a:cs typeface="IPULJW+MS-UIGothic"/>
              </a:rPr>
              <a:t>表达</a:t>
            </a:r>
            <a:r>
              <a:rPr sz="1500">
                <a:solidFill>
                  <a:srgbClr val="5C0B15"/>
                </a:solidFill>
                <a:latin typeface="SimSun"/>
                <a:cs typeface="SimSun"/>
              </a:rPr>
              <a:t>时间</a:t>
            </a:r>
            <a:r>
              <a:rPr sz="1500">
                <a:solidFill>
                  <a:srgbClr val="5C0B15"/>
                </a:solidFill>
                <a:latin typeface="IPULJW+MS-UIGothic"/>
                <a:cs typeface="IPULJW+MS-UIGothic"/>
              </a:rPr>
              <a:t>概念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5C0B15"/>
                </a:solidFill>
                <a:latin typeface="IPULJW+MS-UIGothic"/>
                <a:cs typeface="IPULJW+MS-UIGothic"/>
              </a:rPr>
              <a:t>的美</a:t>
            </a:r>
            <a:r>
              <a:rPr sz="1500">
                <a:solidFill>
                  <a:srgbClr val="5C0B15"/>
                </a:solidFill>
                <a:latin typeface="SimSun"/>
                <a:cs typeface="SimSun"/>
              </a:rPr>
              <a:t>术</a:t>
            </a:r>
            <a:r>
              <a:rPr sz="1500">
                <a:solidFill>
                  <a:srgbClr val="5C0B15"/>
                </a:solidFill>
                <a:latin typeface="IPULJW+MS-UIGothic"/>
                <a:cs typeface="IPULJW+MS-UIGothic"/>
              </a:rPr>
              <a:t>作品。例如，可以</a:t>
            </a:r>
            <a:r>
              <a:rPr sz="1500">
                <a:solidFill>
                  <a:srgbClr val="5C0B15"/>
                </a:solidFill>
                <a:latin typeface="SimSun"/>
                <a:cs typeface="SimSun"/>
              </a:rPr>
              <a:t>让</a:t>
            </a:r>
            <a:r>
              <a:rPr sz="1500">
                <a:solidFill>
                  <a:srgbClr val="5C0B15"/>
                </a:solidFill>
                <a:latin typeface="IPULJW+MS-UIGothic"/>
                <a:cs typeface="IPULJW+MS-UIGothic"/>
              </a:rPr>
              <a:t>学生画一</a:t>
            </a:r>
          </a:p>
          <a:p>
            <a:pPr marL="0" marR="0">
              <a:lnSpc>
                <a:spcPts val="1500"/>
              </a:lnSpc>
              <a:spcBef>
                <a:spcPts val="1199"/>
              </a:spcBef>
              <a:spcAft>
                <a:spcPct val="0"/>
              </a:spcAft>
            </a:pPr>
            <a:r>
              <a:rPr sz="1500">
                <a:solidFill>
                  <a:srgbClr val="5C0B15"/>
                </a:solidFill>
                <a:latin typeface="IPULJW+MS-UIGothic"/>
                <a:cs typeface="IPULJW+MS-UIGothic"/>
              </a:rPr>
              <a:t>个</a:t>
            </a:r>
            <a:r>
              <a:rPr sz="1500">
                <a:solidFill>
                  <a:srgbClr val="5C0B15"/>
                </a:solidFill>
                <a:latin typeface="SimSun"/>
                <a:cs typeface="SimSun"/>
              </a:rPr>
              <a:t>时钟</a:t>
            </a:r>
            <a:r>
              <a:rPr sz="1500">
                <a:solidFill>
                  <a:srgbClr val="5C0B15"/>
                </a:solidFill>
                <a:latin typeface="IPULJW+MS-UIGothic"/>
                <a:cs typeface="IPULJW+MS-UIGothic"/>
              </a:rPr>
              <a:t>，或者</a:t>
            </a:r>
            <a:r>
              <a:rPr sz="1500">
                <a:solidFill>
                  <a:srgbClr val="5C0B15"/>
                </a:solidFill>
                <a:latin typeface="SimSun"/>
                <a:cs typeface="SimSun"/>
              </a:rPr>
              <a:t>创</a:t>
            </a:r>
            <a:r>
              <a:rPr sz="1500">
                <a:solidFill>
                  <a:srgbClr val="5C0B15"/>
                </a:solidFill>
                <a:latin typeface="IPULJW+MS-UIGothic"/>
                <a:cs typeface="IPULJW+MS-UIGothic"/>
              </a:rPr>
              <a:t>作一个与</a:t>
            </a:r>
            <a:r>
              <a:rPr sz="1500">
                <a:solidFill>
                  <a:srgbClr val="5C0B15"/>
                </a:solidFill>
                <a:latin typeface="SimSun"/>
                <a:cs typeface="SimSun"/>
              </a:rPr>
              <a:t>时间</a:t>
            </a:r>
            <a:r>
              <a:rPr sz="1500">
                <a:solidFill>
                  <a:srgbClr val="5C0B15"/>
                </a:solidFill>
                <a:latin typeface="IPULJW+MS-UIGothic"/>
                <a:cs typeface="IPULJW+MS-UIGothic"/>
              </a:rPr>
              <a:t>有关的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5C0B15"/>
                </a:solidFill>
                <a:latin typeface="SimSun"/>
                <a:cs typeface="SimSun"/>
              </a:rPr>
              <a:t>场</a:t>
            </a:r>
            <a:r>
              <a:rPr sz="1500">
                <a:solidFill>
                  <a:srgbClr val="5C0B15"/>
                </a:solidFill>
                <a:latin typeface="IPULJW+MS-UIGothic"/>
                <a:cs typeface="IPULJW+MS-UIGothic"/>
              </a:rPr>
              <a:t>景，如日出、日落等。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238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BA242F"/>
                </a:solidFill>
                <a:latin typeface="SimSun"/>
                <a:cs typeface="SimSun"/>
              </a:rPr>
              <a:t>时间</a:t>
            </a:r>
            <a:r>
              <a:rPr sz="3000">
                <a:solidFill>
                  <a:srgbClr val="BA242F"/>
                </a:solidFill>
                <a:latin typeface="IPULJW+MS-UIGothic"/>
                <a:cs typeface="IPULJW+MS-UIGothic"/>
              </a:rPr>
              <a:t>的</a:t>
            </a:r>
            <a:r>
              <a:rPr sz="3000">
                <a:solidFill>
                  <a:srgbClr val="BA242F"/>
                </a:solidFill>
                <a:latin typeface="SimSun"/>
                <a:cs typeface="SimSun"/>
              </a:rPr>
              <a:t>视觉</a:t>
            </a:r>
            <a:r>
              <a:rPr sz="3000">
                <a:solidFill>
                  <a:srgbClr val="BA242F"/>
                </a:solidFill>
                <a:latin typeface="IPULJW+MS-UIGothic"/>
                <a:cs typeface="IPULJW+MS-UIGothic"/>
              </a:rPr>
              <a:t>元素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3698240" y="1680011"/>
            <a:ext cx="1320876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BA242F"/>
                </a:solidFill>
                <a:latin typeface="SimSun"/>
                <a:cs typeface="SimSun"/>
              </a:rPr>
              <a:t>总结词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3698240" y="2127103"/>
            <a:ext cx="5452913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5C0B15"/>
                </a:solidFill>
                <a:latin typeface="IPULJW+MS-UIGothic"/>
                <a:cs typeface="IPULJW+MS-UIGothic"/>
              </a:rPr>
              <a:t>通</a:t>
            </a:r>
            <a:r>
              <a:rPr sz="1350">
                <a:solidFill>
                  <a:srgbClr val="5C0B15"/>
                </a:solidFill>
                <a:latin typeface="SimSun"/>
                <a:cs typeface="SimSun"/>
              </a:rPr>
              <a:t>过观</a:t>
            </a:r>
            <a:r>
              <a:rPr sz="1350">
                <a:solidFill>
                  <a:srgbClr val="5C0B15"/>
                </a:solidFill>
                <a:latin typeface="IPULJW+MS-UIGothic"/>
                <a:cs typeface="IPULJW+MS-UIGothic"/>
              </a:rPr>
              <a:t>察和思考，</a:t>
            </a:r>
            <a:r>
              <a:rPr sz="1350">
                <a:solidFill>
                  <a:srgbClr val="5C0B15"/>
                </a:solidFill>
                <a:latin typeface="SimSun"/>
                <a:cs typeface="SimSun"/>
              </a:rPr>
              <a:t>让</a:t>
            </a:r>
            <a:r>
              <a:rPr sz="1350">
                <a:solidFill>
                  <a:srgbClr val="5C0B15"/>
                </a:solidFill>
                <a:latin typeface="IPULJW+MS-UIGothic"/>
                <a:cs typeface="IPULJW+MS-UIGothic"/>
              </a:rPr>
              <a:t>学生了解</a:t>
            </a:r>
            <a:r>
              <a:rPr sz="1350">
                <a:solidFill>
                  <a:srgbClr val="5C0B15"/>
                </a:solidFill>
                <a:latin typeface="SimSun"/>
                <a:cs typeface="SimSun"/>
              </a:rPr>
              <a:t>时间</a:t>
            </a:r>
            <a:r>
              <a:rPr sz="1350">
                <a:solidFill>
                  <a:srgbClr val="5C0B15"/>
                </a:solidFill>
                <a:latin typeface="IPULJW+MS-UIGothic"/>
                <a:cs typeface="IPULJW+MS-UIGothic"/>
              </a:rPr>
              <a:t>的</a:t>
            </a:r>
            <a:r>
              <a:rPr sz="1350">
                <a:solidFill>
                  <a:srgbClr val="5C0B15"/>
                </a:solidFill>
                <a:latin typeface="SimSun"/>
                <a:cs typeface="SimSun"/>
              </a:rPr>
              <a:t>视觉</a:t>
            </a:r>
            <a:r>
              <a:rPr sz="1350">
                <a:solidFill>
                  <a:srgbClr val="5C0B15"/>
                </a:solidFill>
                <a:latin typeface="IPULJW+MS-UIGothic"/>
                <a:cs typeface="IPULJW+MS-UIGothic"/>
              </a:rPr>
              <a:t>元素，如</a:t>
            </a:r>
            <a:r>
              <a:rPr sz="1350">
                <a:solidFill>
                  <a:srgbClr val="5C0B15"/>
                </a:solidFill>
                <a:latin typeface="SimSun"/>
                <a:cs typeface="SimSun"/>
              </a:rPr>
              <a:t>钟</a:t>
            </a:r>
            <a:r>
              <a:rPr sz="1350">
                <a:solidFill>
                  <a:srgbClr val="5C0B15"/>
                </a:solidFill>
                <a:latin typeface="IPULJW+MS-UIGothic"/>
                <a:cs typeface="IPULJW+MS-UIGothic"/>
              </a:rPr>
              <a:t>表、沙漏等。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320800" y="4228266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BA242F"/>
                </a:solidFill>
                <a:latin typeface="SimSun"/>
                <a:cs typeface="SimSun"/>
              </a:rPr>
              <a:t>详细</a:t>
            </a:r>
            <a:r>
              <a:rPr sz="2300" spc="25">
                <a:solidFill>
                  <a:srgbClr val="BA242F"/>
                </a:solidFill>
                <a:latin typeface="IPULJW+MS-UIGothic"/>
                <a:cs typeface="IPULJW+MS-UIGothic"/>
              </a:rPr>
              <a:t>描述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320800" y="4675358"/>
            <a:ext cx="8476662" cy="10458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5C0B15"/>
                </a:solidFill>
                <a:latin typeface="IPULJW+MS-UIGothic"/>
                <a:cs typeface="IPULJW+MS-UIGothic"/>
              </a:rPr>
              <a:t>教</a:t>
            </a:r>
            <a:r>
              <a:rPr sz="1350">
                <a:solidFill>
                  <a:srgbClr val="5C0B15"/>
                </a:solidFill>
                <a:latin typeface="SimSun"/>
                <a:cs typeface="SimSun"/>
              </a:rPr>
              <a:t>师</a:t>
            </a:r>
            <a:r>
              <a:rPr sz="1350">
                <a:solidFill>
                  <a:srgbClr val="5C0B15"/>
                </a:solidFill>
                <a:latin typeface="IPULJW+MS-UIGothic"/>
                <a:cs typeface="IPULJW+MS-UIGothic"/>
              </a:rPr>
              <a:t>可以向学生展示各种与</a:t>
            </a:r>
            <a:r>
              <a:rPr sz="1350">
                <a:solidFill>
                  <a:srgbClr val="5C0B15"/>
                </a:solidFill>
                <a:latin typeface="SimSun"/>
                <a:cs typeface="SimSun"/>
              </a:rPr>
              <a:t>时间</a:t>
            </a:r>
            <a:r>
              <a:rPr sz="1350">
                <a:solidFill>
                  <a:srgbClr val="5C0B15"/>
                </a:solidFill>
                <a:latin typeface="IPULJW+MS-UIGothic"/>
                <a:cs typeface="IPULJW+MS-UIGothic"/>
              </a:rPr>
              <a:t>有关的</a:t>
            </a:r>
            <a:r>
              <a:rPr sz="1350">
                <a:solidFill>
                  <a:srgbClr val="5C0B15"/>
                </a:solidFill>
                <a:latin typeface="SimSun"/>
                <a:cs typeface="SimSun"/>
              </a:rPr>
              <a:t>视觉</a:t>
            </a:r>
            <a:r>
              <a:rPr sz="1350">
                <a:solidFill>
                  <a:srgbClr val="5C0B15"/>
                </a:solidFill>
                <a:latin typeface="IPULJW+MS-UIGothic"/>
                <a:cs typeface="IPULJW+MS-UIGothic"/>
              </a:rPr>
              <a:t>元素，如</a:t>
            </a:r>
            <a:r>
              <a:rPr sz="1350">
                <a:solidFill>
                  <a:srgbClr val="5C0B15"/>
                </a:solidFill>
                <a:latin typeface="SimSun"/>
                <a:cs typeface="SimSun"/>
              </a:rPr>
              <a:t>钟</a:t>
            </a:r>
            <a:r>
              <a:rPr sz="1350">
                <a:solidFill>
                  <a:srgbClr val="5C0B15"/>
                </a:solidFill>
                <a:latin typeface="IPULJW+MS-UIGothic"/>
                <a:cs typeface="IPULJW+MS-UIGothic"/>
              </a:rPr>
              <a:t>表、沙漏等，并引</a:t>
            </a:r>
            <a:r>
              <a:rPr sz="1350">
                <a:solidFill>
                  <a:srgbClr val="5C0B15"/>
                </a:solidFill>
                <a:latin typeface="SimSun"/>
                <a:cs typeface="SimSun"/>
              </a:rPr>
              <a:t>导</a:t>
            </a:r>
            <a:r>
              <a:rPr sz="1350">
                <a:solidFill>
                  <a:srgbClr val="5C0B15"/>
                </a:solidFill>
                <a:latin typeface="IPULJW+MS-UIGothic"/>
                <a:cs typeface="IPULJW+MS-UIGothic"/>
              </a:rPr>
              <a:t>学生</a:t>
            </a:r>
            <a:r>
              <a:rPr sz="1350">
                <a:solidFill>
                  <a:srgbClr val="5C0B15"/>
                </a:solidFill>
                <a:latin typeface="SimSun"/>
                <a:cs typeface="SimSun"/>
              </a:rPr>
              <a:t>观</a:t>
            </a:r>
            <a:r>
              <a:rPr sz="1350">
                <a:solidFill>
                  <a:srgbClr val="5C0B15"/>
                </a:solidFill>
                <a:latin typeface="IPULJW+MS-UIGothic"/>
                <a:cs typeface="IPULJW+MS-UIGothic"/>
              </a:rPr>
              <a:t>察和思考</a:t>
            </a:r>
            <a:r>
              <a:rPr sz="1350">
                <a:solidFill>
                  <a:srgbClr val="5C0B15"/>
                </a:solidFill>
                <a:latin typeface="SimSun"/>
                <a:cs typeface="SimSun"/>
              </a:rPr>
              <a:t>这</a:t>
            </a:r>
            <a:r>
              <a:rPr sz="1350">
                <a:solidFill>
                  <a:srgbClr val="5C0B15"/>
                </a:solidFill>
                <a:latin typeface="IPULJW+MS-UIGothic"/>
                <a:cs typeface="IPULJW+MS-UIGothic"/>
              </a:rPr>
              <a:t>些元素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5C0B15"/>
                </a:solidFill>
                <a:latin typeface="IPULJW+MS-UIGothic"/>
                <a:cs typeface="IPULJW+MS-UIGothic"/>
              </a:rPr>
              <a:t>所表达的</a:t>
            </a:r>
            <a:r>
              <a:rPr sz="1350">
                <a:solidFill>
                  <a:srgbClr val="5C0B15"/>
                </a:solidFill>
                <a:latin typeface="SimSun"/>
                <a:cs typeface="SimSun"/>
              </a:rPr>
              <a:t>时间</a:t>
            </a:r>
            <a:r>
              <a:rPr sz="1350">
                <a:solidFill>
                  <a:srgbClr val="5C0B15"/>
                </a:solidFill>
                <a:latin typeface="IPULJW+MS-UIGothic"/>
                <a:cs typeface="IPULJW+MS-UIGothic"/>
              </a:rPr>
              <a:t>概念。同</a:t>
            </a:r>
            <a:r>
              <a:rPr sz="1350">
                <a:solidFill>
                  <a:srgbClr val="5C0B15"/>
                </a:solidFill>
                <a:latin typeface="SimSun"/>
                <a:cs typeface="SimSun"/>
              </a:rPr>
              <a:t>时</a:t>
            </a:r>
            <a:r>
              <a:rPr sz="1350">
                <a:solidFill>
                  <a:srgbClr val="5C0B15"/>
                </a:solidFill>
                <a:latin typeface="IPULJW+MS-UIGothic"/>
                <a:cs typeface="IPULJW+MS-UIGothic"/>
              </a:rPr>
              <a:t>，可以</a:t>
            </a:r>
            <a:r>
              <a:rPr sz="1350">
                <a:solidFill>
                  <a:srgbClr val="5C0B15"/>
                </a:solidFill>
                <a:latin typeface="SimSun"/>
                <a:cs typeface="SimSun"/>
              </a:rPr>
              <a:t>让</a:t>
            </a:r>
            <a:r>
              <a:rPr sz="1350">
                <a:solidFill>
                  <a:srgbClr val="5C0B15"/>
                </a:solidFill>
                <a:latin typeface="IPULJW+MS-UIGothic"/>
                <a:cs typeface="IPULJW+MS-UIGothic"/>
              </a:rPr>
              <a:t>学生自己</a:t>
            </a:r>
            <a:r>
              <a:rPr sz="1350">
                <a:solidFill>
                  <a:srgbClr val="5C0B15"/>
                </a:solidFill>
                <a:latin typeface="SimSun"/>
                <a:cs typeface="SimSun"/>
              </a:rPr>
              <a:t>设计</a:t>
            </a:r>
            <a:r>
              <a:rPr sz="1350">
                <a:solidFill>
                  <a:srgbClr val="5C0B15"/>
                </a:solidFill>
                <a:latin typeface="IPULJW+MS-UIGothic"/>
                <a:cs typeface="IPULJW+MS-UIGothic"/>
              </a:rPr>
              <a:t>一些与</a:t>
            </a:r>
            <a:r>
              <a:rPr sz="1350">
                <a:solidFill>
                  <a:srgbClr val="5C0B15"/>
                </a:solidFill>
                <a:latin typeface="SimSun"/>
                <a:cs typeface="SimSun"/>
              </a:rPr>
              <a:t>时间</a:t>
            </a:r>
            <a:r>
              <a:rPr sz="1350">
                <a:solidFill>
                  <a:srgbClr val="5C0B15"/>
                </a:solidFill>
                <a:latin typeface="IPULJW+MS-UIGothic"/>
                <a:cs typeface="IPULJW+MS-UIGothic"/>
              </a:rPr>
              <a:t>有关的</a:t>
            </a:r>
            <a:r>
              <a:rPr sz="1350">
                <a:solidFill>
                  <a:srgbClr val="5C0B15"/>
                </a:solidFill>
                <a:latin typeface="SimSun"/>
                <a:cs typeface="SimSun"/>
              </a:rPr>
              <a:t>视觉</a:t>
            </a:r>
            <a:r>
              <a:rPr sz="1350">
                <a:solidFill>
                  <a:srgbClr val="5C0B15"/>
                </a:solidFill>
                <a:latin typeface="IPULJW+MS-UIGothic"/>
                <a:cs typeface="IPULJW+MS-UIGothic"/>
              </a:rPr>
              <a:t>元素，以培养他</a:t>
            </a:r>
            <a:r>
              <a:rPr sz="1350">
                <a:solidFill>
                  <a:srgbClr val="5C0B15"/>
                </a:solidFill>
                <a:latin typeface="SimSun"/>
                <a:cs typeface="SimSun"/>
              </a:rPr>
              <a:t>们</a:t>
            </a:r>
            <a:r>
              <a:rPr sz="1350">
                <a:solidFill>
                  <a:srgbClr val="5C0B15"/>
                </a:solidFill>
                <a:latin typeface="IPULJW+MS-UIGothic"/>
                <a:cs typeface="IPULJW+MS-UIGothic"/>
              </a:rPr>
              <a:t>的</a:t>
            </a:r>
            <a:r>
              <a:rPr sz="1350">
                <a:solidFill>
                  <a:srgbClr val="5C0B15"/>
                </a:solidFill>
                <a:latin typeface="SimSun"/>
                <a:cs typeface="SimSun"/>
              </a:rPr>
              <a:t>创</a:t>
            </a:r>
            <a:r>
              <a:rPr sz="1350">
                <a:solidFill>
                  <a:srgbClr val="5C0B15"/>
                </a:solidFill>
                <a:latin typeface="IPULJW+MS-UIGothic"/>
                <a:cs typeface="IPULJW+MS-UIGothic"/>
              </a:rPr>
              <a:t>造力和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5C0B15"/>
                </a:solidFill>
                <a:latin typeface="IPULJW+MS-UIGothic"/>
                <a:cs typeface="IPULJW+MS-UIGothic"/>
              </a:rPr>
              <a:t>想象力。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238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BA242F"/>
                </a:solidFill>
                <a:latin typeface="SimSun"/>
                <a:cs typeface="SimSun"/>
              </a:rPr>
              <a:t>时间</a:t>
            </a:r>
            <a:r>
              <a:rPr sz="3000">
                <a:solidFill>
                  <a:srgbClr val="BA242F"/>
                </a:solidFill>
                <a:latin typeface="IPULJW+MS-UIGothic"/>
                <a:cs typeface="IPULJW+MS-UIGothic"/>
              </a:rPr>
              <a:t>的</a:t>
            </a:r>
            <a:r>
              <a:rPr sz="3000">
                <a:solidFill>
                  <a:srgbClr val="BA242F"/>
                </a:solidFill>
                <a:latin typeface="SimSun"/>
                <a:cs typeface="SimSun"/>
              </a:rPr>
              <a:t>创</a:t>
            </a:r>
            <a:r>
              <a:rPr sz="3000">
                <a:solidFill>
                  <a:srgbClr val="BA242F"/>
                </a:solidFill>
                <a:latin typeface="IPULJW+MS-UIGothic"/>
                <a:cs typeface="IPULJW+MS-UIGothic"/>
              </a:rPr>
              <a:t>意</a:t>
            </a:r>
            <a:r>
              <a:rPr sz="3000">
                <a:solidFill>
                  <a:srgbClr val="BA242F"/>
                </a:solidFill>
                <a:latin typeface="SimSun"/>
                <a:cs typeface="SimSun"/>
              </a:rPr>
              <a:t>绘</a:t>
            </a:r>
            <a:r>
              <a:rPr sz="3000">
                <a:solidFill>
                  <a:srgbClr val="BA242F"/>
                </a:solidFill>
                <a:latin typeface="IPULJW+MS-UIGothic"/>
                <a:cs typeface="IPULJW+MS-UIGothic"/>
              </a:rPr>
              <a:t>画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423669" y="1640363"/>
            <a:ext cx="1146809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SimSun"/>
                <a:cs typeface="SimSun"/>
              </a:rPr>
              <a:t>总结词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1423669" y="2400038"/>
            <a:ext cx="5767833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IPULJW+MS-UIGothic"/>
                <a:cs typeface="IPULJW+MS-UIGothic"/>
              </a:rPr>
              <a:t>通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过创</a:t>
            </a:r>
            <a:r>
              <a:rPr sz="1500">
                <a:solidFill>
                  <a:srgbClr val="FFFFFF"/>
                </a:solidFill>
                <a:latin typeface="IPULJW+MS-UIGothic"/>
                <a:cs typeface="IPULJW+MS-UIGothic"/>
              </a:rPr>
              <a:t>意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绘</a:t>
            </a:r>
            <a:r>
              <a:rPr sz="1500">
                <a:solidFill>
                  <a:srgbClr val="FFFFFF"/>
                </a:solidFill>
                <a:latin typeface="IPULJW+MS-UIGothic"/>
                <a:cs typeface="IPULJW+MS-UIGothic"/>
              </a:rPr>
              <a:t>画的方式，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让</a:t>
            </a:r>
            <a:r>
              <a:rPr sz="1500">
                <a:solidFill>
                  <a:srgbClr val="FFFFFF"/>
                </a:solidFill>
                <a:latin typeface="IPULJW+MS-UIGothic"/>
                <a:cs typeface="IPULJW+MS-UIGothic"/>
              </a:rPr>
              <a:t>学生表达自己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对时间</a:t>
            </a:r>
            <a:r>
              <a:rPr sz="1500">
                <a:solidFill>
                  <a:srgbClr val="FFFFFF"/>
                </a:solidFill>
                <a:latin typeface="IPULJW+MS-UIGothic"/>
                <a:cs typeface="IPULJW+MS-UIGothic"/>
              </a:rPr>
              <a:t>的理解和感受。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411605" y="4359433"/>
            <a:ext cx="1402841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BA242F"/>
                </a:solidFill>
                <a:latin typeface="SimSun"/>
                <a:cs typeface="SimSun"/>
              </a:rPr>
              <a:t>详细</a:t>
            </a:r>
            <a:r>
              <a:rPr sz="2000" spc="15">
                <a:solidFill>
                  <a:srgbClr val="BA242F"/>
                </a:solidFill>
                <a:latin typeface="IPULJW+MS-UIGothic"/>
                <a:cs typeface="IPULJW+MS-UIGothic"/>
              </a:rPr>
              <a:t>描述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411605" y="5094343"/>
            <a:ext cx="10513888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5D1217"/>
                </a:solidFill>
                <a:latin typeface="IPULJW+MS-UIGothic"/>
                <a:cs typeface="IPULJW+MS-UIGothic"/>
              </a:rPr>
              <a:t>教</a:t>
            </a:r>
            <a:r>
              <a:rPr sz="1500">
                <a:solidFill>
                  <a:srgbClr val="5D1217"/>
                </a:solidFill>
                <a:latin typeface="SimSun"/>
                <a:cs typeface="SimSun"/>
              </a:rPr>
              <a:t>师</a:t>
            </a:r>
            <a:r>
              <a:rPr sz="1500">
                <a:solidFill>
                  <a:srgbClr val="5D1217"/>
                </a:solidFill>
                <a:latin typeface="IPULJW+MS-UIGothic"/>
                <a:cs typeface="IPULJW+MS-UIGothic"/>
              </a:rPr>
              <a:t>可以引</a:t>
            </a:r>
            <a:r>
              <a:rPr sz="1500">
                <a:solidFill>
                  <a:srgbClr val="5D1217"/>
                </a:solidFill>
                <a:latin typeface="SimSun"/>
                <a:cs typeface="SimSun"/>
              </a:rPr>
              <a:t>导</a:t>
            </a:r>
            <a:r>
              <a:rPr sz="1500">
                <a:solidFill>
                  <a:srgbClr val="5D1217"/>
                </a:solidFill>
                <a:latin typeface="IPULJW+MS-UIGothic"/>
                <a:cs typeface="IPULJW+MS-UIGothic"/>
              </a:rPr>
              <a:t>学生通</a:t>
            </a:r>
            <a:r>
              <a:rPr sz="1500">
                <a:solidFill>
                  <a:srgbClr val="5D1217"/>
                </a:solidFill>
                <a:latin typeface="SimSun"/>
                <a:cs typeface="SimSun"/>
              </a:rPr>
              <a:t>过创</a:t>
            </a:r>
            <a:r>
              <a:rPr sz="1500">
                <a:solidFill>
                  <a:srgbClr val="5D1217"/>
                </a:solidFill>
                <a:latin typeface="IPULJW+MS-UIGothic"/>
                <a:cs typeface="IPULJW+MS-UIGothic"/>
              </a:rPr>
              <a:t>意</a:t>
            </a:r>
            <a:r>
              <a:rPr sz="1500">
                <a:solidFill>
                  <a:srgbClr val="5D1217"/>
                </a:solidFill>
                <a:latin typeface="SimSun"/>
                <a:cs typeface="SimSun"/>
              </a:rPr>
              <a:t>绘</a:t>
            </a:r>
            <a:r>
              <a:rPr sz="1500">
                <a:solidFill>
                  <a:srgbClr val="5D1217"/>
                </a:solidFill>
                <a:latin typeface="IPULJW+MS-UIGothic"/>
                <a:cs typeface="IPULJW+MS-UIGothic"/>
              </a:rPr>
              <a:t>画的方式，表达自己</a:t>
            </a:r>
            <a:r>
              <a:rPr sz="1500">
                <a:solidFill>
                  <a:srgbClr val="5D1217"/>
                </a:solidFill>
                <a:latin typeface="SimSun"/>
                <a:cs typeface="SimSun"/>
              </a:rPr>
              <a:t>对时间</a:t>
            </a:r>
            <a:r>
              <a:rPr sz="1500">
                <a:solidFill>
                  <a:srgbClr val="5D1217"/>
                </a:solidFill>
                <a:latin typeface="IPULJW+MS-UIGothic"/>
                <a:cs typeface="IPULJW+MS-UIGothic"/>
              </a:rPr>
              <a:t>的理解和感受。例如，可以</a:t>
            </a:r>
            <a:r>
              <a:rPr sz="1500">
                <a:solidFill>
                  <a:srgbClr val="5D1217"/>
                </a:solidFill>
                <a:latin typeface="SimSun"/>
                <a:cs typeface="SimSun"/>
              </a:rPr>
              <a:t>让</a:t>
            </a:r>
            <a:r>
              <a:rPr sz="1500">
                <a:solidFill>
                  <a:srgbClr val="5D1217"/>
                </a:solidFill>
                <a:latin typeface="IPULJW+MS-UIGothic"/>
                <a:cs typeface="IPULJW+MS-UIGothic"/>
              </a:rPr>
              <a:t>学生画一个自己想象中的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5D1217"/>
                </a:solidFill>
                <a:latin typeface="SimSun"/>
                <a:cs typeface="SimSun"/>
              </a:rPr>
              <a:t>时间</a:t>
            </a:r>
            <a:r>
              <a:rPr sz="1500">
                <a:solidFill>
                  <a:srgbClr val="5D1217"/>
                </a:solidFill>
                <a:latin typeface="IPULJW+MS-UIGothic"/>
                <a:cs typeface="IPULJW+MS-UIGothic"/>
              </a:rPr>
              <a:t>隧道，或者</a:t>
            </a:r>
            <a:r>
              <a:rPr sz="1500">
                <a:solidFill>
                  <a:srgbClr val="5D1217"/>
                </a:solidFill>
                <a:latin typeface="SimSun"/>
                <a:cs typeface="SimSun"/>
              </a:rPr>
              <a:t>创</a:t>
            </a:r>
            <a:r>
              <a:rPr sz="1500">
                <a:solidFill>
                  <a:srgbClr val="5D1217"/>
                </a:solidFill>
                <a:latin typeface="IPULJW+MS-UIGothic"/>
                <a:cs typeface="IPULJW+MS-UIGothic"/>
              </a:rPr>
              <a:t>作一个与</a:t>
            </a:r>
            <a:r>
              <a:rPr sz="1500">
                <a:solidFill>
                  <a:srgbClr val="5D1217"/>
                </a:solidFill>
                <a:latin typeface="SimSun"/>
                <a:cs typeface="SimSun"/>
              </a:rPr>
              <a:t>时间</a:t>
            </a:r>
            <a:r>
              <a:rPr sz="1500">
                <a:solidFill>
                  <a:srgbClr val="5D1217"/>
                </a:solidFill>
                <a:latin typeface="IPULJW+MS-UIGothic"/>
                <a:cs typeface="IPULJW+MS-UIGothic"/>
              </a:rPr>
              <a:t>有关的奇幻</a:t>
            </a:r>
            <a:r>
              <a:rPr sz="1500">
                <a:solidFill>
                  <a:srgbClr val="5D1217"/>
                </a:solidFill>
                <a:latin typeface="SimSun"/>
                <a:cs typeface="SimSun"/>
              </a:rPr>
              <a:t>场</a:t>
            </a:r>
            <a:r>
              <a:rPr sz="1500">
                <a:solidFill>
                  <a:srgbClr val="5D1217"/>
                </a:solidFill>
                <a:latin typeface="IPULJW+MS-UIGothic"/>
                <a:cs typeface="IPULJW+MS-UIGothic"/>
              </a:rPr>
              <a:t>景。同</a:t>
            </a:r>
            <a:r>
              <a:rPr sz="1500">
                <a:solidFill>
                  <a:srgbClr val="5D1217"/>
                </a:solidFill>
                <a:latin typeface="SimSun"/>
                <a:cs typeface="SimSun"/>
              </a:rPr>
              <a:t>时</a:t>
            </a:r>
            <a:r>
              <a:rPr sz="1500">
                <a:solidFill>
                  <a:srgbClr val="5D1217"/>
                </a:solidFill>
                <a:latin typeface="IPULJW+MS-UIGothic"/>
                <a:cs typeface="IPULJW+MS-UIGothic"/>
              </a:rPr>
              <a:t>，可以</a:t>
            </a:r>
            <a:r>
              <a:rPr sz="1500">
                <a:solidFill>
                  <a:srgbClr val="5D1217"/>
                </a:solidFill>
                <a:latin typeface="SimSun"/>
                <a:cs typeface="SimSun"/>
              </a:rPr>
              <a:t>让</a:t>
            </a:r>
            <a:r>
              <a:rPr sz="1500">
                <a:solidFill>
                  <a:srgbClr val="5D1217"/>
                </a:solidFill>
                <a:latin typeface="IPULJW+MS-UIGothic"/>
                <a:cs typeface="IPULJW+MS-UIGothic"/>
              </a:rPr>
              <a:t>学生互相交流自己的作品，以促</a:t>
            </a:r>
            <a:r>
              <a:rPr sz="1500">
                <a:solidFill>
                  <a:srgbClr val="5D1217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5D1217"/>
                </a:solidFill>
                <a:latin typeface="IPULJW+MS-UIGothic"/>
                <a:cs typeface="IPULJW+MS-UIGothic"/>
              </a:rPr>
              <a:t>他</a:t>
            </a:r>
            <a:r>
              <a:rPr sz="1500">
                <a:solidFill>
                  <a:srgbClr val="5D1217"/>
                </a:solidFill>
                <a:latin typeface="SimSun"/>
                <a:cs typeface="SimSun"/>
              </a:rPr>
              <a:t>们</a:t>
            </a:r>
            <a:r>
              <a:rPr sz="1500">
                <a:solidFill>
                  <a:srgbClr val="5D1217"/>
                </a:solidFill>
                <a:latin typeface="IPULJW+MS-UIGothic"/>
                <a:cs typeface="IPULJW+MS-UIGothic"/>
              </a:rPr>
              <a:t>之</a:t>
            </a:r>
            <a:r>
              <a:rPr sz="1500">
                <a:solidFill>
                  <a:srgbClr val="5D1217"/>
                </a:solidFill>
                <a:latin typeface="SimSun"/>
                <a:cs typeface="SimSun"/>
              </a:rPr>
              <a:t>间</a:t>
            </a:r>
            <a:r>
              <a:rPr sz="1500">
                <a:solidFill>
                  <a:srgbClr val="5D1217"/>
                </a:solidFill>
                <a:latin typeface="IPULJW+MS-UIGothic"/>
                <a:cs typeface="IPULJW+MS-UIGothic"/>
              </a:rPr>
              <a:t>的</a:t>
            </a:r>
            <a:r>
              <a:rPr sz="1500">
                <a:solidFill>
                  <a:srgbClr val="5D1217"/>
                </a:solidFill>
                <a:latin typeface="SimSun"/>
                <a:cs typeface="SimSun"/>
              </a:rPr>
              <a:t>创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5D1217"/>
                </a:solidFill>
                <a:latin typeface="IPULJW+MS-UIGothic"/>
                <a:cs typeface="IPULJW+MS-UIGothic"/>
              </a:rPr>
              <a:t>意碰撞和灵感激</a:t>
            </a:r>
            <a:r>
              <a:rPr sz="1500">
                <a:solidFill>
                  <a:srgbClr val="5D1217"/>
                </a:solidFill>
                <a:latin typeface="SimSun"/>
                <a:cs typeface="SimSun"/>
              </a:rPr>
              <a:t>发</a:t>
            </a:r>
            <a:r>
              <a:rPr sz="1500">
                <a:solidFill>
                  <a:srgbClr val="5D1217"/>
                </a:solidFill>
                <a:latin typeface="IPULJW+MS-UIGothic"/>
                <a:cs typeface="IPULJW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478779" y="5688611"/>
            <a:ext cx="16114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C21401"/>
                </a:solidFill>
                <a:latin typeface="KQCBWQ+MGDTWQ+MicrosoftYaHei-Bold"/>
                <a:cs typeface="KQCBWQ+MGDTWQ+MicrosoftYaHei-Bold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https://d.book118.com/875300033211011114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Theme Office">
  <a:themeElements>
    <a:clrScheme name="Standard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tandard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tandard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53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8">
      <vt:lpstr>Arial</vt:lpstr>
      <vt:lpstr>Calibri</vt:lpstr>
      <vt:lpstr>KQCBWQ+MGDTWQ+MicrosoftYaHei-Bold</vt:lpstr>
      <vt:lpstr>SimSun</vt:lpstr>
      <vt:lpstr>IPULJW+MS-UIGothic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2024-09-21T16:39:43.871</cp:lastPrinted>
  <dcterms:created xsi:type="dcterms:W3CDTF">2024-09-21T08:39:43Z</dcterms:created>
  <dcterms:modified xsi:type="dcterms:W3CDTF">2024-09-21T08:39:45Z</dcterms:modified>
</cp:coreProperties>
</file>