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A7AEA-9565-41DF-A0F5-E55F31FF4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55804-6FFD-43EC-84F5-6E307D390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2BBE3-0B5D-4CCE-9625-89B2FBF8E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04D17-4538-46AA-9158-3BEE418FB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D7949-32A2-4F1B-A11E-DACD564D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DC025-66BD-4E96-8614-0AF71971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1E041-4586-45CE-9EFC-1B92F6199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C755B-A6A9-452A-A4A4-6F3CC40AA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3EFE3-36A5-4157-A902-B17369EB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4644B-EA74-4A08-B5BF-4A7124D85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FBB67-520F-40A6-B7C8-0D3F9EDD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86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华文细黑"/>
                <a:cs typeface="华文细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86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华文细黑"/>
                <a:cs typeface="华文细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24903" y="1994661"/>
            <a:ext cx="5286375" cy="3435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03950" y="1994661"/>
            <a:ext cx="5473065" cy="3435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86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6858000"/>
                </a:moveTo>
                <a:lnTo>
                  <a:pt x="12192000" y="6858000"/>
                </a:lnTo>
                <a:lnTo>
                  <a:pt x="12192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046A3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华文细黑"/>
                <a:cs typeface="华文细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86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86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89000" y="317372"/>
            <a:ext cx="1100201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华文细黑"/>
                <a:cs typeface="华文细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88950" y="2081148"/>
            <a:ext cx="11214100" cy="30276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550142" y="6483197"/>
            <a:ext cx="180340" cy="128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86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1404202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623011" y="5340879"/>
            <a:ext cx="1141680" cy="105456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1000020" y="455468"/>
            <a:ext cx="369570" cy="369570"/>
          </a:xfrm>
          <a:custGeom>
            <a:rect l="l" t="t" r="r" b="b"/>
            <a:pathLst>
              <a:path w="369570" h="369569">
                <a:moveTo>
                  <a:pt x="82106" y="184149"/>
                </a:moveTo>
                <a:lnTo>
                  <a:pt x="51315" y="184149"/>
                </a:lnTo>
                <a:lnTo>
                  <a:pt x="51315" y="364489"/>
                </a:lnTo>
                <a:lnTo>
                  <a:pt x="56447" y="369569"/>
                </a:lnTo>
                <a:lnTo>
                  <a:pt x="70133" y="369569"/>
                </a:lnTo>
                <a:lnTo>
                  <a:pt x="75265" y="368299"/>
                </a:lnTo>
                <a:lnTo>
                  <a:pt x="76974" y="364489"/>
                </a:lnTo>
                <a:lnTo>
                  <a:pt x="80392" y="361949"/>
                </a:lnTo>
                <a:lnTo>
                  <a:pt x="82106" y="358139"/>
                </a:lnTo>
                <a:lnTo>
                  <a:pt x="82106" y="184149"/>
                </a:lnTo>
                <a:close/>
              </a:path>
              <a:path w="369570" h="369569">
                <a:moveTo>
                  <a:pt x="136840" y="248919"/>
                </a:moveTo>
                <a:lnTo>
                  <a:pt x="118026" y="248919"/>
                </a:lnTo>
                <a:lnTo>
                  <a:pt x="112893" y="253999"/>
                </a:lnTo>
                <a:lnTo>
                  <a:pt x="112893" y="264159"/>
                </a:lnTo>
                <a:lnTo>
                  <a:pt x="110623" y="278129"/>
                </a:lnTo>
                <a:lnTo>
                  <a:pt x="108832" y="289559"/>
                </a:lnTo>
                <a:lnTo>
                  <a:pt x="107362" y="298449"/>
                </a:lnTo>
                <a:lnTo>
                  <a:pt x="106052" y="303529"/>
                </a:lnTo>
                <a:lnTo>
                  <a:pt x="104476" y="307339"/>
                </a:lnTo>
                <a:lnTo>
                  <a:pt x="102418" y="313689"/>
                </a:lnTo>
                <a:lnTo>
                  <a:pt x="100038" y="320039"/>
                </a:lnTo>
                <a:lnTo>
                  <a:pt x="97497" y="327659"/>
                </a:lnTo>
                <a:lnTo>
                  <a:pt x="92371" y="337819"/>
                </a:lnTo>
                <a:lnTo>
                  <a:pt x="90656" y="342899"/>
                </a:lnTo>
                <a:lnTo>
                  <a:pt x="90656" y="349249"/>
                </a:lnTo>
                <a:lnTo>
                  <a:pt x="97497" y="356869"/>
                </a:lnTo>
                <a:lnTo>
                  <a:pt x="102629" y="358139"/>
                </a:lnTo>
                <a:lnTo>
                  <a:pt x="106053" y="358139"/>
                </a:lnTo>
                <a:lnTo>
                  <a:pt x="112439" y="355599"/>
                </a:lnTo>
                <a:lnTo>
                  <a:pt x="134489" y="304799"/>
                </a:lnTo>
                <a:lnTo>
                  <a:pt x="140263" y="264159"/>
                </a:lnTo>
                <a:lnTo>
                  <a:pt x="140263" y="253999"/>
                </a:lnTo>
                <a:lnTo>
                  <a:pt x="136840" y="248919"/>
                </a:lnTo>
                <a:close/>
              </a:path>
              <a:path w="369570" h="369569">
                <a:moveTo>
                  <a:pt x="188156" y="241299"/>
                </a:moveTo>
                <a:lnTo>
                  <a:pt x="167633" y="241299"/>
                </a:lnTo>
                <a:lnTo>
                  <a:pt x="162501" y="246379"/>
                </a:lnTo>
                <a:lnTo>
                  <a:pt x="162501" y="323849"/>
                </a:lnTo>
                <a:lnTo>
                  <a:pt x="164210" y="331469"/>
                </a:lnTo>
                <a:lnTo>
                  <a:pt x="171051" y="337819"/>
                </a:lnTo>
                <a:lnTo>
                  <a:pt x="176183" y="344169"/>
                </a:lnTo>
                <a:lnTo>
                  <a:pt x="266628" y="354330"/>
                </a:lnTo>
                <a:lnTo>
                  <a:pt x="276329" y="353060"/>
                </a:lnTo>
                <a:lnTo>
                  <a:pt x="307972" y="328930"/>
                </a:lnTo>
                <a:lnTo>
                  <a:pt x="309901" y="322580"/>
                </a:lnTo>
                <a:lnTo>
                  <a:pt x="237763" y="322580"/>
                </a:lnTo>
                <a:lnTo>
                  <a:pt x="218547" y="321309"/>
                </a:lnTo>
                <a:lnTo>
                  <a:pt x="204621" y="317499"/>
                </a:lnTo>
                <a:lnTo>
                  <a:pt x="196148" y="311149"/>
                </a:lnTo>
                <a:lnTo>
                  <a:pt x="193288" y="303529"/>
                </a:lnTo>
                <a:lnTo>
                  <a:pt x="193288" y="246379"/>
                </a:lnTo>
                <a:lnTo>
                  <a:pt x="188156" y="241299"/>
                </a:lnTo>
                <a:close/>
              </a:path>
              <a:path w="369570" h="369569">
                <a:moveTo>
                  <a:pt x="331840" y="243840"/>
                </a:moveTo>
                <a:lnTo>
                  <a:pt x="321576" y="243840"/>
                </a:lnTo>
                <a:lnTo>
                  <a:pt x="318158" y="245110"/>
                </a:lnTo>
                <a:lnTo>
                  <a:pt x="311311" y="252730"/>
                </a:lnTo>
                <a:lnTo>
                  <a:pt x="309603" y="255270"/>
                </a:lnTo>
                <a:lnTo>
                  <a:pt x="309603" y="262890"/>
                </a:lnTo>
                <a:lnTo>
                  <a:pt x="313026" y="269240"/>
                </a:lnTo>
                <a:lnTo>
                  <a:pt x="318158" y="278130"/>
                </a:lnTo>
                <a:lnTo>
                  <a:pt x="322301" y="287020"/>
                </a:lnTo>
                <a:lnTo>
                  <a:pt x="326924" y="299720"/>
                </a:lnTo>
                <a:lnTo>
                  <a:pt x="331868" y="314960"/>
                </a:lnTo>
                <a:lnTo>
                  <a:pt x="336972" y="332740"/>
                </a:lnTo>
                <a:lnTo>
                  <a:pt x="340396" y="341630"/>
                </a:lnTo>
                <a:lnTo>
                  <a:pt x="345522" y="346710"/>
                </a:lnTo>
                <a:lnTo>
                  <a:pt x="357495" y="346710"/>
                </a:lnTo>
                <a:lnTo>
                  <a:pt x="360919" y="344170"/>
                </a:lnTo>
                <a:lnTo>
                  <a:pt x="367760" y="337820"/>
                </a:lnTo>
                <a:lnTo>
                  <a:pt x="369474" y="334010"/>
                </a:lnTo>
                <a:lnTo>
                  <a:pt x="369474" y="328930"/>
                </a:lnTo>
                <a:lnTo>
                  <a:pt x="349748" y="273050"/>
                </a:lnTo>
                <a:lnTo>
                  <a:pt x="340875" y="254000"/>
                </a:lnTo>
                <a:lnTo>
                  <a:pt x="338681" y="248920"/>
                </a:lnTo>
                <a:lnTo>
                  <a:pt x="335263" y="245110"/>
                </a:lnTo>
                <a:lnTo>
                  <a:pt x="331840" y="243840"/>
                </a:lnTo>
                <a:close/>
              </a:path>
              <a:path w="369570" h="369569">
                <a:moveTo>
                  <a:pt x="307894" y="279400"/>
                </a:moveTo>
                <a:lnTo>
                  <a:pt x="280524" y="312420"/>
                </a:lnTo>
                <a:lnTo>
                  <a:pt x="276009" y="316230"/>
                </a:lnTo>
                <a:lnTo>
                  <a:pt x="267483" y="320040"/>
                </a:lnTo>
                <a:lnTo>
                  <a:pt x="254787" y="321310"/>
                </a:lnTo>
                <a:lnTo>
                  <a:pt x="237763" y="322580"/>
                </a:lnTo>
                <a:lnTo>
                  <a:pt x="309901" y="322580"/>
                </a:lnTo>
                <a:lnTo>
                  <a:pt x="310673" y="320040"/>
                </a:lnTo>
                <a:lnTo>
                  <a:pt x="312411" y="309880"/>
                </a:lnTo>
                <a:lnTo>
                  <a:pt x="312903" y="299720"/>
                </a:lnTo>
                <a:lnTo>
                  <a:pt x="313026" y="285750"/>
                </a:lnTo>
                <a:lnTo>
                  <a:pt x="307894" y="279400"/>
                </a:lnTo>
                <a:close/>
              </a:path>
              <a:path w="369570" h="369569">
                <a:moveTo>
                  <a:pt x="229208" y="236220"/>
                </a:moveTo>
                <a:lnTo>
                  <a:pt x="225790" y="236220"/>
                </a:lnTo>
                <a:lnTo>
                  <a:pt x="218943" y="240029"/>
                </a:lnTo>
                <a:lnTo>
                  <a:pt x="215526" y="246379"/>
                </a:lnTo>
                <a:lnTo>
                  <a:pt x="215526" y="253999"/>
                </a:lnTo>
                <a:lnTo>
                  <a:pt x="218943" y="260349"/>
                </a:lnTo>
                <a:lnTo>
                  <a:pt x="224076" y="273050"/>
                </a:lnTo>
                <a:lnTo>
                  <a:pt x="230922" y="284480"/>
                </a:lnTo>
                <a:lnTo>
                  <a:pt x="234340" y="292100"/>
                </a:lnTo>
                <a:lnTo>
                  <a:pt x="234340" y="293370"/>
                </a:lnTo>
                <a:lnTo>
                  <a:pt x="237763" y="299720"/>
                </a:lnTo>
                <a:lnTo>
                  <a:pt x="242896" y="303530"/>
                </a:lnTo>
                <a:lnTo>
                  <a:pt x="253154" y="303530"/>
                </a:lnTo>
                <a:lnTo>
                  <a:pt x="260001" y="299720"/>
                </a:lnTo>
                <a:lnTo>
                  <a:pt x="263419" y="293370"/>
                </a:lnTo>
                <a:lnTo>
                  <a:pt x="263419" y="289560"/>
                </a:lnTo>
                <a:lnTo>
                  <a:pt x="262778" y="285750"/>
                </a:lnTo>
                <a:lnTo>
                  <a:pt x="260854" y="280670"/>
                </a:lnTo>
                <a:lnTo>
                  <a:pt x="257646" y="271780"/>
                </a:lnTo>
                <a:lnTo>
                  <a:pt x="253154" y="260350"/>
                </a:lnTo>
                <a:lnTo>
                  <a:pt x="247009" y="250190"/>
                </a:lnTo>
                <a:lnTo>
                  <a:pt x="241183" y="242570"/>
                </a:lnTo>
                <a:lnTo>
                  <a:pt x="235356" y="238760"/>
                </a:lnTo>
                <a:lnTo>
                  <a:pt x="229208" y="236220"/>
                </a:lnTo>
                <a:close/>
              </a:path>
              <a:path w="369570" h="369569">
                <a:moveTo>
                  <a:pt x="350654" y="200660"/>
                </a:moveTo>
                <a:lnTo>
                  <a:pt x="112893" y="200659"/>
                </a:lnTo>
                <a:lnTo>
                  <a:pt x="107761" y="204469"/>
                </a:lnTo>
                <a:lnTo>
                  <a:pt x="107761" y="224789"/>
                </a:lnTo>
                <a:lnTo>
                  <a:pt x="112893" y="229869"/>
                </a:lnTo>
                <a:lnTo>
                  <a:pt x="345522" y="229870"/>
                </a:lnTo>
                <a:lnTo>
                  <a:pt x="352369" y="226060"/>
                </a:lnTo>
                <a:lnTo>
                  <a:pt x="355786" y="219710"/>
                </a:lnTo>
                <a:lnTo>
                  <a:pt x="355786" y="204470"/>
                </a:lnTo>
                <a:lnTo>
                  <a:pt x="350654" y="200660"/>
                </a:lnTo>
                <a:close/>
              </a:path>
              <a:path w="369570" h="369569">
                <a:moveTo>
                  <a:pt x="104343" y="86359"/>
                </a:moveTo>
                <a:lnTo>
                  <a:pt x="94079" y="86359"/>
                </a:lnTo>
                <a:lnTo>
                  <a:pt x="90655" y="87629"/>
                </a:lnTo>
                <a:lnTo>
                  <a:pt x="85523" y="95249"/>
                </a:lnTo>
                <a:lnTo>
                  <a:pt x="68207" y="120649"/>
                </a:lnTo>
                <a:lnTo>
                  <a:pt x="49605" y="142239"/>
                </a:lnTo>
                <a:lnTo>
                  <a:pt x="29720" y="160019"/>
                </a:lnTo>
                <a:lnTo>
                  <a:pt x="8552" y="175259"/>
                </a:lnTo>
                <a:lnTo>
                  <a:pt x="3421" y="179069"/>
                </a:lnTo>
                <a:lnTo>
                  <a:pt x="0" y="184149"/>
                </a:lnTo>
                <a:lnTo>
                  <a:pt x="0" y="194309"/>
                </a:lnTo>
                <a:lnTo>
                  <a:pt x="1710" y="196849"/>
                </a:lnTo>
                <a:lnTo>
                  <a:pt x="5131" y="200659"/>
                </a:lnTo>
                <a:lnTo>
                  <a:pt x="6842" y="204469"/>
                </a:lnTo>
                <a:lnTo>
                  <a:pt x="10263" y="205739"/>
                </a:lnTo>
                <a:lnTo>
                  <a:pt x="15394" y="205739"/>
                </a:lnTo>
                <a:lnTo>
                  <a:pt x="20526" y="204469"/>
                </a:lnTo>
                <a:lnTo>
                  <a:pt x="28223" y="200659"/>
                </a:lnTo>
                <a:lnTo>
                  <a:pt x="38486" y="194309"/>
                </a:lnTo>
                <a:lnTo>
                  <a:pt x="51315" y="184149"/>
                </a:lnTo>
                <a:lnTo>
                  <a:pt x="82106" y="184149"/>
                </a:lnTo>
                <a:lnTo>
                  <a:pt x="82106" y="152399"/>
                </a:lnTo>
                <a:lnTo>
                  <a:pt x="96833" y="134619"/>
                </a:lnTo>
                <a:lnTo>
                  <a:pt x="107550" y="119379"/>
                </a:lnTo>
                <a:lnTo>
                  <a:pt x="114098" y="107949"/>
                </a:lnTo>
                <a:lnTo>
                  <a:pt x="116316" y="100329"/>
                </a:lnTo>
                <a:lnTo>
                  <a:pt x="116316" y="96519"/>
                </a:lnTo>
                <a:lnTo>
                  <a:pt x="114602" y="92709"/>
                </a:lnTo>
                <a:lnTo>
                  <a:pt x="111184" y="90169"/>
                </a:lnTo>
                <a:lnTo>
                  <a:pt x="104343" y="86359"/>
                </a:lnTo>
                <a:close/>
              </a:path>
              <a:path w="369570" h="369569">
                <a:moveTo>
                  <a:pt x="323290" y="85090"/>
                </a:moveTo>
                <a:lnTo>
                  <a:pt x="157368" y="85089"/>
                </a:lnTo>
                <a:lnTo>
                  <a:pt x="121449" y="105409"/>
                </a:lnTo>
                <a:lnTo>
                  <a:pt x="121449" y="165099"/>
                </a:lnTo>
                <a:lnTo>
                  <a:pt x="123158" y="170179"/>
                </a:lnTo>
                <a:lnTo>
                  <a:pt x="129999" y="180339"/>
                </a:lnTo>
                <a:lnTo>
                  <a:pt x="135131" y="181609"/>
                </a:lnTo>
                <a:lnTo>
                  <a:pt x="323290" y="181610"/>
                </a:lnTo>
                <a:lnTo>
                  <a:pt x="328417" y="180340"/>
                </a:lnTo>
                <a:lnTo>
                  <a:pt x="338681" y="170180"/>
                </a:lnTo>
                <a:lnTo>
                  <a:pt x="340396" y="162560"/>
                </a:lnTo>
                <a:lnTo>
                  <a:pt x="340395" y="152400"/>
                </a:lnTo>
                <a:lnTo>
                  <a:pt x="153945" y="152399"/>
                </a:lnTo>
                <a:lnTo>
                  <a:pt x="152236" y="151129"/>
                </a:lnTo>
                <a:lnTo>
                  <a:pt x="152236" y="115569"/>
                </a:lnTo>
                <a:lnTo>
                  <a:pt x="153945" y="113029"/>
                </a:lnTo>
                <a:lnTo>
                  <a:pt x="340395" y="113030"/>
                </a:lnTo>
                <a:lnTo>
                  <a:pt x="340395" y="97790"/>
                </a:lnTo>
                <a:lnTo>
                  <a:pt x="338681" y="92710"/>
                </a:lnTo>
                <a:lnTo>
                  <a:pt x="333549" y="90170"/>
                </a:lnTo>
                <a:lnTo>
                  <a:pt x="330131" y="86360"/>
                </a:lnTo>
                <a:lnTo>
                  <a:pt x="323290" y="85090"/>
                </a:lnTo>
                <a:close/>
              </a:path>
              <a:path w="369570" h="369569">
                <a:moveTo>
                  <a:pt x="213817" y="113029"/>
                </a:moveTo>
                <a:lnTo>
                  <a:pt x="184738" y="113029"/>
                </a:lnTo>
                <a:lnTo>
                  <a:pt x="184738" y="152399"/>
                </a:lnTo>
                <a:lnTo>
                  <a:pt x="213817" y="152399"/>
                </a:lnTo>
                <a:lnTo>
                  <a:pt x="213817" y="113029"/>
                </a:lnTo>
                <a:close/>
              </a:path>
              <a:path w="369570" h="369569">
                <a:moveTo>
                  <a:pt x="277106" y="113030"/>
                </a:moveTo>
                <a:lnTo>
                  <a:pt x="246313" y="113030"/>
                </a:lnTo>
                <a:lnTo>
                  <a:pt x="246313" y="152400"/>
                </a:lnTo>
                <a:lnTo>
                  <a:pt x="277106" y="152400"/>
                </a:lnTo>
                <a:lnTo>
                  <a:pt x="277106" y="113030"/>
                </a:lnTo>
                <a:close/>
              </a:path>
              <a:path w="369570" h="369569">
                <a:moveTo>
                  <a:pt x="340395" y="113030"/>
                </a:moveTo>
                <a:lnTo>
                  <a:pt x="309602" y="113030"/>
                </a:lnTo>
                <a:lnTo>
                  <a:pt x="311311" y="115570"/>
                </a:lnTo>
                <a:lnTo>
                  <a:pt x="311311" y="151130"/>
                </a:lnTo>
                <a:lnTo>
                  <a:pt x="309602" y="152400"/>
                </a:lnTo>
                <a:lnTo>
                  <a:pt x="340395" y="152400"/>
                </a:lnTo>
                <a:lnTo>
                  <a:pt x="340395" y="113030"/>
                </a:lnTo>
                <a:close/>
              </a:path>
              <a:path w="369570" h="369569">
                <a:moveTo>
                  <a:pt x="85523" y="3809"/>
                </a:moveTo>
                <a:lnTo>
                  <a:pt x="75265" y="3809"/>
                </a:lnTo>
                <a:lnTo>
                  <a:pt x="70132" y="7619"/>
                </a:lnTo>
                <a:lnTo>
                  <a:pt x="66709" y="13969"/>
                </a:lnTo>
                <a:lnTo>
                  <a:pt x="54495" y="34289"/>
                </a:lnTo>
                <a:lnTo>
                  <a:pt x="40838" y="52069"/>
                </a:lnTo>
                <a:lnTo>
                  <a:pt x="25577" y="69849"/>
                </a:lnTo>
                <a:lnTo>
                  <a:pt x="8552" y="85089"/>
                </a:lnTo>
                <a:lnTo>
                  <a:pt x="1710" y="87629"/>
                </a:lnTo>
                <a:lnTo>
                  <a:pt x="0" y="92709"/>
                </a:lnTo>
                <a:lnTo>
                  <a:pt x="0" y="101599"/>
                </a:lnTo>
                <a:lnTo>
                  <a:pt x="1710" y="105409"/>
                </a:lnTo>
                <a:lnTo>
                  <a:pt x="5131" y="107949"/>
                </a:lnTo>
                <a:lnTo>
                  <a:pt x="6842" y="111759"/>
                </a:lnTo>
                <a:lnTo>
                  <a:pt x="11973" y="113029"/>
                </a:lnTo>
                <a:lnTo>
                  <a:pt x="15394" y="113029"/>
                </a:lnTo>
                <a:lnTo>
                  <a:pt x="24107" y="110489"/>
                </a:lnTo>
                <a:lnTo>
                  <a:pt x="65000" y="73659"/>
                </a:lnTo>
                <a:lnTo>
                  <a:pt x="89587" y="40639"/>
                </a:lnTo>
                <a:lnTo>
                  <a:pt x="97496" y="19049"/>
                </a:lnTo>
                <a:lnTo>
                  <a:pt x="97496" y="16509"/>
                </a:lnTo>
                <a:lnTo>
                  <a:pt x="95788" y="12699"/>
                </a:lnTo>
                <a:lnTo>
                  <a:pt x="88947" y="6349"/>
                </a:lnTo>
                <a:lnTo>
                  <a:pt x="85523" y="3809"/>
                </a:lnTo>
                <a:close/>
              </a:path>
              <a:path w="369570" h="369569">
                <a:moveTo>
                  <a:pt x="242895" y="60960"/>
                </a:moveTo>
                <a:lnTo>
                  <a:pt x="210393" y="60959"/>
                </a:lnTo>
                <a:lnTo>
                  <a:pt x="210393" y="85089"/>
                </a:lnTo>
                <a:lnTo>
                  <a:pt x="242895" y="85090"/>
                </a:lnTo>
                <a:lnTo>
                  <a:pt x="242895" y="60960"/>
                </a:lnTo>
                <a:close/>
              </a:path>
              <a:path w="369570" h="369569">
                <a:moveTo>
                  <a:pt x="350654" y="29210"/>
                </a:moveTo>
                <a:lnTo>
                  <a:pt x="114602" y="29209"/>
                </a:lnTo>
                <a:lnTo>
                  <a:pt x="109475" y="34289"/>
                </a:lnTo>
                <a:lnTo>
                  <a:pt x="109475" y="55879"/>
                </a:lnTo>
                <a:lnTo>
                  <a:pt x="114602" y="60959"/>
                </a:lnTo>
                <a:lnTo>
                  <a:pt x="345522" y="60960"/>
                </a:lnTo>
                <a:lnTo>
                  <a:pt x="348945" y="58420"/>
                </a:lnTo>
                <a:lnTo>
                  <a:pt x="354077" y="53340"/>
                </a:lnTo>
                <a:lnTo>
                  <a:pt x="355786" y="48260"/>
                </a:lnTo>
                <a:lnTo>
                  <a:pt x="355786" y="34290"/>
                </a:lnTo>
                <a:lnTo>
                  <a:pt x="350654" y="29210"/>
                </a:lnTo>
                <a:close/>
              </a:path>
              <a:path w="369570" h="369569">
                <a:moveTo>
                  <a:pt x="225790" y="0"/>
                </a:moveTo>
                <a:lnTo>
                  <a:pt x="219054" y="2539"/>
                </a:lnTo>
                <a:lnTo>
                  <a:pt x="214242" y="7619"/>
                </a:lnTo>
                <a:lnTo>
                  <a:pt x="211355" y="17779"/>
                </a:lnTo>
                <a:lnTo>
                  <a:pt x="210393" y="29209"/>
                </a:lnTo>
                <a:lnTo>
                  <a:pt x="242895" y="29210"/>
                </a:lnTo>
                <a:lnTo>
                  <a:pt x="241906" y="17780"/>
                </a:lnTo>
                <a:lnTo>
                  <a:pt x="238832" y="7620"/>
                </a:lnTo>
                <a:lnTo>
                  <a:pt x="233514" y="2540"/>
                </a:lnTo>
                <a:lnTo>
                  <a:pt x="22579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1400282" y="455464"/>
            <a:ext cx="351155" cy="368300"/>
          </a:xfrm>
          <a:custGeom>
            <a:rect l="l" t="t" r="r" b="b"/>
            <a:pathLst>
              <a:path w="351154" h="368300">
                <a:moveTo>
                  <a:pt x="218195" y="347331"/>
                </a:moveTo>
                <a:lnTo>
                  <a:pt x="176180" y="347331"/>
                </a:lnTo>
                <a:lnTo>
                  <a:pt x="176180" y="355885"/>
                </a:lnTo>
                <a:lnTo>
                  <a:pt x="177895" y="359308"/>
                </a:lnTo>
                <a:lnTo>
                  <a:pt x="184719" y="366151"/>
                </a:lnTo>
                <a:lnTo>
                  <a:pt x="188183" y="367862"/>
                </a:lnTo>
                <a:lnTo>
                  <a:pt x="191589" y="367862"/>
                </a:lnTo>
                <a:lnTo>
                  <a:pt x="203701" y="363344"/>
                </a:lnTo>
                <a:lnTo>
                  <a:pt x="216788" y="349683"/>
                </a:lnTo>
                <a:lnTo>
                  <a:pt x="218195" y="347331"/>
                </a:lnTo>
                <a:close/>
              </a:path>
              <a:path w="351154" h="368300">
                <a:moveTo>
                  <a:pt x="265136" y="325088"/>
                </a:moveTo>
                <a:lnTo>
                  <a:pt x="254861" y="325088"/>
                </a:lnTo>
                <a:lnTo>
                  <a:pt x="249723" y="326799"/>
                </a:lnTo>
                <a:lnTo>
                  <a:pt x="248048" y="330221"/>
                </a:lnTo>
                <a:lnTo>
                  <a:pt x="244585" y="333643"/>
                </a:lnTo>
                <a:lnTo>
                  <a:pt x="242910" y="337065"/>
                </a:lnTo>
                <a:lnTo>
                  <a:pt x="242910" y="342198"/>
                </a:lnTo>
                <a:lnTo>
                  <a:pt x="245152" y="351180"/>
                </a:lnTo>
                <a:lnTo>
                  <a:pt x="251880" y="357596"/>
                </a:lnTo>
                <a:lnTo>
                  <a:pt x="263101" y="361446"/>
                </a:lnTo>
                <a:lnTo>
                  <a:pt x="278819" y="362729"/>
                </a:lnTo>
                <a:lnTo>
                  <a:pt x="291970" y="361767"/>
                </a:lnTo>
                <a:lnTo>
                  <a:pt x="326661" y="339578"/>
                </a:lnTo>
                <a:lnTo>
                  <a:pt x="332425" y="330221"/>
                </a:lnTo>
                <a:lnTo>
                  <a:pt x="277087" y="330221"/>
                </a:lnTo>
                <a:lnTo>
                  <a:pt x="270274" y="326799"/>
                </a:lnTo>
                <a:lnTo>
                  <a:pt x="265136" y="325088"/>
                </a:lnTo>
                <a:close/>
              </a:path>
              <a:path w="351154" h="368300">
                <a:moveTo>
                  <a:pt x="116314" y="302847"/>
                </a:moveTo>
                <a:lnTo>
                  <a:pt x="83812" y="302846"/>
                </a:lnTo>
                <a:lnTo>
                  <a:pt x="83812" y="319955"/>
                </a:lnTo>
                <a:lnTo>
                  <a:pt x="18814" y="321666"/>
                </a:lnTo>
                <a:lnTo>
                  <a:pt x="6841" y="321666"/>
                </a:lnTo>
                <a:lnTo>
                  <a:pt x="1790" y="326718"/>
                </a:lnTo>
                <a:lnTo>
                  <a:pt x="1709" y="347331"/>
                </a:lnTo>
                <a:lnTo>
                  <a:pt x="6841" y="352463"/>
                </a:lnTo>
                <a:lnTo>
                  <a:pt x="17105" y="352463"/>
                </a:lnTo>
                <a:lnTo>
                  <a:pt x="176180" y="347331"/>
                </a:lnTo>
                <a:lnTo>
                  <a:pt x="218195" y="347331"/>
                </a:lnTo>
                <a:lnTo>
                  <a:pt x="229452" y="328510"/>
                </a:lnTo>
                <a:lnTo>
                  <a:pt x="189857" y="328510"/>
                </a:lnTo>
                <a:lnTo>
                  <a:pt x="188182" y="319955"/>
                </a:lnTo>
                <a:lnTo>
                  <a:pt x="185610" y="318242"/>
                </a:lnTo>
                <a:lnTo>
                  <a:pt x="116314" y="318241"/>
                </a:lnTo>
                <a:lnTo>
                  <a:pt x="116314" y="302847"/>
                </a:lnTo>
                <a:close/>
              </a:path>
              <a:path w="351154" h="368300">
                <a:moveTo>
                  <a:pt x="349487" y="104369"/>
                </a:moveTo>
                <a:lnTo>
                  <a:pt x="307914" y="104369"/>
                </a:lnTo>
                <a:lnTo>
                  <a:pt x="313052" y="107793"/>
                </a:lnTo>
                <a:lnTo>
                  <a:pt x="314726" y="111218"/>
                </a:lnTo>
                <a:lnTo>
                  <a:pt x="318072" y="152281"/>
                </a:lnTo>
                <a:lnTo>
                  <a:pt x="318088" y="159551"/>
                </a:lnTo>
                <a:lnTo>
                  <a:pt x="317863" y="179334"/>
                </a:lnTo>
                <a:lnTo>
                  <a:pt x="315989" y="229086"/>
                </a:lnTo>
                <a:lnTo>
                  <a:pt x="312145" y="271727"/>
                </a:lnTo>
                <a:lnTo>
                  <a:pt x="302776" y="313114"/>
                </a:lnTo>
                <a:lnTo>
                  <a:pt x="280550" y="330221"/>
                </a:lnTo>
                <a:lnTo>
                  <a:pt x="332425" y="330221"/>
                </a:lnTo>
                <a:lnTo>
                  <a:pt x="342112" y="283812"/>
                </a:lnTo>
                <a:lnTo>
                  <a:pt x="345532" y="237401"/>
                </a:lnTo>
                <a:lnTo>
                  <a:pt x="347761" y="210587"/>
                </a:lnTo>
                <a:lnTo>
                  <a:pt x="349352" y="183077"/>
                </a:lnTo>
                <a:lnTo>
                  <a:pt x="350289" y="155699"/>
                </a:lnTo>
                <a:lnTo>
                  <a:pt x="350347" y="152281"/>
                </a:lnTo>
                <a:lnTo>
                  <a:pt x="350629" y="126399"/>
                </a:lnTo>
                <a:lnTo>
                  <a:pt x="350346" y="114770"/>
                </a:lnTo>
                <a:lnTo>
                  <a:pt x="349581" y="105012"/>
                </a:lnTo>
                <a:lnTo>
                  <a:pt x="349487" y="104369"/>
                </a:lnTo>
                <a:close/>
              </a:path>
              <a:path w="351154" h="368300">
                <a:moveTo>
                  <a:pt x="325002" y="73573"/>
                </a:moveTo>
                <a:lnTo>
                  <a:pt x="201864" y="73573"/>
                </a:lnTo>
                <a:lnTo>
                  <a:pt x="196726" y="78707"/>
                </a:lnTo>
                <a:lnTo>
                  <a:pt x="196726" y="88974"/>
                </a:lnTo>
                <a:lnTo>
                  <a:pt x="199580" y="95711"/>
                </a:lnTo>
                <a:lnTo>
                  <a:pt x="208041" y="100522"/>
                </a:lnTo>
                <a:lnTo>
                  <a:pt x="221958" y="103407"/>
                </a:lnTo>
                <a:lnTo>
                  <a:pt x="241178" y="104369"/>
                </a:lnTo>
                <a:lnTo>
                  <a:pt x="241089" y="114769"/>
                </a:lnTo>
                <a:lnTo>
                  <a:pt x="237973" y="179334"/>
                </a:lnTo>
                <a:lnTo>
                  <a:pt x="228355" y="237401"/>
                </a:lnTo>
                <a:lnTo>
                  <a:pt x="212318" y="287126"/>
                </a:lnTo>
                <a:lnTo>
                  <a:pt x="189857" y="328510"/>
                </a:lnTo>
                <a:lnTo>
                  <a:pt x="229452" y="328510"/>
                </a:lnTo>
                <a:lnTo>
                  <a:pt x="257070" y="254510"/>
                </a:lnTo>
                <a:lnTo>
                  <a:pt x="266190" y="209598"/>
                </a:lnTo>
                <a:lnTo>
                  <a:pt x="271781" y="159551"/>
                </a:lnTo>
                <a:lnTo>
                  <a:pt x="273680" y="104369"/>
                </a:lnTo>
                <a:lnTo>
                  <a:pt x="349487" y="104369"/>
                </a:lnTo>
                <a:lnTo>
                  <a:pt x="348491" y="97499"/>
                </a:lnTo>
                <a:lnTo>
                  <a:pt x="347228" y="92393"/>
                </a:lnTo>
                <a:lnTo>
                  <a:pt x="347228" y="87259"/>
                </a:lnTo>
                <a:lnTo>
                  <a:pt x="343822" y="82131"/>
                </a:lnTo>
                <a:lnTo>
                  <a:pt x="336952" y="78707"/>
                </a:lnTo>
                <a:lnTo>
                  <a:pt x="331814" y="75283"/>
                </a:lnTo>
                <a:lnTo>
                  <a:pt x="325002" y="73573"/>
                </a:lnTo>
                <a:close/>
              </a:path>
              <a:path w="351154" h="368300">
                <a:moveTo>
                  <a:pt x="183044" y="316532"/>
                </a:moveTo>
                <a:lnTo>
                  <a:pt x="172763" y="316532"/>
                </a:lnTo>
                <a:lnTo>
                  <a:pt x="116314" y="318241"/>
                </a:lnTo>
                <a:lnTo>
                  <a:pt x="185610" y="318242"/>
                </a:lnTo>
                <a:lnTo>
                  <a:pt x="183044" y="316532"/>
                </a:lnTo>
                <a:close/>
              </a:path>
              <a:path w="351154" h="368300">
                <a:moveTo>
                  <a:pt x="177895" y="273760"/>
                </a:moveTo>
                <a:lnTo>
                  <a:pt x="20523" y="273760"/>
                </a:lnTo>
                <a:lnTo>
                  <a:pt x="15397" y="278894"/>
                </a:lnTo>
                <a:lnTo>
                  <a:pt x="15397" y="297713"/>
                </a:lnTo>
                <a:lnTo>
                  <a:pt x="20523" y="302846"/>
                </a:lnTo>
                <a:lnTo>
                  <a:pt x="172763" y="302847"/>
                </a:lnTo>
                <a:lnTo>
                  <a:pt x="176180" y="301132"/>
                </a:lnTo>
                <a:lnTo>
                  <a:pt x="177895" y="297713"/>
                </a:lnTo>
                <a:lnTo>
                  <a:pt x="181313" y="296004"/>
                </a:lnTo>
                <a:lnTo>
                  <a:pt x="183044" y="292579"/>
                </a:lnTo>
                <a:lnTo>
                  <a:pt x="183044" y="278894"/>
                </a:lnTo>
                <a:lnTo>
                  <a:pt x="177895" y="273760"/>
                </a:lnTo>
                <a:close/>
              </a:path>
              <a:path w="351154" h="368300">
                <a:moveTo>
                  <a:pt x="116314" y="251516"/>
                </a:moveTo>
                <a:lnTo>
                  <a:pt x="83812" y="251516"/>
                </a:lnTo>
                <a:lnTo>
                  <a:pt x="83812" y="273760"/>
                </a:lnTo>
                <a:lnTo>
                  <a:pt x="116314" y="273760"/>
                </a:lnTo>
                <a:lnTo>
                  <a:pt x="116314" y="251516"/>
                </a:lnTo>
                <a:close/>
              </a:path>
              <a:path w="351154" h="368300">
                <a:moveTo>
                  <a:pt x="184718" y="220721"/>
                </a:moveTo>
                <a:lnTo>
                  <a:pt x="11973" y="220721"/>
                </a:lnTo>
                <a:lnTo>
                  <a:pt x="6841" y="225848"/>
                </a:lnTo>
                <a:lnTo>
                  <a:pt x="6841" y="246383"/>
                </a:lnTo>
                <a:lnTo>
                  <a:pt x="11973" y="251516"/>
                </a:lnTo>
                <a:lnTo>
                  <a:pt x="177895" y="251516"/>
                </a:lnTo>
                <a:lnTo>
                  <a:pt x="183044" y="249807"/>
                </a:lnTo>
                <a:lnTo>
                  <a:pt x="184718" y="246383"/>
                </a:lnTo>
                <a:lnTo>
                  <a:pt x="188182" y="242959"/>
                </a:lnTo>
                <a:lnTo>
                  <a:pt x="189856" y="239540"/>
                </a:lnTo>
                <a:lnTo>
                  <a:pt x="189856" y="225849"/>
                </a:lnTo>
                <a:lnTo>
                  <a:pt x="184718" y="220721"/>
                </a:lnTo>
                <a:close/>
              </a:path>
              <a:path w="351154" h="368300">
                <a:moveTo>
                  <a:pt x="116314" y="200186"/>
                </a:moveTo>
                <a:lnTo>
                  <a:pt x="83812" y="200186"/>
                </a:lnTo>
                <a:lnTo>
                  <a:pt x="83812" y="220721"/>
                </a:lnTo>
                <a:lnTo>
                  <a:pt x="116314" y="220721"/>
                </a:lnTo>
                <a:lnTo>
                  <a:pt x="116314" y="200186"/>
                </a:lnTo>
                <a:close/>
              </a:path>
              <a:path w="351154" h="368300">
                <a:moveTo>
                  <a:pt x="174471" y="126613"/>
                </a:moveTo>
                <a:lnTo>
                  <a:pt x="44475" y="126613"/>
                </a:lnTo>
                <a:lnTo>
                  <a:pt x="8549" y="145438"/>
                </a:lnTo>
                <a:lnTo>
                  <a:pt x="8550" y="183076"/>
                </a:lnTo>
                <a:lnTo>
                  <a:pt x="10264" y="188210"/>
                </a:lnTo>
                <a:lnTo>
                  <a:pt x="17105" y="198477"/>
                </a:lnTo>
                <a:lnTo>
                  <a:pt x="22237" y="200186"/>
                </a:lnTo>
                <a:lnTo>
                  <a:pt x="174471" y="200186"/>
                </a:lnTo>
                <a:lnTo>
                  <a:pt x="179580" y="198477"/>
                </a:lnTo>
                <a:lnTo>
                  <a:pt x="184718" y="193344"/>
                </a:lnTo>
                <a:lnTo>
                  <a:pt x="188182" y="188210"/>
                </a:lnTo>
                <a:lnTo>
                  <a:pt x="191588" y="183076"/>
                </a:lnTo>
                <a:lnTo>
                  <a:pt x="191588" y="174524"/>
                </a:lnTo>
                <a:lnTo>
                  <a:pt x="41052" y="174524"/>
                </a:lnTo>
                <a:lnTo>
                  <a:pt x="37628" y="172809"/>
                </a:lnTo>
                <a:lnTo>
                  <a:pt x="37628" y="153990"/>
                </a:lnTo>
                <a:lnTo>
                  <a:pt x="41051" y="152280"/>
                </a:lnTo>
                <a:lnTo>
                  <a:pt x="191588" y="152281"/>
                </a:lnTo>
                <a:lnTo>
                  <a:pt x="191588" y="140304"/>
                </a:lnTo>
                <a:lnTo>
                  <a:pt x="188182" y="135171"/>
                </a:lnTo>
                <a:lnTo>
                  <a:pt x="184718" y="131746"/>
                </a:lnTo>
                <a:lnTo>
                  <a:pt x="179580" y="128328"/>
                </a:lnTo>
                <a:lnTo>
                  <a:pt x="174471" y="126613"/>
                </a:lnTo>
                <a:close/>
              </a:path>
              <a:path w="351154" h="368300">
                <a:moveTo>
                  <a:pt x="116314" y="152281"/>
                </a:moveTo>
                <a:lnTo>
                  <a:pt x="83812" y="152281"/>
                </a:lnTo>
                <a:lnTo>
                  <a:pt x="83812" y="174524"/>
                </a:lnTo>
                <a:lnTo>
                  <a:pt x="116314" y="174524"/>
                </a:lnTo>
                <a:lnTo>
                  <a:pt x="116314" y="152281"/>
                </a:lnTo>
                <a:close/>
              </a:path>
              <a:path w="351154" h="368300">
                <a:moveTo>
                  <a:pt x="191588" y="152281"/>
                </a:moveTo>
                <a:lnTo>
                  <a:pt x="159075" y="152281"/>
                </a:lnTo>
                <a:lnTo>
                  <a:pt x="160789" y="153990"/>
                </a:lnTo>
                <a:lnTo>
                  <a:pt x="160789" y="172809"/>
                </a:lnTo>
                <a:lnTo>
                  <a:pt x="159075" y="174524"/>
                </a:lnTo>
                <a:lnTo>
                  <a:pt x="191588" y="174524"/>
                </a:lnTo>
                <a:lnTo>
                  <a:pt x="191588" y="152281"/>
                </a:lnTo>
                <a:close/>
              </a:path>
              <a:path w="351154" h="368300">
                <a:moveTo>
                  <a:pt x="56448" y="0"/>
                </a:moveTo>
                <a:lnTo>
                  <a:pt x="49979" y="1631"/>
                </a:lnTo>
                <a:lnTo>
                  <a:pt x="45755" y="6631"/>
                </a:lnTo>
                <a:lnTo>
                  <a:pt x="43455" y="15160"/>
                </a:lnTo>
                <a:lnTo>
                  <a:pt x="42760" y="27377"/>
                </a:lnTo>
                <a:lnTo>
                  <a:pt x="23811" y="28339"/>
                </a:lnTo>
                <a:lnTo>
                  <a:pt x="10475" y="31227"/>
                </a:lnTo>
                <a:lnTo>
                  <a:pt x="2592" y="36040"/>
                </a:lnTo>
                <a:lnTo>
                  <a:pt x="0" y="42777"/>
                </a:lnTo>
                <a:lnTo>
                  <a:pt x="2592" y="49514"/>
                </a:lnTo>
                <a:lnTo>
                  <a:pt x="10475" y="54325"/>
                </a:lnTo>
                <a:lnTo>
                  <a:pt x="23811" y="57211"/>
                </a:lnTo>
                <a:lnTo>
                  <a:pt x="42760" y="58172"/>
                </a:lnTo>
                <a:lnTo>
                  <a:pt x="43081" y="73252"/>
                </a:lnTo>
                <a:lnTo>
                  <a:pt x="70984" y="107446"/>
                </a:lnTo>
                <a:lnTo>
                  <a:pt x="83812" y="107793"/>
                </a:lnTo>
                <a:lnTo>
                  <a:pt x="83812" y="126613"/>
                </a:lnTo>
                <a:lnTo>
                  <a:pt x="116314" y="126613"/>
                </a:lnTo>
                <a:lnTo>
                  <a:pt x="116314" y="107793"/>
                </a:lnTo>
                <a:lnTo>
                  <a:pt x="128875" y="107178"/>
                </a:lnTo>
                <a:lnTo>
                  <a:pt x="154894" y="78707"/>
                </a:lnTo>
                <a:lnTo>
                  <a:pt x="75262" y="78707"/>
                </a:lnTo>
                <a:lnTo>
                  <a:pt x="71839" y="75282"/>
                </a:lnTo>
                <a:lnTo>
                  <a:pt x="71839" y="58172"/>
                </a:lnTo>
                <a:lnTo>
                  <a:pt x="155657" y="58173"/>
                </a:lnTo>
                <a:lnTo>
                  <a:pt x="171364" y="57211"/>
                </a:lnTo>
                <a:lnTo>
                  <a:pt x="182594" y="54325"/>
                </a:lnTo>
                <a:lnTo>
                  <a:pt x="189338" y="49515"/>
                </a:lnTo>
                <a:lnTo>
                  <a:pt x="191588" y="42778"/>
                </a:lnTo>
                <a:lnTo>
                  <a:pt x="189338" y="36040"/>
                </a:lnTo>
                <a:lnTo>
                  <a:pt x="182594" y="31227"/>
                </a:lnTo>
                <a:lnTo>
                  <a:pt x="171364" y="28339"/>
                </a:lnTo>
                <a:lnTo>
                  <a:pt x="155657" y="27377"/>
                </a:lnTo>
                <a:lnTo>
                  <a:pt x="71839" y="27377"/>
                </a:lnTo>
                <a:lnTo>
                  <a:pt x="70876" y="15160"/>
                </a:lnTo>
                <a:lnTo>
                  <a:pt x="67990" y="6631"/>
                </a:lnTo>
                <a:lnTo>
                  <a:pt x="63180" y="1631"/>
                </a:lnTo>
                <a:lnTo>
                  <a:pt x="56448" y="0"/>
                </a:lnTo>
                <a:close/>
              </a:path>
              <a:path w="351154" h="368300">
                <a:moveTo>
                  <a:pt x="155657" y="58173"/>
                </a:moveTo>
                <a:lnTo>
                  <a:pt x="126578" y="58173"/>
                </a:lnTo>
                <a:lnTo>
                  <a:pt x="126578" y="75283"/>
                </a:lnTo>
                <a:lnTo>
                  <a:pt x="121446" y="78707"/>
                </a:lnTo>
                <a:lnTo>
                  <a:pt x="154894" y="78707"/>
                </a:lnTo>
                <a:lnTo>
                  <a:pt x="155336" y="73252"/>
                </a:lnTo>
                <a:lnTo>
                  <a:pt x="155657" y="58173"/>
                </a:lnTo>
                <a:close/>
              </a:path>
              <a:path w="351154" h="368300">
                <a:moveTo>
                  <a:pt x="268542" y="0"/>
                </a:moveTo>
                <a:lnTo>
                  <a:pt x="246316" y="0"/>
                </a:lnTo>
                <a:lnTo>
                  <a:pt x="241178" y="5133"/>
                </a:lnTo>
                <a:lnTo>
                  <a:pt x="241178" y="73573"/>
                </a:lnTo>
                <a:lnTo>
                  <a:pt x="273680" y="73573"/>
                </a:lnTo>
                <a:lnTo>
                  <a:pt x="273680" y="5133"/>
                </a:lnTo>
                <a:lnTo>
                  <a:pt x="268542" y="0"/>
                </a:lnTo>
                <a:close/>
              </a:path>
              <a:path w="351154" h="368300">
                <a:moveTo>
                  <a:pt x="140260" y="1715"/>
                </a:moveTo>
                <a:lnTo>
                  <a:pt x="134515" y="3318"/>
                </a:lnTo>
                <a:lnTo>
                  <a:pt x="130213" y="8129"/>
                </a:lnTo>
                <a:lnTo>
                  <a:pt x="127514" y="16149"/>
                </a:lnTo>
                <a:lnTo>
                  <a:pt x="126578" y="27377"/>
                </a:lnTo>
                <a:lnTo>
                  <a:pt x="155657" y="27377"/>
                </a:lnTo>
                <a:lnTo>
                  <a:pt x="154695" y="16149"/>
                </a:lnTo>
                <a:lnTo>
                  <a:pt x="151808" y="8129"/>
                </a:lnTo>
                <a:lnTo>
                  <a:pt x="146996" y="3318"/>
                </a:lnTo>
                <a:lnTo>
                  <a:pt x="140260" y="17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366772" y="725423"/>
            <a:ext cx="106679" cy="1066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084832" y="548640"/>
            <a:ext cx="259079" cy="280670"/>
          </a:xfrm>
          <a:custGeom>
            <a:rect l="l" t="t" r="r" b="b"/>
            <a:pathLst>
              <a:path w="259078" h="280669">
                <a:moveTo>
                  <a:pt x="132715" y="0"/>
                </a:moveTo>
                <a:lnTo>
                  <a:pt x="76311" y="9302"/>
                </a:lnTo>
                <a:lnTo>
                  <a:pt x="35051" y="36702"/>
                </a:lnTo>
                <a:lnTo>
                  <a:pt x="8762" y="81406"/>
                </a:lnTo>
                <a:lnTo>
                  <a:pt x="0" y="141732"/>
                </a:lnTo>
                <a:lnTo>
                  <a:pt x="2367" y="173505"/>
                </a:lnTo>
                <a:lnTo>
                  <a:pt x="21056" y="224813"/>
                </a:lnTo>
                <a:lnTo>
                  <a:pt x="57910" y="260484"/>
                </a:lnTo>
                <a:lnTo>
                  <a:pt x="109737" y="278233"/>
                </a:lnTo>
                <a:lnTo>
                  <a:pt x="141224" y="280415"/>
                </a:lnTo>
                <a:lnTo>
                  <a:pt x="156714" y="280207"/>
                </a:lnTo>
                <a:lnTo>
                  <a:pt x="196469" y="276225"/>
                </a:lnTo>
                <a:lnTo>
                  <a:pt x="241045" y="261493"/>
                </a:lnTo>
                <a:lnTo>
                  <a:pt x="230493" y="214249"/>
                </a:lnTo>
                <a:lnTo>
                  <a:pt x="152907" y="214249"/>
                </a:lnTo>
                <a:lnTo>
                  <a:pt x="140154" y="213463"/>
                </a:lnTo>
                <a:lnTo>
                  <a:pt x="103473" y="194135"/>
                </a:lnTo>
                <a:lnTo>
                  <a:pt x="93472" y="165988"/>
                </a:lnTo>
                <a:lnTo>
                  <a:pt x="259080" y="165988"/>
                </a:lnTo>
                <a:lnTo>
                  <a:pt x="259080" y="123951"/>
                </a:lnTo>
                <a:lnTo>
                  <a:pt x="257881" y="107187"/>
                </a:lnTo>
                <a:lnTo>
                  <a:pt x="95504" y="107187"/>
                </a:lnTo>
                <a:lnTo>
                  <a:pt x="96936" y="96267"/>
                </a:lnTo>
                <a:lnTo>
                  <a:pt x="120919" y="66389"/>
                </a:lnTo>
                <a:lnTo>
                  <a:pt x="135890" y="64008"/>
                </a:lnTo>
                <a:lnTo>
                  <a:pt x="247586" y="64008"/>
                </a:lnTo>
                <a:lnTo>
                  <a:pt x="240702" y="49657"/>
                </a:lnTo>
                <a:lnTo>
                  <a:pt x="226187" y="31496"/>
                </a:lnTo>
                <a:lnTo>
                  <a:pt x="207831" y="17734"/>
                </a:lnTo>
                <a:lnTo>
                  <a:pt x="186213" y="7889"/>
                </a:lnTo>
                <a:lnTo>
                  <a:pt x="161214" y="1974"/>
                </a:lnTo>
                <a:lnTo>
                  <a:pt x="132715" y="0"/>
                </a:lnTo>
                <a:close/>
              </a:path>
              <a:path w="259078" h="280669">
                <a:moveTo>
                  <a:pt x="227203" y="199517"/>
                </a:moveTo>
                <a:lnTo>
                  <a:pt x="186912" y="211570"/>
                </a:lnTo>
                <a:lnTo>
                  <a:pt x="152907" y="214249"/>
                </a:lnTo>
                <a:lnTo>
                  <a:pt x="230493" y="214249"/>
                </a:lnTo>
                <a:lnTo>
                  <a:pt x="227203" y="199517"/>
                </a:lnTo>
                <a:close/>
              </a:path>
              <a:path w="259078" h="280669">
                <a:moveTo>
                  <a:pt x="247586" y="64008"/>
                </a:moveTo>
                <a:lnTo>
                  <a:pt x="135890" y="64008"/>
                </a:lnTo>
                <a:lnTo>
                  <a:pt x="144250" y="64635"/>
                </a:lnTo>
                <a:lnTo>
                  <a:pt x="151812" y="66643"/>
                </a:lnTo>
                <a:lnTo>
                  <a:pt x="174486" y="97496"/>
                </a:lnTo>
                <a:lnTo>
                  <a:pt x="175260" y="107187"/>
                </a:lnTo>
                <a:lnTo>
                  <a:pt x="257881" y="107187"/>
                </a:lnTo>
                <a:lnTo>
                  <a:pt x="257065" y="95789"/>
                </a:lnTo>
                <a:lnTo>
                  <a:pt x="250967" y="71056"/>
                </a:lnTo>
                <a:lnTo>
                  <a:pt x="247586" y="6400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871472" y="464819"/>
            <a:ext cx="195580" cy="364490"/>
          </a:xfrm>
          <a:custGeom>
            <a:rect l="l" t="t" r="r" b="b"/>
            <a:pathLst>
              <a:path w="195580" h="364490">
                <a:moveTo>
                  <a:pt x="126110" y="156717"/>
                </a:moveTo>
                <a:lnTo>
                  <a:pt x="32892" y="156717"/>
                </a:lnTo>
                <a:lnTo>
                  <a:pt x="32892" y="270001"/>
                </a:lnTo>
                <a:lnTo>
                  <a:pt x="37782" y="311832"/>
                </a:lnTo>
                <a:lnTo>
                  <a:pt x="64932" y="351323"/>
                </a:lnTo>
                <a:lnTo>
                  <a:pt x="120903" y="364235"/>
                </a:lnTo>
                <a:lnTo>
                  <a:pt x="131661" y="364043"/>
                </a:lnTo>
                <a:lnTo>
                  <a:pt x="177180" y="356409"/>
                </a:lnTo>
                <a:lnTo>
                  <a:pt x="195071" y="349376"/>
                </a:lnTo>
                <a:lnTo>
                  <a:pt x="195071" y="290067"/>
                </a:lnTo>
                <a:lnTo>
                  <a:pt x="150494" y="290067"/>
                </a:lnTo>
                <a:lnTo>
                  <a:pt x="139987" y="288476"/>
                </a:lnTo>
                <a:lnTo>
                  <a:pt x="132349" y="283622"/>
                </a:lnTo>
                <a:lnTo>
                  <a:pt x="127688" y="275387"/>
                </a:lnTo>
                <a:lnTo>
                  <a:pt x="126110" y="263651"/>
                </a:lnTo>
                <a:lnTo>
                  <a:pt x="126110" y="156717"/>
                </a:lnTo>
                <a:close/>
              </a:path>
              <a:path w="195580" h="364490">
                <a:moveTo>
                  <a:pt x="195071" y="280542"/>
                </a:moveTo>
                <a:lnTo>
                  <a:pt x="182731" y="284710"/>
                </a:lnTo>
                <a:lnTo>
                  <a:pt x="171211" y="287686"/>
                </a:lnTo>
                <a:lnTo>
                  <a:pt x="160478" y="289472"/>
                </a:lnTo>
                <a:lnTo>
                  <a:pt x="150494" y="290067"/>
                </a:lnTo>
                <a:lnTo>
                  <a:pt x="195071" y="290067"/>
                </a:lnTo>
                <a:lnTo>
                  <a:pt x="195071" y="280542"/>
                </a:lnTo>
                <a:close/>
              </a:path>
              <a:path w="195580" h="364490">
                <a:moveTo>
                  <a:pt x="184530" y="85725"/>
                </a:moveTo>
                <a:lnTo>
                  <a:pt x="0" y="85725"/>
                </a:lnTo>
                <a:lnTo>
                  <a:pt x="0" y="156717"/>
                </a:lnTo>
                <a:lnTo>
                  <a:pt x="184530" y="156717"/>
                </a:lnTo>
                <a:lnTo>
                  <a:pt x="184530" y="85725"/>
                </a:lnTo>
                <a:close/>
              </a:path>
              <a:path w="195580" h="364490">
                <a:moveTo>
                  <a:pt x="126110" y="0"/>
                </a:moveTo>
                <a:lnTo>
                  <a:pt x="32892" y="15875"/>
                </a:lnTo>
                <a:lnTo>
                  <a:pt x="32892" y="85725"/>
                </a:lnTo>
                <a:lnTo>
                  <a:pt x="126110" y="85725"/>
                </a:lnTo>
                <a:lnTo>
                  <a:pt x="12611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658111" y="464819"/>
            <a:ext cx="195580" cy="364490"/>
          </a:xfrm>
          <a:custGeom>
            <a:rect l="l" t="t" r="r" b="b"/>
            <a:pathLst>
              <a:path w="195580" h="364490">
                <a:moveTo>
                  <a:pt x="125094" y="156717"/>
                </a:moveTo>
                <a:lnTo>
                  <a:pt x="31750" y="156717"/>
                </a:lnTo>
                <a:lnTo>
                  <a:pt x="31750" y="270001"/>
                </a:lnTo>
                <a:lnTo>
                  <a:pt x="37211" y="311832"/>
                </a:lnTo>
                <a:lnTo>
                  <a:pt x="64914" y="351323"/>
                </a:lnTo>
                <a:lnTo>
                  <a:pt x="119761" y="364235"/>
                </a:lnTo>
                <a:lnTo>
                  <a:pt x="130679" y="364043"/>
                </a:lnTo>
                <a:lnTo>
                  <a:pt x="176656" y="356409"/>
                </a:lnTo>
                <a:lnTo>
                  <a:pt x="195071" y="349376"/>
                </a:lnTo>
                <a:lnTo>
                  <a:pt x="195071" y="290067"/>
                </a:lnTo>
                <a:lnTo>
                  <a:pt x="150494" y="290067"/>
                </a:lnTo>
                <a:lnTo>
                  <a:pt x="139400" y="288476"/>
                </a:lnTo>
                <a:lnTo>
                  <a:pt x="131460" y="283622"/>
                </a:lnTo>
                <a:lnTo>
                  <a:pt x="126688" y="275387"/>
                </a:lnTo>
                <a:lnTo>
                  <a:pt x="125094" y="263651"/>
                </a:lnTo>
                <a:lnTo>
                  <a:pt x="125094" y="156717"/>
                </a:lnTo>
                <a:close/>
              </a:path>
              <a:path w="195580" h="364490">
                <a:moveTo>
                  <a:pt x="195071" y="280542"/>
                </a:moveTo>
                <a:lnTo>
                  <a:pt x="182141" y="284710"/>
                </a:lnTo>
                <a:lnTo>
                  <a:pt x="170402" y="287686"/>
                </a:lnTo>
                <a:lnTo>
                  <a:pt x="159853" y="289472"/>
                </a:lnTo>
                <a:lnTo>
                  <a:pt x="150494" y="290067"/>
                </a:lnTo>
                <a:lnTo>
                  <a:pt x="195071" y="290067"/>
                </a:lnTo>
                <a:lnTo>
                  <a:pt x="195071" y="280542"/>
                </a:lnTo>
                <a:close/>
              </a:path>
              <a:path w="195580" h="364490">
                <a:moveTo>
                  <a:pt x="184531" y="85725"/>
                </a:moveTo>
                <a:lnTo>
                  <a:pt x="0" y="85725"/>
                </a:lnTo>
                <a:lnTo>
                  <a:pt x="0" y="156717"/>
                </a:lnTo>
                <a:lnTo>
                  <a:pt x="184531" y="156717"/>
                </a:lnTo>
                <a:lnTo>
                  <a:pt x="184531" y="85725"/>
                </a:lnTo>
                <a:close/>
              </a:path>
              <a:path w="195580" h="364490">
                <a:moveTo>
                  <a:pt x="125094" y="0"/>
                </a:moveTo>
                <a:lnTo>
                  <a:pt x="31750" y="16890"/>
                </a:lnTo>
                <a:lnTo>
                  <a:pt x="31750" y="85725"/>
                </a:lnTo>
                <a:lnTo>
                  <a:pt x="125094" y="85725"/>
                </a:lnTo>
                <a:lnTo>
                  <a:pt x="12509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530096" y="551687"/>
            <a:ext cx="91440" cy="274320"/>
          </a:xfrm>
          <a:custGeom>
            <a:rect l="l" t="t" r="r" b="b"/>
            <a:pathLst>
              <a:path w="91440" h="274319">
                <a:moveTo>
                  <a:pt x="0" y="274320"/>
                </a:moveTo>
                <a:lnTo>
                  <a:pt x="91440" y="274320"/>
                </a:lnTo>
                <a:lnTo>
                  <a:pt x="91440" y="0"/>
                </a:lnTo>
                <a:lnTo>
                  <a:pt x="0" y="0"/>
                </a:lnTo>
                <a:lnTo>
                  <a:pt x="0" y="2743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530096" y="488441"/>
            <a:ext cx="91440" cy="0"/>
          </a:xfrm>
          <a:custGeom>
            <a:rect l="l" t="t" r="r" b="b"/>
            <a:pathLst>
              <a:path w="91440">
                <a:moveTo>
                  <a:pt x="0" y="0"/>
                </a:moveTo>
                <a:lnTo>
                  <a:pt x="91440" y="0"/>
                </a:lnTo>
              </a:path>
            </a:pathLst>
          </a:custGeom>
          <a:ln w="6248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228344" y="548640"/>
            <a:ext cx="265430" cy="280670"/>
          </a:xfrm>
          <a:custGeom>
            <a:rect l="l" t="t" r="r" b="b"/>
            <a:pathLst>
              <a:path w="265430" h="280669">
                <a:moveTo>
                  <a:pt x="133603" y="0"/>
                </a:moveTo>
                <a:lnTo>
                  <a:pt x="76714" y="9302"/>
                </a:lnTo>
                <a:lnTo>
                  <a:pt x="34721" y="36702"/>
                </a:lnTo>
                <a:lnTo>
                  <a:pt x="8678" y="80772"/>
                </a:lnTo>
                <a:lnTo>
                  <a:pt x="0" y="139700"/>
                </a:lnTo>
                <a:lnTo>
                  <a:pt x="2186" y="170402"/>
                </a:lnTo>
                <a:lnTo>
                  <a:pt x="19973" y="221942"/>
                </a:lnTo>
                <a:lnTo>
                  <a:pt x="54885" y="259145"/>
                </a:lnTo>
                <a:lnTo>
                  <a:pt x="102982" y="278056"/>
                </a:lnTo>
                <a:lnTo>
                  <a:pt x="131572" y="280415"/>
                </a:lnTo>
                <a:lnTo>
                  <a:pt x="161335" y="278217"/>
                </a:lnTo>
                <a:lnTo>
                  <a:pt x="210242" y="260056"/>
                </a:lnTo>
                <a:lnTo>
                  <a:pt x="245191" y="222996"/>
                </a:lnTo>
                <a:lnTo>
                  <a:pt x="250686" y="211074"/>
                </a:lnTo>
                <a:lnTo>
                  <a:pt x="132587" y="211074"/>
                </a:lnTo>
                <a:lnTo>
                  <a:pt x="122485" y="209921"/>
                </a:lnTo>
                <a:lnTo>
                  <a:pt x="94964" y="170400"/>
                </a:lnTo>
                <a:lnTo>
                  <a:pt x="92583" y="139700"/>
                </a:lnTo>
                <a:lnTo>
                  <a:pt x="93178" y="123358"/>
                </a:lnTo>
                <a:lnTo>
                  <a:pt x="107424" y="79468"/>
                </a:lnTo>
                <a:lnTo>
                  <a:pt x="132587" y="69342"/>
                </a:lnTo>
                <a:lnTo>
                  <a:pt x="249754" y="69342"/>
                </a:lnTo>
                <a:lnTo>
                  <a:pt x="248284" y="66167"/>
                </a:lnTo>
                <a:lnTo>
                  <a:pt x="216227" y="26251"/>
                </a:lnTo>
                <a:lnTo>
                  <a:pt x="169783" y="4048"/>
                </a:lnTo>
                <a:lnTo>
                  <a:pt x="152140" y="994"/>
                </a:lnTo>
                <a:lnTo>
                  <a:pt x="133603" y="0"/>
                </a:lnTo>
                <a:close/>
              </a:path>
              <a:path w="265430" h="280669">
                <a:moveTo>
                  <a:pt x="249754" y="69342"/>
                </a:moveTo>
                <a:lnTo>
                  <a:pt x="132587" y="69342"/>
                </a:lnTo>
                <a:lnTo>
                  <a:pt x="142261" y="70494"/>
                </a:lnTo>
                <a:lnTo>
                  <a:pt x="150637" y="73898"/>
                </a:lnTo>
                <a:lnTo>
                  <a:pt x="169322" y="109077"/>
                </a:lnTo>
                <a:lnTo>
                  <a:pt x="171577" y="139700"/>
                </a:lnTo>
                <a:lnTo>
                  <a:pt x="170997" y="156039"/>
                </a:lnTo>
                <a:lnTo>
                  <a:pt x="157751" y="200947"/>
                </a:lnTo>
                <a:lnTo>
                  <a:pt x="132587" y="211074"/>
                </a:lnTo>
                <a:lnTo>
                  <a:pt x="250686" y="211074"/>
                </a:lnTo>
                <a:lnTo>
                  <a:pt x="256365" y="198754"/>
                </a:lnTo>
                <a:lnTo>
                  <a:pt x="262991" y="170989"/>
                </a:lnTo>
                <a:lnTo>
                  <a:pt x="265175" y="139700"/>
                </a:lnTo>
                <a:lnTo>
                  <a:pt x="264179" y="119209"/>
                </a:lnTo>
                <a:lnTo>
                  <a:pt x="261112" y="100171"/>
                </a:lnTo>
                <a:lnTo>
                  <a:pt x="255853" y="82514"/>
                </a:lnTo>
                <a:lnTo>
                  <a:pt x="249754" y="693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098803" y="457200"/>
            <a:ext cx="91440" cy="368935"/>
          </a:xfrm>
          <a:custGeom>
            <a:rect l="l" t="t" r="r" b="b"/>
            <a:pathLst>
              <a:path w="91440" h="368934">
                <a:moveTo>
                  <a:pt x="0" y="368808"/>
                </a:moveTo>
                <a:lnTo>
                  <a:pt x="91440" y="368808"/>
                </a:lnTo>
                <a:lnTo>
                  <a:pt x="91440" y="0"/>
                </a:lnTo>
                <a:lnTo>
                  <a:pt x="0" y="0"/>
                </a:lnTo>
                <a:lnTo>
                  <a:pt x="0" y="36880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06195" y="548640"/>
            <a:ext cx="257810" cy="280670"/>
          </a:xfrm>
          <a:custGeom>
            <a:rect l="l" t="t" r="r" b="b"/>
            <a:pathLst>
              <a:path w="257809" h="280669">
                <a:moveTo>
                  <a:pt x="131432" y="0"/>
                </a:moveTo>
                <a:lnTo>
                  <a:pt x="75118" y="9302"/>
                </a:lnTo>
                <a:lnTo>
                  <a:pt x="33921" y="36702"/>
                </a:lnTo>
                <a:lnTo>
                  <a:pt x="8216" y="81406"/>
                </a:lnTo>
                <a:lnTo>
                  <a:pt x="0" y="141732"/>
                </a:lnTo>
                <a:lnTo>
                  <a:pt x="2219" y="173505"/>
                </a:lnTo>
                <a:lnTo>
                  <a:pt x="20568" y="224813"/>
                </a:lnTo>
                <a:lnTo>
                  <a:pt x="57182" y="260484"/>
                </a:lnTo>
                <a:lnTo>
                  <a:pt x="108487" y="278233"/>
                </a:lnTo>
                <a:lnTo>
                  <a:pt x="139903" y="280415"/>
                </a:lnTo>
                <a:lnTo>
                  <a:pt x="155821" y="280207"/>
                </a:lnTo>
                <a:lnTo>
                  <a:pt x="195021" y="276225"/>
                </a:lnTo>
                <a:lnTo>
                  <a:pt x="240601" y="261493"/>
                </a:lnTo>
                <a:lnTo>
                  <a:pt x="229284" y="214249"/>
                </a:lnTo>
                <a:lnTo>
                  <a:pt x="151561" y="214249"/>
                </a:lnTo>
                <a:lnTo>
                  <a:pt x="138831" y="213463"/>
                </a:lnTo>
                <a:lnTo>
                  <a:pt x="102210" y="194135"/>
                </a:lnTo>
                <a:lnTo>
                  <a:pt x="93268" y="165988"/>
                </a:lnTo>
                <a:lnTo>
                  <a:pt x="257556" y="165988"/>
                </a:lnTo>
                <a:lnTo>
                  <a:pt x="257556" y="123951"/>
                </a:lnTo>
                <a:lnTo>
                  <a:pt x="256362" y="107187"/>
                </a:lnTo>
                <a:lnTo>
                  <a:pt x="94335" y="107187"/>
                </a:lnTo>
                <a:lnTo>
                  <a:pt x="96338" y="96267"/>
                </a:lnTo>
                <a:lnTo>
                  <a:pt x="126887" y="64603"/>
                </a:lnTo>
                <a:lnTo>
                  <a:pt x="134607" y="64008"/>
                </a:lnTo>
                <a:lnTo>
                  <a:pt x="246096" y="64008"/>
                </a:lnTo>
                <a:lnTo>
                  <a:pt x="239221" y="49657"/>
                </a:lnTo>
                <a:lnTo>
                  <a:pt x="224701" y="31496"/>
                </a:lnTo>
                <a:lnTo>
                  <a:pt x="206398" y="17734"/>
                </a:lnTo>
                <a:lnTo>
                  <a:pt x="184819" y="7889"/>
                </a:lnTo>
                <a:lnTo>
                  <a:pt x="159864" y="1974"/>
                </a:lnTo>
                <a:lnTo>
                  <a:pt x="131432" y="0"/>
                </a:lnTo>
                <a:close/>
              </a:path>
              <a:path w="257809" h="280669">
                <a:moveTo>
                  <a:pt x="225755" y="199517"/>
                </a:moveTo>
                <a:lnTo>
                  <a:pt x="185553" y="211570"/>
                </a:lnTo>
                <a:lnTo>
                  <a:pt x="151561" y="214249"/>
                </a:lnTo>
                <a:lnTo>
                  <a:pt x="229284" y="214249"/>
                </a:lnTo>
                <a:lnTo>
                  <a:pt x="225755" y="199517"/>
                </a:lnTo>
                <a:close/>
              </a:path>
              <a:path w="257809" h="280669">
                <a:moveTo>
                  <a:pt x="246096" y="64008"/>
                </a:moveTo>
                <a:lnTo>
                  <a:pt x="134607" y="64008"/>
                </a:lnTo>
                <a:lnTo>
                  <a:pt x="142953" y="64635"/>
                </a:lnTo>
                <a:lnTo>
                  <a:pt x="150504" y="66643"/>
                </a:lnTo>
                <a:lnTo>
                  <a:pt x="173062" y="97496"/>
                </a:lnTo>
                <a:lnTo>
                  <a:pt x="173824" y="107187"/>
                </a:lnTo>
                <a:lnTo>
                  <a:pt x="256362" y="107187"/>
                </a:lnTo>
                <a:lnTo>
                  <a:pt x="255551" y="95789"/>
                </a:lnTo>
                <a:lnTo>
                  <a:pt x="249472" y="71056"/>
                </a:lnTo>
                <a:lnTo>
                  <a:pt x="246096" y="6400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75487" y="458723"/>
            <a:ext cx="303530" cy="367665"/>
          </a:xfrm>
          <a:custGeom>
            <a:rect l="l" t="t" r="r" b="b"/>
            <a:pathLst>
              <a:path w="303530" h="367665">
                <a:moveTo>
                  <a:pt x="123634" y="0"/>
                </a:moveTo>
                <a:lnTo>
                  <a:pt x="0" y="0"/>
                </a:lnTo>
                <a:lnTo>
                  <a:pt x="0" y="367284"/>
                </a:lnTo>
                <a:lnTo>
                  <a:pt x="115176" y="367284"/>
                </a:lnTo>
                <a:lnTo>
                  <a:pt x="157167" y="364130"/>
                </a:lnTo>
                <a:lnTo>
                  <a:pt x="194302" y="354726"/>
                </a:lnTo>
                <a:lnTo>
                  <a:pt x="253606" y="317500"/>
                </a:lnTo>
                <a:lnTo>
                  <a:pt x="277275" y="285750"/>
                </a:lnTo>
                <a:lnTo>
                  <a:pt x="96164" y="285750"/>
                </a:lnTo>
                <a:lnTo>
                  <a:pt x="96164" y="80390"/>
                </a:lnTo>
                <a:lnTo>
                  <a:pt x="281550" y="80390"/>
                </a:lnTo>
                <a:lnTo>
                  <a:pt x="276974" y="70895"/>
                </a:lnTo>
                <a:lnTo>
                  <a:pt x="256781" y="45465"/>
                </a:lnTo>
                <a:lnTo>
                  <a:pt x="230628" y="25878"/>
                </a:lnTo>
                <a:lnTo>
                  <a:pt x="199718" y="11636"/>
                </a:lnTo>
                <a:lnTo>
                  <a:pt x="164053" y="2942"/>
                </a:lnTo>
                <a:lnTo>
                  <a:pt x="123634" y="0"/>
                </a:lnTo>
                <a:close/>
              </a:path>
              <a:path w="303530" h="367665">
                <a:moveTo>
                  <a:pt x="281550" y="80390"/>
                </a:moveTo>
                <a:lnTo>
                  <a:pt x="124688" y="80390"/>
                </a:lnTo>
                <a:lnTo>
                  <a:pt x="143147" y="81968"/>
                </a:lnTo>
                <a:lnTo>
                  <a:pt x="159032" y="86629"/>
                </a:lnTo>
                <a:lnTo>
                  <a:pt x="192188" y="118451"/>
                </a:lnTo>
                <a:lnTo>
                  <a:pt x="201694" y="156138"/>
                </a:lnTo>
                <a:lnTo>
                  <a:pt x="202882" y="179959"/>
                </a:lnTo>
                <a:lnTo>
                  <a:pt x="201677" y="205148"/>
                </a:lnTo>
                <a:lnTo>
                  <a:pt x="191743" y="244859"/>
                </a:lnTo>
                <a:lnTo>
                  <a:pt x="156000" y="279304"/>
                </a:lnTo>
                <a:lnTo>
                  <a:pt x="117297" y="285750"/>
                </a:lnTo>
                <a:lnTo>
                  <a:pt x="277275" y="285750"/>
                </a:lnTo>
                <a:lnTo>
                  <a:pt x="290728" y="257333"/>
                </a:lnTo>
                <a:lnTo>
                  <a:pt x="300122" y="219130"/>
                </a:lnTo>
                <a:lnTo>
                  <a:pt x="303276" y="175640"/>
                </a:lnTo>
                <a:lnTo>
                  <a:pt x="300320" y="135995"/>
                </a:lnTo>
                <a:lnTo>
                  <a:pt x="291520" y="101076"/>
                </a:lnTo>
                <a:lnTo>
                  <a:pt x="281550" y="8039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353043" y="298704"/>
            <a:ext cx="3506724" cy="6858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482600" y="2636901"/>
            <a:ext cx="97726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华文细黑"/>
                <a:cs typeface="华文细黑"/>
              </a:rPr>
              <a:t>2023年</a:t>
            </a:r>
            <a:r>
              <a:rPr sz="1400" b="1" spc="-5">
                <a:latin typeface="华文细黑"/>
                <a:cs typeface="华文细黑"/>
              </a:rPr>
              <a:t>12</a:t>
            </a:r>
            <a:r>
              <a:rPr sz="1400" b="1">
                <a:latin typeface="华文细黑"/>
                <a:cs typeface="华文细黑"/>
              </a:rPr>
              <a:t>月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510946" y="1231772"/>
            <a:ext cx="4102100" cy="10013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>
                <a:solidFill>
                  <a:srgbClr val="85BB24"/>
                </a:solidFill>
                <a:latin typeface="Calibri"/>
                <a:cs typeface="Calibri"/>
              </a:rPr>
              <a:t>202</a:t>
            </a:r>
            <a:r>
              <a:rPr sz="3200" spc="-10">
                <a:solidFill>
                  <a:srgbClr val="85BB24"/>
                </a:solidFill>
                <a:latin typeface="Calibri"/>
                <a:cs typeface="Calibri"/>
              </a:rPr>
              <a:t>3</a:t>
            </a:r>
            <a:r>
              <a:rPr sz="3200">
                <a:solidFill>
                  <a:srgbClr val="85BB24"/>
                </a:solidFill>
              </a:rPr>
              <a:t>上海市</a:t>
            </a:r>
            <a:r>
              <a:rPr sz="3200" spc="-15">
                <a:solidFill>
                  <a:srgbClr val="85BB24"/>
                </a:solidFill>
              </a:rPr>
              <a:t>私</a:t>
            </a:r>
            <a:r>
              <a:rPr sz="3200">
                <a:solidFill>
                  <a:srgbClr val="85BB24"/>
                </a:solidFill>
              </a:rPr>
              <a:t>募股</a:t>
            </a:r>
            <a:r>
              <a:rPr sz="3200" spc="-15">
                <a:solidFill>
                  <a:srgbClr val="85BB24"/>
                </a:solidFill>
              </a:rPr>
              <a:t>权</a:t>
            </a:r>
            <a:r>
              <a:rPr sz="3200">
                <a:solidFill>
                  <a:srgbClr val="85BB24"/>
                </a:solidFill>
              </a:rPr>
              <a:t>、 </a:t>
            </a:r>
            <a:r>
              <a:rPr sz="3200" spc="5">
                <a:solidFill>
                  <a:srgbClr val="85BB24"/>
                </a:solidFill>
              </a:rPr>
              <a:t>创投</a:t>
            </a:r>
            <a:r>
              <a:rPr sz="3200">
                <a:solidFill>
                  <a:srgbClr val="85BB24"/>
                </a:solidFill>
              </a:rPr>
              <a:t>行业</a:t>
            </a:r>
            <a:r>
              <a:rPr sz="3200" spc="-15">
                <a:solidFill>
                  <a:srgbClr val="85BB24"/>
                </a:solidFill>
              </a:rPr>
              <a:t>发</a:t>
            </a:r>
            <a:r>
              <a:rPr sz="3200">
                <a:solidFill>
                  <a:srgbClr val="85BB24"/>
                </a:solidFill>
              </a:rPr>
              <a:t>展报告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895344" y="1351788"/>
            <a:ext cx="4401311" cy="438302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482600" y="5652617"/>
            <a:ext cx="6126480" cy="63500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500" b="1" spc="5">
                <a:solidFill>
                  <a:srgbClr val="85BB24"/>
                </a:solidFill>
                <a:latin typeface="华文细黑"/>
                <a:cs typeface="华文细黑"/>
              </a:rPr>
              <a:t>发布机</a:t>
            </a:r>
            <a:r>
              <a:rPr sz="1500" b="1" spc="-5">
                <a:solidFill>
                  <a:srgbClr val="85BB24"/>
                </a:solidFill>
                <a:latin typeface="华文细黑"/>
                <a:cs typeface="华文细黑"/>
              </a:rPr>
              <a:t>构</a:t>
            </a:r>
            <a:r>
              <a:rPr sz="1500" b="1">
                <a:solidFill>
                  <a:srgbClr val="85BB24"/>
                </a:solidFill>
                <a:latin typeface="华文细黑"/>
                <a:cs typeface="华文细黑"/>
              </a:rPr>
              <a:t>：</a:t>
            </a:r>
            <a:r>
              <a:rPr sz="1500">
                <a:solidFill>
                  <a:srgbClr val="303030"/>
                </a:solidFill>
                <a:latin typeface="华文细黑"/>
                <a:cs typeface="华文细黑"/>
              </a:rPr>
              <a:t>上海市国际股权投资基金协会、德勤中国</a:t>
            </a:r>
            <a:endParaRPr sz="15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500" b="1" spc="5">
                <a:solidFill>
                  <a:srgbClr val="85BB24"/>
                </a:solidFill>
                <a:latin typeface="华文细黑"/>
                <a:cs typeface="华文细黑"/>
              </a:rPr>
              <a:t>联合发</a:t>
            </a:r>
            <a:r>
              <a:rPr sz="1500" b="1" spc="-5">
                <a:solidFill>
                  <a:srgbClr val="85BB24"/>
                </a:solidFill>
                <a:latin typeface="华文细黑"/>
                <a:cs typeface="华文细黑"/>
              </a:rPr>
              <a:t>布</a:t>
            </a:r>
            <a:r>
              <a:rPr sz="1500" b="1">
                <a:solidFill>
                  <a:srgbClr val="85BB24"/>
                </a:solidFill>
                <a:latin typeface="华文细黑"/>
                <a:cs typeface="华文细黑"/>
              </a:rPr>
              <a:t>：</a:t>
            </a:r>
            <a:r>
              <a:rPr sz="1500">
                <a:solidFill>
                  <a:srgbClr val="303030"/>
                </a:solidFill>
                <a:latin typeface="华文细黑"/>
                <a:cs typeface="华文细黑"/>
              </a:rPr>
              <a:t>投中信息、金浦投资、德同资本、君和资本、上海自贸区基金</a:t>
            </a:r>
            <a:endParaRPr sz="15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1700" y="6464649"/>
            <a:ext cx="11190605" cy="14160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0"/>
              </a:spcBef>
              <a:tabLst>
                <a:tab pos="11137900"/>
              </a:tabLst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20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</a:t>
            </a:r>
            <a:r>
              <a:rPr sz="800" spc="-5">
                <a:latin typeface="Calibri"/>
                <a:cs typeface="Calibri"/>
              </a:rPr>
              <a:t>2</a:t>
            </a:r>
            <a:r>
              <a:rPr sz="800">
                <a:latin typeface="Calibri"/>
                <a:cs typeface="Calibri"/>
              </a:rPr>
              <a:t>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>
                <a:latin typeface="华文细黑"/>
                <a:cs typeface="华文细黑"/>
              </a:rPr>
              <a:t>	</a:t>
            </a:r>
            <a:r>
              <a:rPr sz="800">
                <a:latin typeface="Calibri"/>
                <a:cs typeface="Calibri"/>
              </a:rPr>
              <a:t>2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6858000"/>
                </a:moveTo>
                <a:lnTo>
                  <a:pt x="12192000" y="6858000"/>
                </a:lnTo>
                <a:lnTo>
                  <a:pt x="12192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F6F6F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15467" y="529793"/>
            <a:ext cx="11060430" cy="5387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5">
                <a:latin typeface="华文细黑"/>
                <a:cs typeface="华文细黑"/>
              </a:rPr>
              <a:t>目录</a:t>
            </a:r>
            <a:endParaRPr sz="32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000">
              <a:latin typeface="华文细黑"/>
              <a:cs typeface="华文细黑"/>
            </a:endParaRPr>
          </a:p>
          <a:p>
            <a:pPr marL="1286510" indent="-552450">
              <a:lnSpc>
                <a:spcPct val="100000"/>
              </a:lnSpc>
              <a:buAutoNum type="arabicPeriod"/>
              <a:tabLst>
                <a:tab pos="1287145"/>
              </a:tabLst>
            </a:pP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上</a:t>
            </a:r>
            <a:r>
              <a:rPr sz="3200" b="1" spc="15">
                <a:solidFill>
                  <a:srgbClr val="85BB24"/>
                </a:solidFill>
                <a:latin typeface="华文细黑"/>
                <a:cs typeface="华文细黑"/>
              </a:rPr>
              <a:t>海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市私募股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权</a:t>
            </a:r>
            <a:r>
              <a:rPr sz="3200" b="1" spc="-5">
                <a:solidFill>
                  <a:srgbClr val="85BB24"/>
                </a:solidFill>
                <a:latin typeface="华文细黑"/>
                <a:cs typeface="华文细黑"/>
              </a:rPr>
              <a:t>、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创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投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行业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发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展概况</a:t>
            </a:r>
            <a:endParaRPr sz="32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85BB24"/>
              </a:buClr>
              <a:buFont typeface="Arial"/>
              <a:buAutoNum type="arabicPeriod"/>
            </a:pPr>
            <a:endParaRPr sz="3950">
              <a:latin typeface="华文细黑"/>
              <a:cs typeface="华文细黑"/>
            </a:endParaRPr>
          </a:p>
          <a:p>
            <a:pPr marL="1286510" indent="-55245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1287145"/>
              </a:tabLst>
            </a:pP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上</a:t>
            </a:r>
            <a:r>
              <a:rPr sz="3200" b="1" spc="15">
                <a:solidFill>
                  <a:srgbClr val="85BB24"/>
                </a:solidFill>
                <a:latin typeface="华文细黑"/>
                <a:cs typeface="华文细黑"/>
              </a:rPr>
              <a:t>海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市母基金</a:t>
            </a:r>
            <a:r>
              <a:rPr sz="3200" b="1" spc="-25">
                <a:solidFill>
                  <a:srgbClr val="85BB24"/>
                </a:solidFill>
                <a:latin typeface="华文细黑"/>
                <a:cs typeface="华文细黑"/>
              </a:rPr>
              <a:t>、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引导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基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金、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二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手份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额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转让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基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金发</a:t>
            </a:r>
            <a:r>
              <a:rPr sz="3200" b="1" spc="-20">
                <a:solidFill>
                  <a:srgbClr val="85BB24"/>
                </a:solidFill>
                <a:latin typeface="华文细黑"/>
                <a:cs typeface="华文细黑"/>
              </a:rPr>
              <a:t>展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情况</a:t>
            </a:r>
            <a:endParaRPr sz="32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85BB24"/>
              </a:buClr>
              <a:buFont typeface="Arial"/>
              <a:buAutoNum type="arabicPeriod"/>
            </a:pPr>
            <a:endParaRPr sz="3950">
              <a:latin typeface="华文细黑"/>
              <a:cs typeface="华文细黑"/>
            </a:endParaRPr>
          </a:p>
          <a:p>
            <a:pPr marL="1286510" indent="-552450">
              <a:lnSpc>
                <a:spcPct val="100000"/>
              </a:lnSpc>
              <a:buAutoNum type="arabicPeriod"/>
              <a:tabLst>
                <a:tab pos="1287145"/>
              </a:tabLst>
            </a:pPr>
            <a:r>
              <a:rPr sz="3200" b="1" spc="5">
                <a:solidFill>
                  <a:srgbClr val="85BB24"/>
                </a:solidFill>
                <a:latin typeface="华文细黑"/>
                <a:cs typeface="华文细黑"/>
              </a:rPr>
              <a:t>上海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市重点行</a:t>
            </a:r>
            <a:r>
              <a:rPr sz="3200" b="1" spc="-10">
                <a:solidFill>
                  <a:srgbClr val="85BB24"/>
                </a:solidFill>
                <a:latin typeface="华文细黑"/>
                <a:cs typeface="华文细黑"/>
              </a:rPr>
              <a:t>业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(赛</a:t>
            </a:r>
            <a:r>
              <a:rPr sz="3200" b="1" spc="-15">
                <a:solidFill>
                  <a:srgbClr val="85BB24"/>
                </a:solidFill>
                <a:latin typeface="华文细黑"/>
                <a:cs typeface="华文细黑"/>
              </a:rPr>
              <a:t>道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)投资情况分析</a:t>
            </a:r>
            <a:endParaRPr sz="32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85BB24"/>
              </a:buClr>
              <a:buFont typeface="Arial"/>
              <a:buAutoNum type="arabicPeriod"/>
            </a:pPr>
            <a:endParaRPr sz="3400">
              <a:latin typeface="华文细黑"/>
              <a:cs typeface="华文细黑"/>
            </a:endParaRPr>
          </a:p>
          <a:p>
            <a:pPr marL="1286510" indent="-552450">
              <a:lnSpc>
                <a:spcPct val="100000"/>
              </a:lnSpc>
              <a:buAutoNum type="arabicPeriod"/>
              <a:tabLst>
                <a:tab pos="1287145"/>
              </a:tabLst>
            </a:pPr>
            <a:r>
              <a:rPr sz="3200" b="1" spc="5">
                <a:solidFill>
                  <a:srgbClr val="85BB24"/>
                </a:solidFill>
                <a:latin typeface="华文细黑"/>
                <a:cs typeface="华文细黑"/>
              </a:rPr>
              <a:t>上海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市私募股</a:t>
            </a:r>
            <a:r>
              <a:rPr sz="3200" b="1" spc="-10">
                <a:solidFill>
                  <a:srgbClr val="85BB24"/>
                </a:solidFill>
                <a:latin typeface="华文细黑"/>
                <a:cs typeface="华文细黑"/>
              </a:rPr>
              <a:t>权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、创</a:t>
            </a:r>
            <a:r>
              <a:rPr sz="3200" b="1" spc="-15">
                <a:solidFill>
                  <a:srgbClr val="85BB24"/>
                </a:solidFill>
                <a:latin typeface="华文细黑"/>
                <a:cs typeface="华文细黑"/>
              </a:rPr>
              <a:t>投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行业</a:t>
            </a:r>
            <a:r>
              <a:rPr sz="3200" b="1" spc="-15">
                <a:solidFill>
                  <a:srgbClr val="85BB24"/>
                </a:solidFill>
                <a:latin typeface="华文细黑"/>
                <a:cs typeface="华文细黑"/>
              </a:rPr>
              <a:t>发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展趋</a:t>
            </a:r>
            <a:r>
              <a:rPr sz="3200" b="1" spc="-15">
                <a:solidFill>
                  <a:srgbClr val="85BB24"/>
                </a:solidFill>
                <a:latin typeface="华文细黑"/>
                <a:cs typeface="华文细黑"/>
              </a:rPr>
              <a:t>势</a:t>
            </a:r>
            <a:r>
              <a:rPr sz="3200" b="1">
                <a:solidFill>
                  <a:srgbClr val="85BB24"/>
                </a:solidFill>
                <a:latin typeface="华文细黑"/>
                <a:cs typeface="华文细黑"/>
              </a:rPr>
              <a:t>展望</a:t>
            </a:r>
            <a:endParaRPr sz="32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301" y="2655823"/>
            <a:ext cx="884555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>
                <a:solidFill>
                  <a:srgbClr val="FFFFFF"/>
                </a:solidFill>
              </a:rPr>
              <a:t>01</a:t>
            </a:r>
            <a:r>
              <a:rPr sz="4000" spc="-50">
                <a:solidFill>
                  <a:srgbClr val="FFFFFF"/>
                </a:solidFill>
              </a:rPr>
              <a:t> </a:t>
            </a:r>
            <a:r>
              <a:rPr sz="4000" spc="-5">
                <a:solidFill>
                  <a:srgbClr val="FFFFFF"/>
                </a:solidFill>
              </a:rPr>
              <a:t>上海市私募</a:t>
            </a:r>
            <a:r>
              <a:rPr sz="4000" spc="-10">
                <a:solidFill>
                  <a:srgbClr val="FFFFFF"/>
                </a:solidFill>
              </a:rPr>
              <a:t>股</a:t>
            </a:r>
            <a:r>
              <a:rPr sz="4000" spc="-5">
                <a:solidFill>
                  <a:srgbClr val="FFFFFF"/>
                </a:solidFill>
              </a:rPr>
              <a:t>权</a:t>
            </a:r>
            <a:r>
              <a:rPr sz="4000" spc="-10">
                <a:solidFill>
                  <a:srgbClr val="FFFFFF"/>
                </a:solidFill>
              </a:rPr>
              <a:t>、创</a:t>
            </a:r>
            <a:r>
              <a:rPr sz="4000" spc="-5">
                <a:solidFill>
                  <a:srgbClr val="FFFFFF"/>
                </a:solidFill>
              </a:rPr>
              <a:t>投</a:t>
            </a:r>
            <a:r>
              <a:rPr sz="4000" spc="-10">
                <a:solidFill>
                  <a:srgbClr val="FFFFFF"/>
                </a:solidFill>
              </a:rPr>
              <a:t>行业</a:t>
            </a:r>
            <a:r>
              <a:rPr sz="4000" spc="-5">
                <a:solidFill>
                  <a:srgbClr val="FFFFFF"/>
                </a:solidFill>
              </a:rPr>
              <a:t>发</a:t>
            </a:r>
            <a:r>
              <a:rPr sz="4000" spc="-10">
                <a:solidFill>
                  <a:srgbClr val="FFFFFF"/>
                </a:solidFill>
              </a:rPr>
              <a:t>展概况</a:t>
            </a:r>
            <a:endParaRPr sz="4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89000" y="6103416"/>
            <a:ext cx="3225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华文细黑"/>
                <a:cs typeface="华文细黑"/>
              </a:rPr>
              <a:t>数据来源：中国基金业协会，德勤研究，上海国际股权协会分析</a:t>
            </a:r>
            <a:endParaRPr sz="900">
              <a:latin typeface="华文细黑"/>
              <a:cs typeface="华文细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89000" y="584708"/>
            <a:ext cx="111633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5"/>
              <a:t>截至</a:t>
            </a:r>
            <a:r>
              <a:rPr spc="-5">
                <a:latin typeface="Calibri"/>
                <a:cs typeface="Calibri"/>
              </a:rPr>
              <a:t>2023</a:t>
            </a:r>
            <a:r>
              <a:rPr spc="5"/>
              <a:t>年</a:t>
            </a:r>
            <a:r>
              <a:rPr spc="-5">
                <a:latin typeface="Calibri"/>
                <a:cs typeface="Calibri"/>
              </a:rPr>
              <a:t>9</a:t>
            </a:r>
            <a:r>
              <a:rPr spc="-5"/>
              <a:t>月的过去一年，中国私募股权、创业投资基金管理人总数小幅下降，私 </a:t>
            </a:r>
            <a:r>
              <a:rPr/>
              <a:t>募股权</a:t>
            </a:r>
            <a:r>
              <a:rPr spc="-5"/>
              <a:t>、创投基金的数量和规模保持稳定增长。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000" y="1724660"/>
            <a:ext cx="3408679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华文细黑"/>
                <a:cs typeface="华文细黑"/>
              </a:rPr>
              <a:t>全国</a:t>
            </a:r>
            <a:r>
              <a:rPr sz="1400" b="1">
                <a:latin typeface="华文细黑"/>
                <a:cs typeface="华文细黑"/>
              </a:rPr>
              <a:t>月度</a:t>
            </a:r>
            <a:r>
              <a:rPr sz="1400" b="1" spc="-15">
                <a:latin typeface="华文细黑"/>
                <a:cs typeface="华文细黑"/>
              </a:rPr>
              <a:t>私</a:t>
            </a:r>
            <a:r>
              <a:rPr sz="1400" b="1">
                <a:latin typeface="华文细黑"/>
                <a:cs typeface="华文细黑"/>
              </a:rPr>
              <a:t>募股</a:t>
            </a:r>
            <a:r>
              <a:rPr sz="1400" b="1" spc="-15">
                <a:latin typeface="华文细黑"/>
                <a:cs typeface="华文细黑"/>
              </a:rPr>
              <a:t>权</a:t>
            </a:r>
            <a:r>
              <a:rPr sz="1400" b="1">
                <a:latin typeface="华文细黑"/>
                <a:cs typeface="华文细黑"/>
              </a:rPr>
              <a:t>、创</a:t>
            </a:r>
            <a:r>
              <a:rPr sz="1400" b="1" spc="-15">
                <a:latin typeface="华文细黑"/>
                <a:cs typeface="华文细黑"/>
              </a:rPr>
              <a:t>业</a:t>
            </a:r>
            <a:r>
              <a:rPr sz="1400" b="1">
                <a:latin typeface="华文细黑"/>
                <a:cs typeface="华文细黑"/>
              </a:rPr>
              <a:t>投资</a:t>
            </a:r>
            <a:r>
              <a:rPr sz="1400" b="1" spc="-15">
                <a:latin typeface="华文细黑"/>
                <a:cs typeface="华文细黑"/>
              </a:rPr>
              <a:t>基</a:t>
            </a:r>
            <a:r>
              <a:rPr sz="1400" b="1">
                <a:latin typeface="华文细黑"/>
                <a:cs typeface="华文细黑"/>
              </a:rPr>
              <a:t>金存</a:t>
            </a:r>
            <a:r>
              <a:rPr sz="1400" b="1" spc="-15">
                <a:latin typeface="华文细黑"/>
                <a:cs typeface="华文细黑"/>
              </a:rPr>
              <a:t>续</a:t>
            </a:r>
            <a:r>
              <a:rPr sz="1400" b="1">
                <a:latin typeface="华文细黑"/>
                <a:cs typeface="华文细黑"/>
              </a:rPr>
              <a:t>情况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608064" y="3802379"/>
            <a:ext cx="189230" cy="591820"/>
          </a:xfrm>
          <a:custGeom>
            <a:rect l="l" t="t" r="r" b="b"/>
            <a:pathLst>
              <a:path w="189229" h="591820">
                <a:moveTo>
                  <a:pt x="188975" y="0"/>
                </a:moveTo>
                <a:lnTo>
                  <a:pt x="0" y="0"/>
                </a:lnTo>
                <a:lnTo>
                  <a:pt x="0" y="591312"/>
                </a:lnTo>
                <a:lnTo>
                  <a:pt x="188975" y="591312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984492" y="3791711"/>
            <a:ext cx="189230" cy="601980"/>
          </a:xfrm>
          <a:custGeom>
            <a:rect l="l" t="t" r="r" b="b"/>
            <a:pathLst>
              <a:path w="189229" h="601979">
                <a:moveTo>
                  <a:pt x="188975" y="0"/>
                </a:moveTo>
                <a:lnTo>
                  <a:pt x="0" y="0"/>
                </a:lnTo>
                <a:lnTo>
                  <a:pt x="0" y="601980"/>
                </a:lnTo>
                <a:lnTo>
                  <a:pt x="188975" y="601980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362443" y="3779520"/>
            <a:ext cx="187960" cy="614680"/>
          </a:xfrm>
          <a:custGeom>
            <a:rect l="l" t="t" r="r" b="b"/>
            <a:pathLst>
              <a:path w="187959" h="614679">
                <a:moveTo>
                  <a:pt x="187451" y="0"/>
                </a:moveTo>
                <a:lnTo>
                  <a:pt x="0" y="0"/>
                </a:lnTo>
                <a:lnTo>
                  <a:pt x="0" y="614171"/>
                </a:lnTo>
                <a:lnTo>
                  <a:pt x="187451" y="614171"/>
                </a:lnTo>
                <a:lnTo>
                  <a:pt x="1874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738871" y="3759708"/>
            <a:ext cx="187960" cy="634365"/>
          </a:xfrm>
          <a:custGeom>
            <a:rect l="l" t="t" r="r" b="b"/>
            <a:pathLst>
              <a:path w="187959" h="634364">
                <a:moveTo>
                  <a:pt x="187451" y="0"/>
                </a:moveTo>
                <a:lnTo>
                  <a:pt x="0" y="0"/>
                </a:lnTo>
                <a:lnTo>
                  <a:pt x="0" y="633984"/>
                </a:lnTo>
                <a:lnTo>
                  <a:pt x="187451" y="633984"/>
                </a:lnTo>
                <a:lnTo>
                  <a:pt x="1874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115300" y="3753611"/>
            <a:ext cx="189230" cy="640080"/>
          </a:xfrm>
          <a:custGeom>
            <a:rect l="l" t="t" r="r" b="b"/>
            <a:pathLst>
              <a:path w="189229" h="640079">
                <a:moveTo>
                  <a:pt x="188975" y="0"/>
                </a:moveTo>
                <a:lnTo>
                  <a:pt x="0" y="0"/>
                </a:lnTo>
                <a:lnTo>
                  <a:pt x="0" y="640080"/>
                </a:lnTo>
                <a:lnTo>
                  <a:pt x="188975" y="640080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491728" y="3744467"/>
            <a:ext cx="189230" cy="649605"/>
          </a:xfrm>
          <a:custGeom>
            <a:rect l="l" t="t" r="r" b="b"/>
            <a:pathLst>
              <a:path w="189229" h="649604">
                <a:moveTo>
                  <a:pt x="188975" y="0"/>
                </a:moveTo>
                <a:lnTo>
                  <a:pt x="0" y="0"/>
                </a:lnTo>
                <a:lnTo>
                  <a:pt x="0" y="649223"/>
                </a:lnTo>
                <a:lnTo>
                  <a:pt x="188975" y="649223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68156" y="3729228"/>
            <a:ext cx="189230" cy="664845"/>
          </a:xfrm>
          <a:custGeom>
            <a:rect l="l" t="t" r="r" b="b"/>
            <a:pathLst>
              <a:path w="189229" h="664845">
                <a:moveTo>
                  <a:pt x="188975" y="0"/>
                </a:moveTo>
                <a:lnTo>
                  <a:pt x="0" y="0"/>
                </a:lnTo>
                <a:lnTo>
                  <a:pt x="0" y="664464"/>
                </a:lnTo>
                <a:lnTo>
                  <a:pt x="188975" y="664464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246107" y="3709415"/>
            <a:ext cx="187960" cy="684530"/>
          </a:xfrm>
          <a:custGeom>
            <a:rect l="l" t="t" r="r" b="b"/>
            <a:pathLst>
              <a:path w="187959" h="684529">
                <a:moveTo>
                  <a:pt x="187451" y="0"/>
                </a:moveTo>
                <a:lnTo>
                  <a:pt x="0" y="0"/>
                </a:lnTo>
                <a:lnTo>
                  <a:pt x="0" y="684275"/>
                </a:lnTo>
                <a:lnTo>
                  <a:pt x="187451" y="684275"/>
                </a:lnTo>
                <a:lnTo>
                  <a:pt x="1874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9622535" y="3703320"/>
            <a:ext cx="189230" cy="690880"/>
          </a:xfrm>
          <a:custGeom>
            <a:rect l="l" t="t" r="r" b="b"/>
            <a:pathLst>
              <a:path w="189229" h="690879">
                <a:moveTo>
                  <a:pt x="188975" y="0"/>
                </a:moveTo>
                <a:lnTo>
                  <a:pt x="0" y="0"/>
                </a:lnTo>
                <a:lnTo>
                  <a:pt x="0" y="690371"/>
                </a:lnTo>
                <a:lnTo>
                  <a:pt x="188975" y="690371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9998964" y="3692652"/>
            <a:ext cx="189230" cy="701040"/>
          </a:xfrm>
          <a:custGeom>
            <a:rect l="l" t="t" r="r" b="b"/>
            <a:pathLst>
              <a:path w="189229" h="701039">
                <a:moveTo>
                  <a:pt x="188975" y="0"/>
                </a:moveTo>
                <a:lnTo>
                  <a:pt x="0" y="0"/>
                </a:lnTo>
                <a:lnTo>
                  <a:pt x="0" y="701040"/>
                </a:lnTo>
                <a:lnTo>
                  <a:pt x="188975" y="701040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0375392" y="3683508"/>
            <a:ext cx="189230" cy="710565"/>
          </a:xfrm>
          <a:custGeom>
            <a:rect l="l" t="t" r="r" b="b"/>
            <a:pathLst>
              <a:path w="189229" h="710564">
                <a:moveTo>
                  <a:pt x="188975" y="0"/>
                </a:moveTo>
                <a:lnTo>
                  <a:pt x="0" y="0"/>
                </a:lnTo>
                <a:lnTo>
                  <a:pt x="0" y="710184"/>
                </a:lnTo>
                <a:lnTo>
                  <a:pt x="188975" y="710184"/>
                </a:lnTo>
                <a:lnTo>
                  <a:pt x="18897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0753343" y="3669791"/>
            <a:ext cx="187960" cy="723900"/>
          </a:xfrm>
          <a:custGeom>
            <a:rect l="l" t="t" r="r" b="b"/>
            <a:pathLst>
              <a:path w="187959" h="723900">
                <a:moveTo>
                  <a:pt x="187451" y="0"/>
                </a:moveTo>
                <a:lnTo>
                  <a:pt x="0" y="0"/>
                </a:lnTo>
                <a:lnTo>
                  <a:pt x="0" y="723899"/>
                </a:lnTo>
                <a:lnTo>
                  <a:pt x="187451" y="723899"/>
                </a:lnTo>
                <a:lnTo>
                  <a:pt x="1874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1129771" y="3659123"/>
            <a:ext cx="187960" cy="734695"/>
          </a:xfrm>
          <a:custGeom>
            <a:rect l="l" t="t" r="r" b="b"/>
            <a:pathLst>
              <a:path w="187959" h="734695">
                <a:moveTo>
                  <a:pt x="187451" y="0"/>
                </a:moveTo>
                <a:lnTo>
                  <a:pt x="0" y="0"/>
                </a:lnTo>
                <a:lnTo>
                  <a:pt x="0" y="734568"/>
                </a:lnTo>
                <a:lnTo>
                  <a:pt x="187451" y="734568"/>
                </a:lnTo>
                <a:lnTo>
                  <a:pt x="1874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608064" y="2770632"/>
            <a:ext cx="189230" cy="1031875"/>
          </a:xfrm>
          <a:custGeom>
            <a:rect l="l" t="t" r="r" b="b"/>
            <a:pathLst>
              <a:path w="189229" h="1031875">
                <a:moveTo>
                  <a:pt x="188975" y="0"/>
                </a:moveTo>
                <a:lnTo>
                  <a:pt x="0" y="0"/>
                </a:lnTo>
                <a:lnTo>
                  <a:pt x="0" y="1031747"/>
                </a:lnTo>
                <a:lnTo>
                  <a:pt x="188975" y="1031747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984492" y="2759964"/>
            <a:ext cx="189230" cy="1031875"/>
          </a:xfrm>
          <a:custGeom>
            <a:rect l="l" t="t" r="r" b="b"/>
            <a:pathLst>
              <a:path w="189229" h="1031875">
                <a:moveTo>
                  <a:pt x="188975" y="0"/>
                </a:moveTo>
                <a:lnTo>
                  <a:pt x="0" y="0"/>
                </a:lnTo>
                <a:lnTo>
                  <a:pt x="0" y="1031748"/>
                </a:lnTo>
                <a:lnTo>
                  <a:pt x="188975" y="1031748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362443" y="2750820"/>
            <a:ext cx="187960" cy="1028700"/>
          </a:xfrm>
          <a:custGeom>
            <a:rect l="l" t="t" r="r" b="b"/>
            <a:pathLst>
              <a:path w="187959" h="1028700">
                <a:moveTo>
                  <a:pt x="187451" y="0"/>
                </a:moveTo>
                <a:lnTo>
                  <a:pt x="0" y="0"/>
                </a:lnTo>
                <a:lnTo>
                  <a:pt x="0" y="1028699"/>
                </a:lnTo>
                <a:lnTo>
                  <a:pt x="187451" y="1028699"/>
                </a:lnTo>
                <a:lnTo>
                  <a:pt x="187451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738871" y="2729483"/>
            <a:ext cx="187960" cy="1030605"/>
          </a:xfrm>
          <a:custGeom>
            <a:rect l="l" t="t" r="r" b="b"/>
            <a:pathLst>
              <a:path w="187959" h="1030603">
                <a:moveTo>
                  <a:pt x="187451" y="0"/>
                </a:moveTo>
                <a:lnTo>
                  <a:pt x="0" y="0"/>
                </a:lnTo>
                <a:lnTo>
                  <a:pt x="0" y="1030223"/>
                </a:lnTo>
                <a:lnTo>
                  <a:pt x="187451" y="1030223"/>
                </a:lnTo>
                <a:lnTo>
                  <a:pt x="187451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8115300" y="2738627"/>
            <a:ext cx="189230" cy="1015365"/>
          </a:xfrm>
          <a:custGeom>
            <a:rect l="l" t="t" r="r" b="b"/>
            <a:pathLst>
              <a:path w="189229" h="1015364">
                <a:moveTo>
                  <a:pt x="188975" y="0"/>
                </a:moveTo>
                <a:lnTo>
                  <a:pt x="0" y="0"/>
                </a:lnTo>
                <a:lnTo>
                  <a:pt x="0" y="1014984"/>
                </a:lnTo>
                <a:lnTo>
                  <a:pt x="188975" y="1014984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8491728" y="2726435"/>
            <a:ext cx="189230" cy="1018540"/>
          </a:xfrm>
          <a:custGeom>
            <a:rect l="l" t="t" r="r" b="b"/>
            <a:pathLst>
              <a:path w="189229" h="1018539">
                <a:moveTo>
                  <a:pt x="188975" y="0"/>
                </a:moveTo>
                <a:lnTo>
                  <a:pt x="0" y="0"/>
                </a:lnTo>
                <a:lnTo>
                  <a:pt x="0" y="1018032"/>
                </a:lnTo>
                <a:lnTo>
                  <a:pt x="188975" y="1018032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868156" y="2706623"/>
            <a:ext cx="189230" cy="1022985"/>
          </a:xfrm>
          <a:custGeom>
            <a:rect l="l" t="t" r="r" b="b"/>
            <a:pathLst>
              <a:path w="189229" h="1022985">
                <a:moveTo>
                  <a:pt x="188975" y="0"/>
                </a:moveTo>
                <a:lnTo>
                  <a:pt x="0" y="0"/>
                </a:lnTo>
                <a:lnTo>
                  <a:pt x="0" y="1022603"/>
                </a:lnTo>
                <a:lnTo>
                  <a:pt x="188975" y="1022603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9246107" y="2682239"/>
            <a:ext cx="187960" cy="1027430"/>
          </a:xfrm>
          <a:custGeom>
            <a:rect l="l" t="t" r="r" b="b"/>
            <a:pathLst>
              <a:path w="187959" h="1027428">
                <a:moveTo>
                  <a:pt x="187451" y="0"/>
                </a:moveTo>
                <a:lnTo>
                  <a:pt x="0" y="0"/>
                </a:lnTo>
                <a:lnTo>
                  <a:pt x="0" y="1027176"/>
                </a:lnTo>
                <a:lnTo>
                  <a:pt x="187451" y="1027176"/>
                </a:lnTo>
                <a:lnTo>
                  <a:pt x="187451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9622535" y="2679192"/>
            <a:ext cx="189230" cy="1024255"/>
          </a:xfrm>
          <a:custGeom>
            <a:rect l="l" t="t" r="r" b="b"/>
            <a:pathLst>
              <a:path w="189229" h="1024253">
                <a:moveTo>
                  <a:pt x="188975" y="0"/>
                </a:moveTo>
                <a:lnTo>
                  <a:pt x="0" y="0"/>
                </a:lnTo>
                <a:lnTo>
                  <a:pt x="0" y="1024128"/>
                </a:lnTo>
                <a:lnTo>
                  <a:pt x="188975" y="1024128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9998964" y="2668523"/>
            <a:ext cx="189230" cy="1024255"/>
          </a:xfrm>
          <a:custGeom>
            <a:rect l="l" t="t" r="r" b="b"/>
            <a:pathLst>
              <a:path w="189229" h="1024253">
                <a:moveTo>
                  <a:pt x="188975" y="0"/>
                </a:moveTo>
                <a:lnTo>
                  <a:pt x="0" y="0"/>
                </a:lnTo>
                <a:lnTo>
                  <a:pt x="0" y="1024127"/>
                </a:lnTo>
                <a:lnTo>
                  <a:pt x="188975" y="1024127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0375392" y="2656332"/>
            <a:ext cx="189230" cy="1027430"/>
          </a:xfrm>
          <a:custGeom>
            <a:rect l="l" t="t" r="r" b="b"/>
            <a:pathLst>
              <a:path w="189229" h="1027428">
                <a:moveTo>
                  <a:pt x="188975" y="0"/>
                </a:moveTo>
                <a:lnTo>
                  <a:pt x="0" y="0"/>
                </a:lnTo>
                <a:lnTo>
                  <a:pt x="0" y="1027175"/>
                </a:lnTo>
                <a:lnTo>
                  <a:pt x="188975" y="1027175"/>
                </a:lnTo>
                <a:lnTo>
                  <a:pt x="188975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0753343" y="2642616"/>
            <a:ext cx="187960" cy="1027430"/>
          </a:xfrm>
          <a:custGeom>
            <a:rect l="l" t="t" r="r" b="b"/>
            <a:pathLst>
              <a:path w="187959" h="1027428">
                <a:moveTo>
                  <a:pt x="187451" y="0"/>
                </a:moveTo>
                <a:lnTo>
                  <a:pt x="0" y="0"/>
                </a:lnTo>
                <a:lnTo>
                  <a:pt x="0" y="1027176"/>
                </a:lnTo>
                <a:lnTo>
                  <a:pt x="187451" y="1027176"/>
                </a:lnTo>
                <a:lnTo>
                  <a:pt x="187451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1129771" y="2636520"/>
            <a:ext cx="187960" cy="1022985"/>
          </a:xfrm>
          <a:custGeom>
            <a:rect l="l" t="t" r="r" b="b"/>
            <a:pathLst>
              <a:path w="187959" h="1022985">
                <a:moveTo>
                  <a:pt x="187451" y="0"/>
                </a:moveTo>
                <a:lnTo>
                  <a:pt x="0" y="0"/>
                </a:lnTo>
                <a:lnTo>
                  <a:pt x="0" y="1022603"/>
                </a:lnTo>
                <a:lnTo>
                  <a:pt x="187451" y="1022603"/>
                </a:lnTo>
                <a:lnTo>
                  <a:pt x="187451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6513576" y="4393691"/>
            <a:ext cx="4898390" cy="0"/>
          </a:xfrm>
          <a:custGeom>
            <a:rect l="l" t="t" r="r" b="b"/>
            <a:pathLst>
              <a:path w="4898390">
                <a:moveTo>
                  <a:pt x="0" y="0"/>
                </a:moveTo>
                <a:lnTo>
                  <a:pt x="489813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6513576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6891528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7267956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7644383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8020811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8397240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8775192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9151619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9528047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9904476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10282428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10658856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 flipH="1">
            <a:off x="11035283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11411711" y="4393691"/>
            <a:ext cx="0" cy="35560"/>
          </a:xfrm>
          <a:custGeom>
            <a:rect l="l" t="t" r="r" b="b"/>
            <a:pathLst>
              <a:path h="35560">
                <a:moveTo>
                  <a:pt x="0" y="0"/>
                </a:moveTo>
                <a:lnTo>
                  <a:pt x="0" y="3505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6703314" y="2599182"/>
            <a:ext cx="4520565" cy="204470"/>
          </a:xfrm>
          <a:custGeom>
            <a:rect l="l" t="t" r="r" b="b"/>
            <a:pathLst>
              <a:path w="4520565" h="204469">
                <a:moveTo>
                  <a:pt x="0" y="0"/>
                </a:moveTo>
                <a:lnTo>
                  <a:pt x="53822" y="2171"/>
                </a:lnTo>
                <a:lnTo>
                  <a:pt x="107634" y="4263"/>
                </a:lnTo>
                <a:lnTo>
                  <a:pt x="161439" y="6334"/>
                </a:lnTo>
                <a:lnTo>
                  <a:pt x="215242" y="8446"/>
                </a:lnTo>
                <a:lnTo>
                  <a:pt x="269047" y="10658"/>
                </a:lnTo>
                <a:lnTo>
                  <a:pt x="322859" y="13029"/>
                </a:lnTo>
                <a:lnTo>
                  <a:pt x="376681" y="15620"/>
                </a:lnTo>
                <a:lnTo>
                  <a:pt x="430504" y="18645"/>
                </a:lnTo>
                <a:lnTo>
                  <a:pt x="484316" y="22121"/>
                </a:lnTo>
                <a:lnTo>
                  <a:pt x="538121" y="25814"/>
                </a:lnTo>
                <a:lnTo>
                  <a:pt x="591924" y="29492"/>
                </a:lnTo>
                <a:lnTo>
                  <a:pt x="645729" y="32921"/>
                </a:lnTo>
                <a:lnTo>
                  <a:pt x="699541" y="35868"/>
                </a:lnTo>
                <a:lnTo>
                  <a:pt x="753363" y="38100"/>
                </a:lnTo>
                <a:lnTo>
                  <a:pt x="807186" y="38346"/>
                </a:lnTo>
                <a:lnTo>
                  <a:pt x="860998" y="36461"/>
                </a:lnTo>
                <a:lnTo>
                  <a:pt x="914803" y="33737"/>
                </a:lnTo>
                <a:lnTo>
                  <a:pt x="968606" y="31464"/>
                </a:lnTo>
                <a:lnTo>
                  <a:pt x="1022411" y="30933"/>
                </a:lnTo>
                <a:lnTo>
                  <a:pt x="1076223" y="33434"/>
                </a:lnTo>
                <a:lnTo>
                  <a:pt x="1130045" y="40258"/>
                </a:lnTo>
                <a:lnTo>
                  <a:pt x="1177141" y="51258"/>
                </a:lnTo>
                <a:lnTo>
                  <a:pt x="1224228" y="66768"/>
                </a:lnTo>
                <a:lnTo>
                  <a:pt x="1271309" y="85275"/>
                </a:lnTo>
                <a:lnTo>
                  <a:pt x="1318386" y="105267"/>
                </a:lnTo>
                <a:lnTo>
                  <a:pt x="1365464" y="125228"/>
                </a:lnTo>
                <a:lnTo>
                  <a:pt x="1412545" y="143646"/>
                </a:lnTo>
                <a:lnTo>
                  <a:pt x="1459632" y="159008"/>
                </a:lnTo>
                <a:lnTo>
                  <a:pt x="1506727" y="169798"/>
                </a:lnTo>
                <a:lnTo>
                  <a:pt x="1560550" y="176507"/>
                </a:lnTo>
                <a:lnTo>
                  <a:pt x="1614362" y="179008"/>
                </a:lnTo>
                <a:lnTo>
                  <a:pt x="1668167" y="178459"/>
                </a:lnTo>
                <a:lnTo>
                  <a:pt x="1721970" y="176017"/>
                </a:lnTo>
                <a:lnTo>
                  <a:pt x="1775775" y="172840"/>
                </a:lnTo>
                <a:lnTo>
                  <a:pt x="1829587" y="170085"/>
                </a:lnTo>
                <a:lnTo>
                  <a:pt x="1883409" y="168909"/>
                </a:lnTo>
                <a:lnTo>
                  <a:pt x="1937232" y="168972"/>
                </a:lnTo>
                <a:lnTo>
                  <a:pt x="1991044" y="169205"/>
                </a:lnTo>
                <a:lnTo>
                  <a:pt x="2044849" y="169516"/>
                </a:lnTo>
                <a:lnTo>
                  <a:pt x="2098652" y="169811"/>
                </a:lnTo>
                <a:lnTo>
                  <a:pt x="2152457" y="169998"/>
                </a:lnTo>
                <a:lnTo>
                  <a:pt x="2206269" y="169983"/>
                </a:lnTo>
                <a:lnTo>
                  <a:pt x="2260091" y="169671"/>
                </a:lnTo>
                <a:lnTo>
                  <a:pt x="2313914" y="168964"/>
                </a:lnTo>
                <a:lnTo>
                  <a:pt x="2367726" y="167839"/>
                </a:lnTo>
                <a:lnTo>
                  <a:pt x="2421531" y="166486"/>
                </a:lnTo>
                <a:lnTo>
                  <a:pt x="2475334" y="165092"/>
                </a:lnTo>
                <a:lnTo>
                  <a:pt x="2529139" y="163847"/>
                </a:lnTo>
                <a:lnTo>
                  <a:pt x="2582951" y="162940"/>
                </a:lnTo>
                <a:lnTo>
                  <a:pt x="2636774" y="162559"/>
                </a:lnTo>
                <a:lnTo>
                  <a:pt x="2690596" y="162819"/>
                </a:lnTo>
                <a:lnTo>
                  <a:pt x="2744408" y="163516"/>
                </a:lnTo>
                <a:lnTo>
                  <a:pt x="2798213" y="164529"/>
                </a:lnTo>
                <a:lnTo>
                  <a:pt x="2852016" y="165735"/>
                </a:lnTo>
                <a:lnTo>
                  <a:pt x="2905821" y="167012"/>
                </a:lnTo>
                <a:lnTo>
                  <a:pt x="2959633" y="168238"/>
                </a:lnTo>
                <a:lnTo>
                  <a:pt x="3013455" y="169290"/>
                </a:lnTo>
                <a:lnTo>
                  <a:pt x="3067278" y="170127"/>
                </a:lnTo>
                <a:lnTo>
                  <a:pt x="3121090" y="170915"/>
                </a:lnTo>
                <a:lnTo>
                  <a:pt x="3174895" y="171683"/>
                </a:lnTo>
                <a:lnTo>
                  <a:pt x="3228698" y="172460"/>
                </a:lnTo>
                <a:lnTo>
                  <a:pt x="3282503" y="173275"/>
                </a:lnTo>
                <a:lnTo>
                  <a:pt x="3336315" y="174156"/>
                </a:lnTo>
                <a:lnTo>
                  <a:pt x="3390137" y="175132"/>
                </a:lnTo>
                <a:lnTo>
                  <a:pt x="3443960" y="176325"/>
                </a:lnTo>
                <a:lnTo>
                  <a:pt x="3497772" y="177675"/>
                </a:lnTo>
                <a:lnTo>
                  <a:pt x="3551577" y="179108"/>
                </a:lnTo>
                <a:lnTo>
                  <a:pt x="3605380" y="180547"/>
                </a:lnTo>
                <a:lnTo>
                  <a:pt x="3659185" y="181918"/>
                </a:lnTo>
                <a:lnTo>
                  <a:pt x="3712997" y="183143"/>
                </a:lnTo>
                <a:lnTo>
                  <a:pt x="3766819" y="184150"/>
                </a:lnTo>
                <a:lnTo>
                  <a:pt x="3820642" y="184806"/>
                </a:lnTo>
                <a:lnTo>
                  <a:pt x="3874454" y="185140"/>
                </a:lnTo>
                <a:lnTo>
                  <a:pt x="3928259" y="185312"/>
                </a:lnTo>
                <a:lnTo>
                  <a:pt x="3982062" y="185482"/>
                </a:lnTo>
                <a:lnTo>
                  <a:pt x="4035867" y="185810"/>
                </a:lnTo>
                <a:lnTo>
                  <a:pt x="4089679" y="186455"/>
                </a:lnTo>
                <a:lnTo>
                  <a:pt x="4143502" y="187578"/>
                </a:lnTo>
                <a:lnTo>
                  <a:pt x="4197324" y="189247"/>
                </a:lnTo>
                <a:lnTo>
                  <a:pt x="4251136" y="191343"/>
                </a:lnTo>
                <a:lnTo>
                  <a:pt x="4304941" y="193753"/>
                </a:lnTo>
                <a:lnTo>
                  <a:pt x="4358744" y="196361"/>
                </a:lnTo>
                <a:lnTo>
                  <a:pt x="4412549" y="199051"/>
                </a:lnTo>
                <a:lnTo>
                  <a:pt x="4466361" y="201708"/>
                </a:lnTo>
                <a:lnTo>
                  <a:pt x="4520183" y="204215"/>
                </a:lnTo>
              </a:path>
            </a:pathLst>
          </a:custGeom>
          <a:ln w="28575">
            <a:solidFill>
              <a:srgbClr val="004F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6505320" y="3960367"/>
            <a:ext cx="491680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350" baseline="-24691">
                <a:latin typeface="Calibri"/>
                <a:cs typeface="Calibri"/>
              </a:rPr>
              <a:t>18,087</a:t>
            </a:r>
            <a:r>
              <a:rPr sz="1350" spc="67" baseline="-24691">
                <a:latin typeface="Calibri"/>
                <a:cs typeface="Calibri"/>
              </a:rPr>
              <a:t> </a:t>
            </a:r>
            <a:r>
              <a:rPr sz="1350" baseline="-21604">
                <a:latin typeface="Calibri"/>
                <a:cs typeface="Calibri"/>
              </a:rPr>
              <a:t>18,412</a:t>
            </a:r>
            <a:r>
              <a:rPr sz="1350" spc="60" baseline="-21604">
                <a:latin typeface="Calibri"/>
                <a:cs typeface="Calibri"/>
              </a:rPr>
              <a:t> </a:t>
            </a:r>
            <a:r>
              <a:rPr sz="1350" baseline="-18518">
                <a:latin typeface="Calibri"/>
                <a:cs typeface="Calibri"/>
              </a:rPr>
              <a:t>18,791</a:t>
            </a:r>
            <a:r>
              <a:rPr sz="1350" spc="67" baseline="-18518">
                <a:latin typeface="Calibri"/>
                <a:cs typeface="Calibri"/>
              </a:rPr>
              <a:t> </a:t>
            </a:r>
            <a:r>
              <a:rPr sz="1350" baseline="-15432">
                <a:latin typeface="Calibri"/>
                <a:cs typeface="Calibri"/>
              </a:rPr>
              <a:t>19,353</a:t>
            </a:r>
            <a:r>
              <a:rPr sz="1350" spc="60" baseline="-15432">
                <a:latin typeface="Calibri"/>
                <a:cs typeface="Calibri"/>
              </a:rPr>
              <a:t> </a:t>
            </a:r>
            <a:r>
              <a:rPr sz="1350" baseline="-12345">
                <a:latin typeface="Calibri"/>
                <a:cs typeface="Calibri"/>
              </a:rPr>
              <a:t>19,570</a:t>
            </a:r>
            <a:r>
              <a:rPr sz="1350" spc="67" baseline="-12345">
                <a:latin typeface="Calibri"/>
                <a:cs typeface="Calibri"/>
              </a:rPr>
              <a:t> </a:t>
            </a:r>
            <a:r>
              <a:rPr sz="1350" baseline="-9259">
                <a:latin typeface="Calibri"/>
                <a:cs typeface="Calibri"/>
              </a:rPr>
              <a:t>19,846</a:t>
            </a:r>
            <a:r>
              <a:rPr sz="1350" spc="67" baseline="-9259">
                <a:latin typeface="Calibri"/>
                <a:cs typeface="Calibri"/>
              </a:rPr>
              <a:t> </a:t>
            </a:r>
            <a:r>
              <a:rPr sz="1350" baseline="-6172">
                <a:latin typeface="Calibri"/>
                <a:cs typeface="Calibri"/>
              </a:rPr>
              <a:t>20,330</a:t>
            </a:r>
            <a:r>
              <a:rPr sz="1350" spc="67" baseline="-6172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20,926</a:t>
            </a:r>
            <a:r>
              <a:rPr sz="900" spc="40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21,101</a:t>
            </a:r>
            <a:r>
              <a:rPr sz="900" spc="40">
                <a:latin typeface="Calibri"/>
                <a:cs typeface="Calibri"/>
              </a:rPr>
              <a:t> </a:t>
            </a:r>
            <a:r>
              <a:rPr sz="1350" baseline="3086">
                <a:latin typeface="Calibri"/>
                <a:cs typeface="Calibri"/>
              </a:rPr>
              <a:t>21,415</a:t>
            </a:r>
            <a:r>
              <a:rPr sz="1350" spc="75" baseline="3086">
                <a:latin typeface="Calibri"/>
                <a:cs typeface="Calibri"/>
              </a:rPr>
              <a:t> </a:t>
            </a:r>
            <a:r>
              <a:rPr sz="1350" baseline="6172">
                <a:latin typeface="Calibri"/>
                <a:cs typeface="Calibri"/>
              </a:rPr>
              <a:t>21,725</a:t>
            </a:r>
            <a:r>
              <a:rPr sz="1350" spc="60" baseline="6172">
                <a:latin typeface="Calibri"/>
                <a:cs typeface="Calibri"/>
              </a:rPr>
              <a:t> </a:t>
            </a:r>
            <a:r>
              <a:rPr sz="1350" baseline="9259">
                <a:latin typeface="Calibri"/>
                <a:cs typeface="Calibri"/>
              </a:rPr>
              <a:t>22,114</a:t>
            </a:r>
            <a:r>
              <a:rPr sz="1350" spc="67" baseline="9259">
                <a:latin typeface="Calibri"/>
                <a:cs typeface="Calibri"/>
              </a:rPr>
              <a:t> </a:t>
            </a:r>
            <a:r>
              <a:rPr sz="1350" baseline="9259">
                <a:latin typeface="Calibri"/>
                <a:cs typeface="Calibri"/>
              </a:rPr>
              <a:t>22,470</a:t>
            </a:r>
            <a:endParaRPr sz="1350" baseline="9259">
              <a:latin typeface="Calibri"/>
              <a:cs typeface="Calibr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505320" y="3068828"/>
            <a:ext cx="4916805" cy="252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0480" algn="r">
              <a:lnSpc>
                <a:spcPts val="890"/>
              </a:lnSpc>
              <a:spcBef>
                <a:spcPts val="100"/>
              </a:spcBef>
            </a:pPr>
            <a:r>
              <a:rPr sz="1350" baseline="-6172">
                <a:latin typeface="Calibri"/>
                <a:cs typeface="Calibri"/>
              </a:rPr>
              <a:t>31,393 </a:t>
            </a:r>
            <a:r>
              <a:rPr sz="900">
                <a:latin typeface="Calibri"/>
                <a:cs typeface="Calibri"/>
              </a:rPr>
              <a:t>31,420 </a:t>
            </a:r>
            <a:r>
              <a:rPr sz="1350" baseline="3086">
                <a:latin typeface="Calibri"/>
                <a:cs typeface="Calibri"/>
              </a:rPr>
              <a:t>31,267</a:t>
            </a:r>
            <a:endParaRPr sz="1350" baseline="3086">
              <a:latin typeface="Calibri"/>
              <a:cs typeface="Calibri"/>
            </a:endParaRPr>
          </a:p>
          <a:p>
            <a:pPr marL="38100">
              <a:lnSpc>
                <a:spcPts val="890"/>
              </a:lnSpc>
            </a:pPr>
            <a:r>
              <a:rPr sz="1350" baseline="-18518">
                <a:latin typeface="Calibri"/>
                <a:cs typeface="Calibri"/>
              </a:rPr>
              <a:t>31,549</a:t>
            </a:r>
            <a:r>
              <a:rPr sz="1350" spc="75" baseline="-18518">
                <a:latin typeface="Calibri"/>
                <a:cs typeface="Calibri"/>
              </a:rPr>
              <a:t> </a:t>
            </a:r>
            <a:r>
              <a:rPr sz="1350" baseline="-15432">
                <a:latin typeface="Calibri"/>
                <a:cs typeface="Calibri"/>
              </a:rPr>
              <a:t>31,560</a:t>
            </a:r>
            <a:r>
              <a:rPr sz="1350" spc="67" baseline="-15432">
                <a:latin typeface="Calibri"/>
                <a:cs typeface="Calibri"/>
              </a:rPr>
              <a:t> </a:t>
            </a:r>
            <a:r>
              <a:rPr sz="1350" baseline="-9259">
                <a:latin typeface="Calibri"/>
                <a:cs typeface="Calibri"/>
              </a:rPr>
              <a:t>31,455</a:t>
            </a:r>
            <a:r>
              <a:rPr sz="1350" spc="67" baseline="-9259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31,525</a:t>
            </a:r>
            <a:r>
              <a:rPr sz="900" spc="50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31,046</a:t>
            </a:r>
            <a:r>
              <a:rPr sz="900" spc="45">
                <a:latin typeface="Calibri"/>
                <a:cs typeface="Calibri"/>
              </a:rPr>
              <a:t> </a:t>
            </a:r>
            <a:r>
              <a:rPr sz="1350" baseline="6172">
                <a:latin typeface="Calibri"/>
                <a:cs typeface="Calibri"/>
              </a:rPr>
              <a:t>31,137</a:t>
            </a:r>
            <a:r>
              <a:rPr sz="1350" spc="75" baseline="6172">
                <a:latin typeface="Calibri"/>
                <a:cs typeface="Calibri"/>
              </a:rPr>
              <a:t> </a:t>
            </a:r>
            <a:r>
              <a:rPr sz="1350" baseline="12345">
                <a:latin typeface="Calibri"/>
                <a:cs typeface="Calibri"/>
              </a:rPr>
              <a:t>31,244</a:t>
            </a:r>
            <a:r>
              <a:rPr sz="1350" spc="75" baseline="12345">
                <a:latin typeface="Calibri"/>
                <a:cs typeface="Calibri"/>
              </a:rPr>
              <a:t> </a:t>
            </a:r>
            <a:r>
              <a:rPr sz="1350" baseline="24691">
                <a:latin typeface="Calibri"/>
                <a:cs typeface="Calibri"/>
              </a:rPr>
              <a:t>31,410</a:t>
            </a:r>
            <a:r>
              <a:rPr sz="1350" spc="67" baseline="24691">
                <a:latin typeface="Calibri"/>
                <a:cs typeface="Calibri"/>
              </a:rPr>
              <a:t> </a:t>
            </a:r>
            <a:r>
              <a:rPr sz="1350" baseline="27777">
                <a:latin typeface="Calibri"/>
                <a:cs typeface="Calibri"/>
              </a:rPr>
              <a:t>31,310</a:t>
            </a:r>
            <a:r>
              <a:rPr sz="1350" spc="67" baseline="27777">
                <a:latin typeface="Calibri"/>
                <a:cs typeface="Calibri"/>
              </a:rPr>
              <a:t> </a:t>
            </a:r>
            <a:r>
              <a:rPr sz="1350" baseline="30864">
                <a:latin typeface="Calibri"/>
                <a:cs typeface="Calibri"/>
              </a:rPr>
              <a:t>31,333</a:t>
            </a:r>
            <a:endParaRPr sz="1350" baseline="30864">
              <a:latin typeface="Calibri"/>
              <a:cs typeface="Calibr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519036" y="2393060"/>
            <a:ext cx="15252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350" baseline="18518">
                <a:latin typeface="Calibri"/>
                <a:cs typeface="Calibri"/>
              </a:rPr>
              <a:t>14,630 </a:t>
            </a:r>
            <a:r>
              <a:rPr sz="1350" baseline="12345">
                <a:latin typeface="Calibri"/>
                <a:cs typeface="Calibri"/>
              </a:rPr>
              <a:t>14,503 </a:t>
            </a:r>
            <a:r>
              <a:rPr sz="900">
                <a:latin typeface="Calibri"/>
                <a:cs typeface="Calibri"/>
              </a:rPr>
              <a:t>14,321</a:t>
            </a:r>
            <a:r>
              <a:rPr sz="900" spc="65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14,303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8026272" y="2521965"/>
            <a:ext cx="340931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13,251</a:t>
            </a:r>
            <a:r>
              <a:rPr sz="900" spc="35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13,259</a:t>
            </a:r>
            <a:r>
              <a:rPr sz="900" spc="40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13,252</a:t>
            </a:r>
            <a:r>
              <a:rPr sz="900" spc="40">
                <a:latin typeface="Calibri"/>
                <a:cs typeface="Calibri"/>
              </a:rPr>
              <a:t> </a:t>
            </a:r>
            <a:r>
              <a:rPr sz="1350" baseline="3086">
                <a:latin typeface="Calibri"/>
                <a:cs typeface="Calibri"/>
              </a:rPr>
              <a:t>13,310</a:t>
            </a:r>
            <a:r>
              <a:rPr sz="1350" spc="52" baseline="3086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13,256</a:t>
            </a:r>
            <a:r>
              <a:rPr sz="900" spc="40">
                <a:latin typeface="Calibri"/>
                <a:cs typeface="Calibri"/>
              </a:rPr>
              <a:t> </a:t>
            </a:r>
            <a:r>
              <a:rPr sz="1350" baseline="-3086">
                <a:latin typeface="Calibri"/>
                <a:cs typeface="Calibri"/>
              </a:rPr>
              <a:t>13,208</a:t>
            </a:r>
            <a:r>
              <a:rPr sz="1350" spc="60" baseline="-3086">
                <a:latin typeface="Calibri"/>
                <a:cs typeface="Calibri"/>
              </a:rPr>
              <a:t> </a:t>
            </a:r>
            <a:r>
              <a:rPr sz="1350" baseline="-6172">
                <a:latin typeface="Calibri"/>
                <a:cs typeface="Calibri"/>
              </a:rPr>
              <a:t>13,135</a:t>
            </a:r>
            <a:r>
              <a:rPr sz="1350" spc="60" baseline="-6172">
                <a:latin typeface="Calibri"/>
                <a:cs typeface="Calibri"/>
              </a:rPr>
              <a:t> </a:t>
            </a:r>
            <a:r>
              <a:rPr sz="1350" baseline="-9259">
                <a:latin typeface="Calibri"/>
                <a:cs typeface="Calibri"/>
              </a:rPr>
              <a:t>13,107</a:t>
            </a:r>
            <a:r>
              <a:rPr sz="1350" spc="52" baseline="-9259">
                <a:latin typeface="Calibri"/>
                <a:cs typeface="Calibri"/>
              </a:rPr>
              <a:t> </a:t>
            </a:r>
            <a:r>
              <a:rPr sz="1350" baseline="-15432">
                <a:latin typeface="Calibri"/>
                <a:cs typeface="Calibri"/>
              </a:rPr>
              <a:t>12,972</a:t>
            </a:r>
            <a:endParaRPr sz="1350" baseline="-15432">
              <a:latin typeface="Calibri"/>
              <a:cs typeface="Calibr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1532869" y="4299330"/>
            <a:ext cx="609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-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11532793" y="4053967"/>
            <a:ext cx="28638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2,000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11532793" y="3808603"/>
            <a:ext cx="28638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4,000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1532793" y="3563492"/>
            <a:ext cx="28638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6,000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11532793" y="3318128"/>
            <a:ext cx="28638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8,000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1532793" y="3073146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10,000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11532793" y="2827782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12,000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1532862" y="2582113"/>
            <a:ext cx="34480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</a:t>
            </a:r>
            <a:r>
              <a:rPr sz="900" spc="-5">
                <a:latin typeface="Calibri"/>
                <a:cs typeface="Calibri"/>
              </a:rPr>
              <a:t>4</a:t>
            </a:r>
            <a:r>
              <a:rPr sz="900">
                <a:latin typeface="Calibri"/>
                <a:cs typeface="Calibri"/>
              </a:rPr>
              <a:t>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1532793" y="2337308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16,000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6312534" y="4299330"/>
            <a:ext cx="838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6052565" y="3972305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10,000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6052565" y="3645154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20,000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052565" y="3318128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30,000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052565" y="2990799"/>
            <a:ext cx="34480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4</a:t>
            </a:r>
            <a:r>
              <a:rPr sz="900" spc="-5">
                <a:latin typeface="Calibri"/>
                <a:cs typeface="Calibri"/>
              </a:rPr>
              <a:t>0</a:t>
            </a:r>
            <a:r>
              <a:rPr sz="900">
                <a:latin typeface="Calibri"/>
                <a:cs typeface="Calibri"/>
              </a:rPr>
              <a:t>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6052565" y="2664333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50,000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6052565" y="2337308"/>
            <a:ext cx="3441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60,000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6320663" y="4508372"/>
            <a:ext cx="4921250" cy="44259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6406896" y="5187696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3151">
            <a:solidFill>
              <a:srgbClr val="85BB2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 txBox="1"/>
          <p:nvPr/>
        </p:nvSpPr>
        <p:spPr>
          <a:xfrm>
            <a:off x="6664197" y="5078095"/>
            <a:ext cx="10972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latin typeface="华文细黑"/>
                <a:cs typeface="华文细黑"/>
              </a:rPr>
              <a:t>创业投资基金</a:t>
            </a:r>
            <a:r>
              <a:rPr sz="1050" spc="-10">
                <a:latin typeface="华文细黑"/>
                <a:cs typeface="华文细黑"/>
              </a:rPr>
              <a:t>数</a:t>
            </a:r>
            <a:r>
              <a:rPr sz="1050" spc="5">
                <a:latin typeface="华文细黑"/>
                <a:cs typeface="华文细黑"/>
              </a:rPr>
              <a:t>量</a:t>
            </a:r>
            <a:endParaRPr sz="1050">
              <a:latin typeface="华文细黑"/>
              <a:cs typeface="华文细黑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7863840" y="5187696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3151">
            <a:solidFill>
              <a:srgbClr val="61B5E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 txBox="1"/>
          <p:nvPr/>
        </p:nvSpPr>
        <p:spPr>
          <a:xfrm>
            <a:off x="8121522" y="5078095"/>
            <a:ext cx="10972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latin typeface="华文细黑"/>
                <a:cs typeface="华文细黑"/>
              </a:rPr>
              <a:t>私募股权基金</a:t>
            </a:r>
            <a:r>
              <a:rPr sz="1050" spc="-10">
                <a:latin typeface="华文细黑"/>
                <a:cs typeface="华文细黑"/>
              </a:rPr>
              <a:t>数</a:t>
            </a:r>
            <a:r>
              <a:rPr sz="1050" spc="5">
                <a:latin typeface="华文细黑"/>
                <a:cs typeface="华文细黑"/>
              </a:rPr>
              <a:t>量</a:t>
            </a:r>
            <a:endParaRPr sz="1050">
              <a:latin typeface="华文细黑"/>
              <a:cs typeface="华文细黑"/>
            </a:endParaRPr>
          </a:p>
        </p:txBody>
      </p:sp>
      <p:sp>
        <p:nvSpPr>
          <p:cNvPr id="72" name="object 72"/>
          <p:cNvSpPr/>
          <p:nvPr/>
        </p:nvSpPr>
        <p:spPr>
          <a:xfrm>
            <a:off x="9320021" y="518693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004F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 txBox="1"/>
          <p:nvPr/>
        </p:nvSpPr>
        <p:spPr>
          <a:xfrm>
            <a:off x="9578720" y="5078095"/>
            <a:ext cx="2031364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latin typeface="华文细黑"/>
                <a:cs typeface="华文细黑"/>
              </a:rPr>
              <a:t>私募股权、创</a:t>
            </a:r>
            <a:r>
              <a:rPr sz="1050" spc="-10">
                <a:latin typeface="华文细黑"/>
                <a:cs typeface="华文细黑"/>
              </a:rPr>
              <a:t>投</a:t>
            </a:r>
            <a:r>
              <a:rPr sz="1050" spc="5">
                <a:latin typeface="华文细黑"/>
                <a:cs typeface="华文细黑"/>
              </a:rPr>
              <a:t>基</a:t>
            </a:r>
            <a:r>
              <a:rPr sz="1050" spc="-10">
                <a:latin typeface="华文细黑"/>
                <a:cs typeface="华文细黑"/>
              </a:rPr>
              <a:t>金</a:t>
            </a:r>
            <a:r>
              <a:rPr sz="1050" spc="5">
                <a:latin typeface="华文细黑"/>
                <a:cs typeface="华文细黑"/>
              </a:rPr>
              <a:t>管</a:t>
            </a:r>
            <a:r>
              <a:rPr sz="1050" spc="-10">
                <a:latin typeface="华文细黑"/>
                <a:cs typeface="华文细黑"/>
              </a:rPr>
              <a:t>理</a:t>
            </a:r>
            <a:r>
              <a:rPr sz="1050" spc="5">
                <a:latin typeface="华文细黑"/>
                <a:cs typeface="华文细黑"/>
              </a:rPr>
              <a:t>人（</a:t>
            </a:r>
            <a:r>
              <a:rPr sz="1050" spc="-10">
                <a:latin typeface="华文细黑"/>
                <a:cs typeface="华文细黑"/>
              </a:rPr>
              <a:t>家</a:t>
            </a:r>
            <a:r>
              <a:rPr sz="1050" spc="5">
                <a:latin typeface="华文细黑"/>
                <a:cs typeface="华文细黑"/>
              </a:rPr>
              <a:t>）</a:t>
            </a:r>
            <a:endParaRPr sz="1050">
              <a:latin typeface="华文细黑"/>
              <a:cs typeface="华文细黑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05764" y="80009"/>
            <a:ext cx="4472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上海私募股权、创投行业发展概况</a:t>
            </a:r>
            <a:r>
              <a:rPr sz="1200" spc="-4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|</a:t>
            </a:r>
            <a:r>
              <a:rPr sz="1200" spc="-3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中国私募股权、创投市场概览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75" name="object 75"/>
          <p:cNvSpPr/>
          <p:nvPr/>
        </p:nvSpPr>
        <p:spPr>
          <a:xfrm>
            <a:off x="827532" y="2990088"/>
            <a:ext cx="186055" cy="1426845"/>
          </a:xfrm>
          <a:custGeom>
            <a:rect l="l" t="t" r="r" b="b"/>
            <a:pathLst>
              <a:path w="186055" h="1426845">
                <a:moveTo>
                  <a:pt x="185928" y="0"/>
                </a:moveTo>
                <a:lnTo>
                  <a:pt x="0" y="0"/>
                </a:lnTo>
                <a:lnTo>
                  <a:pt x="0" y="1426464"/>
                </a:lnTo>
                <a:lnTo>
                  <a:pt x="185928" y="1426464"/>
                </a:lnTo>
                <a:lnTo>
                  <a:pt x="18592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1197863" y="2993135"/>
            <a:ext cx="186055" cy="1423670"/>
          </a:xfrm>
          <a:custGeom>
            <a:rect l="l" t="t" r="r" b="b"/>
            <a:pathLst>
              <a:path w="186055" h="1423670">
                <a:moveTo>
                  <a:pt x="185928" y="0"/>
                </a:moveTo>
                <a:lnTo>
                  <a:pt x="0" y="0"/>
                </a:lnTo>
                <a:lnTo>
                  <a:pt x="0" y="1423415"/>
                </a:lnTo>
                <a:lnTo>
                  <a:pt x="185928" y="1423415"/>
                </a:lnTo>
                <a:lnTo>
                  <a:pt x="18592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1568196" y="2993135"/>
            <a:ext cx="186055" cy="1423670"/>
          </a:xfrm>
          <a:custGeom>
            <a:rect l="l" t="t" r="r" b="b"/>
            <a:pathLst>
              <a:path w="186055" h="1423670">
                <a:moveTo>
                  <a:pt x="185928" y="0"/>
                </a:moveTo>
                <a:lnTo>
                  <a:pt x="0" y="0"/>
                </a:lnTo>
                <a:lnTo>
                  <a:pt x="0" y="1423415"/>
                </a:lnTo>
                <a:lnTo>
                  <a:pt x="185928" y="1423415"/>
                </a:lnTo>
                <a:lnTo>
                  <a:pt x="18592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1940051" y="2993135"/>
            <a:ext cx="184785" cy="1423670"/>
          </a:xfrm>
          <a:custGeom>
            <a:rect l="l" t="t" r="r" b="b"/>
            <a:pathLst>
              <a:path w="184785" h="1423670">
                <a:moveTo>
                  <a:pt x="184404" y="0"/>
                </a:moveTo>
                <a:lnTo>
                  <a:pt x="0" y="0"/>
                </a:lnTo>
                <a:lnTo>
                  <a:pt x="0" y="1423415"/>
                </a:lnTo>
                <a:lnTo>
                  <a:pt x="184404" y="1423415"/>
                </a:lnTo>
                <a:lnTo>
                  <a:pt x="18440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2310383" y="2976372"/>
            <a:ext cx="184785" cy="1440180"/>
          </a:xfrm>
          <a:custGeom>
            <a:rect l="l" t="t" r="r" b="b"/>
            <a:pathLst>
              <a:path w="184785" h="1440179">
                <a:moveTo>
                  <a:pt x="184404" y="0"/>
                </a:moveTo>
                <a:lnTo>
                  <a:pt x="0" y="0"/>
                </a:lnTo>
                <a:lnTo>
                  <a:pt x="0" y="1440179"/>
                </a:lnTo>
                <a:lnTo>
                  <a:pt x="184404" y="1440179"/>
                </a:lnTo>
                <a:lnTo>
                  <a:pt x="18440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2680716" y="2973323"/>
            <a:ext cx="184785" cy="1443355"/>
          </a:xfrm>
          <a:custGeom>
            <a:rect l="l" t="t" r="r" b="b"/>
            <a:pathLst>
              <a:path w="184785" h="1443354">
                <a:moveTo>
                  <a:pt x="184403" y="0"/>
                </a:moveTo>
                <a:lnTo>
                  <a:pt x="0" y="0"/>
                </a:lnTo>
                <a:lnTo>
                  <a:pt x="0" y="1443227"/>
                </a:lnTo>
                <a:lnTo>
                  <a:pt x="184403" y="1443227"/>
                </a:lnTo>
                <a:lnTo>
                  <a:pt x="18440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3051048" y="2971800"/>
            <a:ext cx="184785" cy="1445260"/>
          </a:xfrm>
          <a:custGeom>
            <a:rect l="l" t="t" r="r" b="b"/>
            <a:pathLst>
              <a:path w="184785" h="1445260">
                <a:moveTo>
                  <a:pt x="184403" y="0"/>
                </a:moveTo>
                <a:lnTo>
                  <a:pt x="0" y="0"/>
                </a:lnTo>
                <a:lnTo>
                  <a:pt x="0" y="1444752"/>
                </a:lnTo>
                <a:lnTo>
                  <a:pt x="184403" y="1444752"/>
                </a:lnTo>
                <a:lnTo>
                  <a:pt x="18440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3421379" y="2964179"/>
            <a:ext cx="184785" cy="1452880"/>
          </a:xfrm>
          <a:custGeom>
            <a:rect l="l" t="t" r="r" b="b"/>
            <a:pathLst>
              <a:path w="184785" h="1452879">
                <a:moveTo>
                  <a:pt x="184404" y="0"/>
                </a:moveTo>
                <a:lnTo>
                  <a:pt x="0" y="0"/>
                </a:lnTo>
                <a:lnTo>
                  <a:pt x="0" y="1452372"/>
                </a:lnTo>
                <a:lnTo>
                  <a:pt x="184404" y="1452372"/>
                </a:lnTo>
                <a:lnTo>
                  <a:pt x="18440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3791711" y="2965704"/>
            <a:ext cx="184785" cy="1450975"/>
          </a:xfrm>
          <a:custGeom>
            <a:rect l="l" t="t" r="r" b="b"/>
            <a:pathLst>
              <a:path w="184785" h="1450975">
                <a:moveTo>
                  <a:pt x="184403" y="0"/>
                </a:moveTo>
                <a:lnTo>
                  <a:pt x="0" y="0"/>
                </a:lnTo>
                <a:lnTo>
                  <a:pt x="0" y="1450848"/>
                </a:lnTo>
                <a:lnTo>
                  <a:pt x="184403" y="1450848"/>
                </a:lnTo>
                <a:lnTo>
                  <a:pt x="18440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4162044" y="2965704"/>
            <a:ext cx="184785" cy="1450975"/>
          </a:xfrm>
          <a:custGeom>
            <a:rect l="l" t="t" r="r" b="b"/>
            <a:pathLst>
              <a:path w="184785" h="1450975">
                <a:moveTo>
                  <a:pt x="184403" y="0"/>
                </a:moveTo>
                <a:lnTo>
                  <a:pt x="0" y="0"/>
                </a:lnTo>
                <a:lnTo>
                  <a:pt x="0" y="1450848"/>
                </a:lnTo>
                <a:lnTo>
                  <a:pt x="184403" y="1450848"/>
                </a:lnTo>
                <a:lnTo>
                  <a:pt x="18440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4532376" y="2956560"/>
            <a:ext cx="186055" cy="1460500"/>
          </a:xfrm>
          <a:custGeom>
            <a:rect l="l" t="t" r="r" b="b"/>
            <a:pathLst>
              <a:path w="186054" h="1460500">
                <a:moveTo>
                  <a:pt x="185927" y="0"/>
                </a:moveTo>
                <a:lnTo>
                  <a:pt x="0" y="0"/>
                </a:lnTo>
                <a:lnTo>
                  <a:pt x="0" y="1459991"/>
                </a:lnTo>
                <a:lnTo>
                  <a:pt x="185927" y="1459991"/>
                </a:lnTo>
                <a:lnTo>
                  <a:pt x="185927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4902708" y="2958083"/>
            <a:ext cx="186055" cy="1458595"/>
          </a:xfrm>
          <a:custGeom>
            <a:rect l="l" t="t" r="r" b="b"/>
            <a:pathLst>
              <a:path w="186054" h="1458595">
                <a:moveTo>
                  <a:pt x="185927" y="0"/>
                </a:moveTo>
                <a:lnTo>
                  <a:pt x="0" y="0"/>
                </a:lnTo>
                <a:lnTo>
                  <a:pt x="0" y="1458467"/>
                </a:lnTo>
                <a:lnTo>
                  <a:pt x="185927" y="1458467"/>
                </a:lnTo>
                <a:lnTo>
                  <a:pt x="185927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5273040" y="2962655"/>
            <a:ext cx="186055" cy="1454150"/>
          </a:xfrm>
          <a:custGeom>
            <a:rect l="l" t="t" r="r" b="b"/>
            <a:pathLst>
              <a:path w="186054" h="1454150">
                <a:moveTo>
                  <a:pt x="185927" y="0"/>
                </a:moveTo>
                <a:lnTo>
                  <a:pt x="0" y="0"/>
                </a:lnTo>
                <a:lnTo>
                  <a:pt x="0" y="1453896"/>
                </a:lnTo>
                <a:lnTo>
                  <a:pt x="185927" y="1453896"/>
                </a:lnTo>
                <a:lnTo>
                  <a:pt x="185927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3791711" y="2567939"/>
            <a:ext cx="184785" cy="398145"/>
          </a:xfrm>
          <a:custGeom>
            <a:rect l="l" t="t" r="r" b="b"/>
            <a:pathLst>
              <a:path w="184785" h="398144">
                <a:moveTo>
                  <a:pt x="184403" y="0"/>
                </a:moveTo>
                <a:lnTo>
                  <a:pt x="0" y="0"/>
                </a:lnTo>
                <a:lnTo>
                  <a:pt x="0" y="397763"/>
                </a:lnTo>
                <a:lnTo>
                  <a:pt x="184403" y="397763"/>
                </a:lnTo>
                <a:lnTo>
                  <a:pt x="184403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4162044" y="2566416"/>
            <a:ext cx="184785" cy="399415"/>
          </a:xfrm>
          <a:custGeom>
            <a:rect l="l" t="t" r="r" b="b"/>
            <a:pathLst>
              <a:path w="184785" h="399414">
                <a:moveTo>
                  <a:pt x="184403" y="0"/>
                </a:moveTo>
                <a:lnTo>
                  <a:pt x="0" y="0"/>
                </a:lnTo>
                <a:lnTo>
                  <a:pt x="0" y="399288"/>
                </a:lnTo>
                <a:lnTo>
                  <a:pt x="184403" y="399288"/>
                </a:lnTo>
                <a:lnTo>
                  <a:pt x="184403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4532376" y="2548127"/>
            <a:ext cx="186055" cy="408940"/>
          </a:xfrm>
          <a:custGeom>
            <a:rect l="l" t="t" r="r" b="b"/>
            <a:pathLst>
              <a:path w="186054" h="408939">
                <a:moveTo>
                  <a:pt x="185927" y="0"/>
                </a:moveTo>
                <a:lnTo>
                  <a:pt x="0" y="0"/>
                </a:lnTo>
                <a:lnTo>
                  <a:pt x="0" y="408432"/>
                </a:lnTo>
                <a:lnTo>
                  <a:pt x="185927" y="408432"/>
                </a:lnTo>
                <a:lnTo>
                  <a:pt x="185927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4902708" y="2548127"/>
            <a:ext cx="186055" cy="410209"/>
          </a:xfrm>
          <a:custGeom>
            <a:rect l="l" t="t" r="r" b="b"/>
            <a:pathLst>
              <a:path w="186054" h="410209">
                <a:moveTo>
                  <a:pt x="185927" y="0"/>
                </a:moveTo>
                <a:lnTo>
                  <a:pt x="0" y="0"/>
                </a:lnTo>
                <a:lnTo>
                  <a:pt x="0" y="409956"/>
                </a:lnTo>
                <a:lnTo>
                  <a:pt x="185927" y="409956"/>
                </a:lnTo>
                <a:lnTo>
                  <a:pt x="185927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5273040" y="2549651"/>
            <a:ext cx="186055" cy="413384"/>
          </a:xfrm>
          <a:custGeom>
            <a:rect l="l" t="t" r="r" b="b"/>
            <a:pathLst>
              <a:path w="186054" h="413384">
                <a:moveTo>
                  <a:pt x="185927" y="0"/>
                </a:moveTo>
                <a:lnTo>
                  <a:pt x="0" y="0"/>
                </a:lnTo>
                <a:lnTo>
                  <a:pt x="0" y="413003"/>
                </a:lnTo>
                <a:lnTo>
                  <a:pt x="185927" y="413003"/>
                </a:lnTo>
                <a:lnTo>
                  <a:pt x="185927" y="0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736091" y="4416552"/>
            <a:ext cx="4814570" cy="0"/>
          </a:xfrm>
          <a:custGeom>
            <a:rect l="l" t="t" r="r" b="b"/>
            <a:pathLst>
              <a:path w="4814570">
                <a:moveTo>
                  <a:pt x="0" y="0"/>
                </a:moveTo>
                <a:lnTo>
                  <a:pt x="481431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 flipH="1">
            <a:off x="736091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 flipH="1">
            <a:off x="1106424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 flipH="1">
            <a:off x="1476755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 flipH="1">
            <a:off x="1847088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 flipH="1">
            <a:off x="2217420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 flipH="1">
            <a:off x="2587751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 flipH="1">
            <a:off x="2958083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 flipH="1">
            <a:off x="3328415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 flipH="1">
            <a:off x="3698747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 flipH="1">
            <a:off x="4069079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 flipH="1">
            <a:off x="4439411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 flipH="1">
            <a:off x="4809744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 flipH="1">
            <a:off x="5180076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 flipH="1">
            <a:off x="5550408" y="4416552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 txBox="1"/>
          <p:nvPr/>
        </p:nvSpPr>
        <p:spPr>
          <a:xfrm>
            <a:off x="752551" y="3617214"/>
            <a:ext cx="332676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10.96</a:t>
            </a:r>
            <a:r>
              <a:rPr sz="900" spc="30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10.94</a:t>
            </a:r>
            <a:r>
              <a:rPr sz="900" spc="40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10.93</a:t>
            </a:r>
            <a:r>
              <a:rPr sz="900" spc="35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10.94</a:t>
            </a:r>
            <a:r>
              <a:rPr sz="900" spc="35">
                <a:latin typeface="Calibri"/>
                <a:cs typeface="Calibri"/>
              </a:rPr>
              <a:t> </a:t>
            </a:r>
            <a:r>
              <a:rPr sz="1350" baseline="3086">
                <a:latin typeface="Calibri"/>
                <a:cs typeface="Calibri"/>
              </a:rPr>
              <a:t>11.07</a:t>
            </a:r>
            <a:r>
              <a:rPr sz="1350" spc="52" baseline="3086">
                <a:latin typeface="Calibri"/>
                <a:cs typeface="Calibri"/>
              </a:rPr>
              <a:t> </a:t>
            </a:r>
            <a:r>
              <a:rPr sz="1350" baseline="6172">
                <a:latin typeface="Calibri"/>
                <a:cs typeface="Calibri"/>
              </a:rPr>
              <a:t>11.09</a:t>
            </a:r>
            <a:r>
              <a:rPr sz="1350" spc="60" baseline="6172">
                <a:latin typeface="Calibri"/>
                <a:cs typeface="Calibri"/>
              </a:rPr>
              <a:t> </a:t>
            </a:r>
            <a:r>
              <a:rPr sz="1350" baseline="6172">
                <a:latin typeface="Calibri"/>
                <a:cs typeface="Calibri"/>
              </a:rPr>
              <a:t>11.10</a:t>
            </a:r>
            <a:r>
              <a:rPr sz="1350" spc="44" baseline="6172">
                <a:latin typeface="Calibri"/>
                <a:cs typeface="Calibri"/>
              </a:rPr>
              <a:t> </a:t>
            </a:r>
            <a:r>
              <a:rPr sz="1350" baseline="6172">
                <a:latin typeface="Calibri"/>
                <a:cs typeface="Calibri"/>
              </a:rPr>
              <a:t>11.16</a:t>
            </a:r>
            <a:r>
              <a:rPr sz="1350" spc="60" baseline="6172">
                <a:latin typeface="Calibri"/>
                <a:cs typeface="Calibri"/>
              </a:rPr>
              <a:t> </a:t>
            </a:r>
            <a:r>
              <a:rPr sz="1350" baseline="6172">
                <a:latin typeface="Calibri"/>
                <a:cs typeface="Calibri"/>
              </a:rPr>
              <a:t>11.15</a:t>
            </a:r>
            <a:endParaRPr sz="1350" baseline="6172">
              <a:latin typeface="Calibri"/>
              <a:cs typeface="Calibri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4112514" y="3603117"/>
            <a:ext cx="13976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Calibri"/>
                <a:cs typeface="Calibri"/>
              </a:rPr>
              <a:t>11.15 </a:t>
            </a:r>
            <a:r>
              <a:rPr sz="1350" baseline="3086">
                <a:latin typeface="Calibri"/>
                <a:cs typeface="Calibri"/>
              </a:rPr>
              <a:t>11.22 11.20</a:t>
            </a:r>
            <a:r>
              <a:rPr sz="1350" spc="60" baseline="3086">
                <a:latin typeface="Calibri"/>
                <a:cs typeface="Calibri"/>
              </a:rPr>
              <a:t> </a:t>
            </a:r>
            <a:r>
              <a:rPr sz="900">
                <a:latin typeface="Calibri"/>
                <a:cs typeface="Calibri"/>
              </a:rPr>
              <a:t>11.17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827532" y="2625926"/>
            <a:ext cx="198755" cy="35941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1270" rIns="0" bIns="0" rtlCol="0">
            <a:spAutoFit/>
          </a:bodyPr>
          <a:lstStyle/>
          <a:p>
            <a:pPr marR="3175">
              <a:lnSpc>
                <a:spcPct val="100000"/>
              </a:lnSpc>
              <a:spcBef>
                <a:spcPts val="10"/>
              </a:spcBef>
            </a:pPr>
            <a:endParaRPr sz="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900">
                <a:latin typeface="Calibri"/>
                <a:cs typeface="Calibri"/>
              </a:rPr>
              <a:t>2.74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1197863" y="2625926"/>
            <a:ext cx="211454" cy="36322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0" rIns="0" bIns="0" rtlCol="0">
            <a:spAutoFit/>
          </a:bodyPr>
          <a:lstStyle/>
          <a:p>
            <a:pPr marR="12065">
              <a:lnSpc>
                <a:spcPct val="100000"/>
              </a:lnSpc>
            </a:pPr>
            <a:endParaRPr sz="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900">
                <a:latin typeface="Calibri"/>
                <a:cs typeface="Calibri"/>
              </a:rPr>
              <a:t>2.80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1568196" y="2625926"/>
            <a:ext cx="211454" cy="36576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6985" rIns="0" bIns="0" rtlCol="0">
            <a:spAutoFit/>
          </a:bodyPr>
          <a:lstStyle/>
          <a:p>
            <a:pPr marR="12065">
              <a:lnSpc>
                <a:spcPct val="100000"/>
              </a:lnSpc>
              <a:spcBef>
                <a:spcPts val="55"/>
              </a:spcBef>
            </a:pPr>
            <a:endParaRPr sz="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900">
                <a:latin typeface="Calibri"/>
                <a:cs typeface="Calibri"/>
              </a:rPr>
              <a:t>2.81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1940051" y="2625926"/>
            <a:ext cx="210185" cy="36576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5080" rIns="0" bIns="0" rtlCol="0">
            <a:spAutoFit/>
          </a:bodyPr>
          <a:lstStyle/>
          <a:p>
            <a:pPr marR="12065">
              <a:lnSpc>
                <a:spcPct val="100000"/>
              </a:lnSpc>
              <a:spcBef>
                <a:spcPts val="40"/>
              </a:spcBef>
            </a:pPr>
            <a:endParaRPr sz="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900">
                <a:latin typeface="Calibri"/>
                <a:cs typeface="Calibri"/>
              </a:rPr>
              <a:t>2.83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2310383" y="2625926"/>
            <a:ext cx="210185" cy="33782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8509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70"/>
              </a:spcBef>
            </a:pPr>
            <a:r>
              <a:rPr sz="900">
                <a:latin typeface="Calibri"/>
                <a:cs typeface="Calibri"/>
              </a:rPr>
              <a:t>2.91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2680716" y="2625926"/>
            <a:ext cx="210185" cy="34671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819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45"/>
              </a:spcBef>
            </a:pPr>
            <a:r>
              <a:rPr sz="900">
                <a:latin typeface="Calibri"/>
                <a:cs typeface="Calibri"/>
              </a:rPr>
              <a:t>2.91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3051048" y="2625926"/>
            <a:ext cx="210185" cy="34290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800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30"/>
              </a:spcBef>
            </a:pPr>
            <a:r>
              <a:rPr sz="900">
                <a:latin typeface="Calibri"/>
                <a:cs typeface="Calibri"/>
              </a:rPr>
              <a:t>2.93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3421379" y="2625926"/>
            <a:ext cx="210185" cy="341630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654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15"/>
              </a:spcBef>
            </a:pPr>
            <a:r>
              <a:rPr sz="900">
                <a:latin typeface="Calibri"/>
                <a:cs typeface="Calibri"/>
              </a:rPr>
              <a:t>3.04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3791711" y="2625926"/>
            <a:ext cx="210185" cy="340995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654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15"/>
              </a:spcBef>
            </a:pPr>
            <a:r>
              <a:rPr sz="900">
                <a:latin typeface="Calibri"/>
                <a:cs typeface="Calibri"/>
              </a:rPr>
              <a:t>3.05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4162044" y="2625926"/>
            <a:ext cx="210185" cy="335915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641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5"/>
              </a:spcBef>
            </a:pPr>
            <a:r>
              <a:rPr sz="900">
                <a:latin typeface="Calibri"/>
                <a:cs typeface="Calibri"/>
              </a:rPr>
              <a:t>3.07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4532376" y="2625926"/>
            <a:ext cx="198755" cy="343535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508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0"/>
              </a:spcBef>
            </a:pPr>
            <a:r>
              <a:rPr sz="900">
                <a:latin typeface="Calibri"/>
                <a:cs typeface="Calibri"/>
              </a:rPr>
              <a:t>3.14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4902708" y="2625926"/>
            <a:ext cx="211454" cy="337185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52069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9"/>
              </a:spcBef>
            </a:pPr>
            <a:r>
              <a:rPr sz="900">
                <a:latin typeface="Calibri"/>
                <a:cs typeface="Calibri"/>
              </a:rPr>
              <a:t>3.16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5273040" y="2625926"/>
            <a:ext cx="211454" cy="351155"/>
          </a:xfrm>
          <a:prstGeom prst="rect">
            <a:avLst/>
          </a:prstGeom>
          <a:solidFill>
            <a:srgbClr val="61B5E4"/>
          </a:solidFill>
        </p:spPr>
        <p:txBody>
          <a:bodyPr vert="horz" wrap="square" lIns="0" tIns="5524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34"/>
              </a:spcBef>
            </a:pPr>
            <a:r>
              <a:rPr sz="900">
                <a:latin typeface="Calibri"/>
                <a:cs typeface="Calibri"/>
              </a:rPr>
              <a:t>3.17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23" name="object 123"/>
          <p:cNvSpPr/>
          <p:nvPr/>
        </p:nvSpPr>
        <p:spPr>
          <a:xfrm>
            <a:off x="538721" y="4531359"/>
            <a:ext cx="4845443" cy="44272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1502663" y="5167884"/>
            <a:ext cx="62865" cy="62865"/>
          </a:xfrm>
          <a:custGeom>
            <a:rect l="l" t="t" r="r" b="b"/>
            <a:pathLst>
              <a:path w="62865" h="62864">
                <a:moveTo>
                  <a:pt x="0" y="62483"/>
                </a:moveTo>
                <a:lnTo>
                  <a:pt x="62484" y="62483"/>
                </a:lnTo>
                <a:lnTo>
                  <a:pt x="62484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 txBox="1"/>
          <p:nvPr/>
        </p:nvSpPr>
        <p:spPr>
          <a:xfrm>
            <a:off x="1579625" y="5103698"/>
            <a:ext cx="140081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华文细黑"/>
                <a:cs typeface="华文细黑"/>
              </a:rPr>
              <a:t>私募股权基金规模（万亿）</a:t>
            </a:r>
            <a:endParaRPr sz="900">
              <a:latin typeface="华文细黑"/>
              <a:cs typeface="华文细黑"/>
            </a:endParaRPr>
          </a:p>
        </p:txBody>
      </p:sp>
      <p:sp>
        <p:nvSpPr>
          <p:cNvPr id="126" name="object 126"/>
          <p:cNvSpPr/>
          <p:nvPr/>
        </p:nvSpPr>
        <p:spPr>
          <a:xfrm>
            <a:off x="3198876" y="5167884"/>
            <a:ext cx="64135" cy="62865"/>
          </a:xfrm>
          <a:custGeom>
            <a:rect l="l" t="t" r="r" b="b"/>
            <a:pathLst>
              <a:path w="64135" h="62864">
                <a:moveTo>
                  <a:pt x="0" y="62483"/>
                </a:moveTo>
                <a:lnTo>
                  <a:pt x="64008" y="62483"/>
                </a:lnTo>
                <a:lnTo>
                  <a:pt x="64008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solidFill>
            <a:srgbClr val="61B5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 txBox="1"/>
          <p:nvPr/>
        </p:nvSpPr>
        <p:spPr>
          <a:xfrm>
            <a:off x="3276727" y="5103698"/>
            <a:ext cx="1397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华文细黑"/>
                <a:cs typeface="华文细黑"/>
              </a:rPr>
              <a:t>创业投资基金规模（万亿）</a:t>
            </a:r>
            <a:endParaRPr sz="900">
              <a:latin typeface="华文细黑"/>
              <a:cs typeface="华文细黑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489000" y="6451949"/>
            <a:ext cx="2982595" cy="1670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55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2023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11601957" y="6483197"/>
            <a:ext cx="128270" cy="128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865"/>
              </a:lnSpc>
            </a:pPr>
            <a:fld id="{81D60167-4931-47E6-BA6A-407CBD079E47}" type="slidenum">
              <a:rPr sz="800">
                <a:latin typeface="Calibri"/>
                <a:cs typeface="Calibri"/>
              </a:rPr>
              <a:t>4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9000" y="515239"/>
            <a:ext cx="11002010" cy="74993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 marR="5080">
              <a:lnSpc>
                <a:spcPts val="2820"/>
              </a:lnSpc>
              <a:spcBef>
                <a:spcPts val="240"/>
              </a:spcBef>
            </a:pPr>
            <a:r>
              <a:rPr/>
              <a:t>北京市</a:t>
            </a:r>
            <a:r>
              <a:rPr spc="-5"/>
              <a:t>、上海市、深圳市在私募股权、创业投资基金数量、规模和管理人数持续稳 </a:t>
            </a:r>
            <a:r>
              <a:rPr spc="5"/>
              <a:t>居全国</a:t>
            </a:r>
            <a:r>
              <a:rPr/>
              <a:t>前三。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04825" y="1964308"/>
          <a:ext cx="5603875" cy="30841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9070"/>
                <a:gridCol w="1194434"/>
                <a:gridCol w="1011554"/>
                <a:gridCol w="1010920"/>
                <a:gridCol w="918845"/>
              </a:tblGrid>
              <a:tr h="561213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0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辖区名称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8580">
                        <a:lnSpc>
                          <a:spcPts val="1390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管理人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数量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  <a:p>
                      <a:pPr marL="68580">
                        <a:lnSpc>
                          <a:spcPts val="1420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（家）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8580" marR="168275">
                        <a:lnSpc>
                          <a:spcPts val="1400"/>
                        </a:lnSpc>
                        <a:spcBef>
                          <a:spcPts val="45"/>
                        </a:spcBef>
                      </a:pP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管理基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金数 </a:t>
                      </a: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量（只）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57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8580" marR="167640">
                        <a:lnSpc>
                          <a:spcPts val="1400"/>
                        </a:lnSpc>
                        <a:spcBef>
                          <a:spcPts val="45"/>
                        </a:spcBef>
                      </a:pP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管理基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金规 </a:t>
                      </a: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模（亿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元）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57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215" marR="75565">
                        <a:lnSpc>
                          <a:spcPts val="1400"/>
                        </a:lnSpc>
                        <a:spcBef>
                          <a:spcPts val="45"/>
                        </a:spcBef>
                      </a:pP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平均基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金规 </a:t>
                      </a: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模（亿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元）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57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</a:tr>
              <a:tr h="358648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5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北京市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2,354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10,044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36,192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3.60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</a:tr>
              <a:tr h="358520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0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上海市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37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1,887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8,750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23,244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2.66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58648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5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深圳市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1,824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7,569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15,757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2.08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</a:tr>
              <a:tr h="358521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5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浙江省（不含宁波）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1,053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4,366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6,359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1.46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58647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5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江苏省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976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3,776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10,197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2.70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</a:tr>
              <a:tr h="358521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5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广东省（不含深圳）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919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4,221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9,546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2.26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58647"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ts val="1375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宁波市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481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1,890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4,205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75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2.22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CD"/>
                    </a:solidFill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586841" y="5071617"/>
            <a:ext cx="53225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注：</a:t>
            </a:r>
            <a:r>
              <a:rPr sz="1200" spc="-5">
                <a:latin typeface="华文细黑"/>
                <a:cs typeface="华文细黑"/>
              </a:rPr>
              <a:t>2023</a:t>
            </a:r>
            <a:r>
              <a:rPr sz="1200">
                <a:latin typeface="华文细黑"/>
                <a:cs typeface="华文细黑"/>
              </a:rPr>
              <a:t>年</a:t>
            </a:r>
            <a:r>
              <a:rPr sz="1200" spc="-5">
                <a:latin typeface="华文细黑"/>
                <a:cs typeface="华文细黑"/>
              </a:rPr>
              <a:t>6</a:t>
            </a:r>
            <a:r>
              <a:rPr sz="1200">
                <a:latin typeface="华文细黑"/>
                <a:cs typeface="华文细黑"/>
              </a:rPr>
              <a:t>月为中国基金业协</a:t>
            </a:r>
            <a:r>
              <a:rPr sz="1200" spc="-15">
                <a:latin typeface="华文细黑"/>
                <a:cs typeface="华文细黑"/>
              </a:rPr>
              <a:t>会</a:t>
            </a:r>
            <a:r>
              <a:rPr sz="1200">
                <a:latin typeface="华文细黑"/>
                <a:cs typeface="华文细黑"/>
              </a:rPr>
              <a:t>最新披露的私募股权、创业投资基金细分数据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89000" y="6103416"/>
            <a:ext cx="424116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华文细黑"/>
                <a:cs typeface="华文细黑"/>
              </a:rPr>
              <a:t>数据来源：中国基金业协会</a:t>
            </a:r>
            <a:r>
              <a:rPr sz="900" spc="-5">
                <a:latin typeface="华文细黑"/>
                <a:cs typeface="华文细黑"/>
              </a:rPr>
              <a:t>，</a:t>
            </a:r>
            <a:r>
              <a:rPr sz="900" spc="-5">
                <a:latin typeface="Calibri"/>
                <a:cs typeface="Calibri"/>
              </a:rPr>
              <a:t>CVSource</a:t>
            </a:r>
            <a:r>
              <a:rPr sz="900">
                <a:latin typeface="华文细黑"/>
                <a:cs typeface="华文细黑"/>
              </a:rPr>
              <a:t>投中数据，德勤研究，上海国际股权协会分析</a:t>
            </a:r>
            <a:endParaRPr sz="900">
              <a:latin typeface="华文细黑"/>
              <a:cs typeface="华文细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89928" y="1628648"/>
            <a:ext cx="459613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华文细黑"/>
                <a:cs typeface="华文细黑"/>
              </a:rPr>
              <a:t>2023前三</a:t>
            </a:r>
            <a:r>
              <a:rPr sz="1400" b="1" spc="-15">
                <a:latin typeface="华文细黑"/>
                <a:cs typeface="华文细黑"/>
              </a:rPr>
              <a:t>季</a:t>
            </a:r>
            <a:r>
              <a:rPr sz="1400" b="1">
                <a:latin typeface="华文细黑"/>
                <a:cs typeface="华文细黑"/>
              </a:rPr>
              <a:t>度新</a:t>
            </a:r>
            <a:r>
              <a:rPr sz="1400" b="1" spc="-15">
                <a:latin typeface="华文细黑"/>
                <a:cs typeface="华文细黑"/>
              </a:rPr>
              <a:t>成</a:t>
            </a:r>
            <a:r>
              <a:rPr sz="1400" b="1">
                <a:latin typeface="华文细黑"/>
                <a:cs typeface="华文细黑"/>
              </a:rPr>
              <a:t>立基</a:t>
            </a:r>
            <a:r>
              <a:rPr sz="1400" b="1" spc="-10">
                <a:latin typeface="华文细黑"/>
                <a:cs typeface="华文细黑"/>
              </a:rPr>
              <a:t>金</a:t>
            </a:r>
            <a:r>
              <a:rPr sz="1400" b="1">
                <a:latin typeface="华文细黑"/>
                <a:cs typeface="华文细黑"/>
              </a:rPr>
              <a:t>按</a:t>
            </a:r>
            <a:r>
              <a:rPr sz="1400" b="1" spc="-5">
                <a:latin typeface="华文细黑"/>
                <a:cs typeface="华文细黑"/>
              </a:rPr>
              <a:t>GP</a:t>
            </a:r>
            <a:r>
              <a:rPr sz="1400" b="1">
                <a:latin typeface="华文细黑"/>
                <a:cs typeface="华文细黑"/>
              </a:rPr>
              <a:t>注</a:t>
            </a:r>
            <a:r>
              <a:rPr sz="1400" b="1" spc="-15">
                <a:latin typeface="华文细黑"/>
                <a:cs typeface="华文细黑"/>
              </a:rPr>
              <a:t>册</a:t>
            </a:r>
            <a:r>
              <a:rPr sz="1400" b="1">
                <a:latin typeface="华文细黑"/>
                <a:cs typeface="华文细黑"/>
              </a:rPr>
              <a:t>地分</a:t>
            </a:r>
            <a:r>
              <a:rPr sz="1400" b="1" spc="-15">
                <a:latin typeface="华文细黑"/>
                <a:cs typeface="华文细黑"/>
              </a:rPr>
              <a:t>布</a:t>
            </a:r>
            <a:r>
              <a:rPr sz="1400" b="1">
                <a:latin typeface="华文细黑"/>
                <a:cs typeface="华文细黑"/>
              </a:rPr>
              <a:t>情况</a:t>
            </a:r>
            <a:r>
              <a:rPr sz="1400" b="1" spc="-15">
                <a:latin typeface="华文细黑"/>
                <a:cs typeface="华文细黑"/>
              </a:rPr>
              <a:t>（</a:t>
            </a:r>
            <a:r>
              <a:rPr sz="1400" b="1">
                <a:latin typeface="华文细黑"/>
                <a:cs typeface="华文细黑"/>
              </a:rPr>
              <a:t>已备</a:t>
            </a:r>
            <a:r>
              <a:rPr sz="1400" b="1" spc="-15">
                <a:latin typeface="华文细黑"/>
                <a:cs typeface="华文细黑"/>
              </a:rPr>
              <a:t>案</a:t>
            </a:r>
            <a:r>
              <a:rPr sz="1400" b="1">
                <a:latin typeface="华文细黑"/>
                <a:cs typeface="华文细黑"/>
              </a:rPr>
              <a:t>）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4040" y="1642999"/>
            <a:ext cx="55010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华文细黑"/>
                <a:cs typeface="华文细黑"/>
              </a:rPr>
              <a:t>截至</a:t>
            </a:r>
            <a:r>
              <a:rPr sz="1400" b="1" spc="-5">
                <a:latin typeface="华文细黑"/>
                <a:cs typeface="华文细黑"/>
              </a:rPr>
              <a:t>2023</a:t>
            </a:r>
            <a:r>
              <a:rPr sz="1400" b="1" spc="-15">
                <a:latin typeface="华文细黑"/>
                <a:cs typeface="华文细黑"/>
              </a:rPr>
              <a:t>年</a:t>
            </a:r>
            <a:r>
              <a:rPr sz="1400" b="1">
                <a:latin typeface="华文细黑"/>
                <a:cs typeface="华文细黑"/>
              </a:rPr>
              <a:t>6月</a:t>
            </a:r>
            <a:r>
              <a:rPr sz="1400" b="1" spc="-15">
                <a:latin typeface="华文细黑"/>
                <a:cs typeface="华文细黑"/>
              </a:rPr>
              <a:t>存</a:t>
            </a:r>
            <a:r>
              <a:rPr sz="1400" b="1">
                <a:latin typeface="华文细黑"/>
                <a:cs typeface="华文细黑"/>
              </a:rPr>
              <a:t>续私</a:t>
            </a:r>
            <a:r>
              <a:rPr sz="1400" b="1" spc="-15">
                <a:latin typeface="华文细黑"/>
                <a:cs typeface="华文细黑"/>
              </a:rPr>
              <a:t>募</a:t>
            </a:r>
            <a:r>
              <a:rPr sz="1400" b="1">
                <a:latin typeface="华文细黑"/>
                <a:cs typeface="华文细黑"/>
              </a:rPr>
              <a:t>股权</a:t>
            </a:r>
            <a:r>
              <a:rPr sz="1400" b="1" spc="-15">
                <a:latin typeface="华文细黑"/>
                <a:cs typeface="华文细黑"/>
              </a:rPr>
              <a:t>、</a:t>
            </a:r>
            <a:r>
              <a:rPr sz="1400" b="1">
                <a:latin typeface="华文细黑"/>
                <a:cs typeface="华文细黑"/>
              </a:rPr>
              <a:t>创业</a:t>
            </a:r>
            <a:r>
              <a:rPr sz="1400" b="1" spc="-15">
                <a:latin typeface="华文细黑"/>
                <a:cs typeface="华文细黑"/>
              </a:rPr>
              <a:t>投</a:t>
            </a:r>
            <a:r>
              <a:rPr sz="1400" b="1">
                <a:latin typeface="华文细黑"/>
                <a:cs typeface="华文细黑"/>
              </a:rPr>
              <a:t>资基</a:t>
            </a:r>
            <a:r>
              <a:rPr sz="1400" b="1" spc="-15">
                <a:latin typeface="华文细黑"/>
                <a:cs typeface="华文细黑"/>
              </a:rPr>
              <a:t>金</a:t>
            </a:r>
            <a:r>
              <a:rPr sz="1400" b="1">
                <a:latin typeface="华文细黑"/>
                <a:cs typeface="华文细黑"/>
              </a:rPr>
              <a:t>管理</a:t>
            </a:r>
            <a:r>
              <a:rPr sz="1400" b="1" spc="-15">
                <a:latin typeface="华文细黑"/>
                <a:cs typeface="华文细黑"/>
              </a:rPr>
              <a:t>人</a:t>
            </a:r>
            <a:r>
              <a:rPr sz="1400" b="1">
                <a:latin typeface="华文细黑"/>
                <a:cs typeface="华文细黑"/>
              </a:rPr>
              <a:t>按注</a:t>
            </a:r>
            <a:r>
              <a:rPr sz="1400" b="1" spc="-15">
                <a:latin typeface="华文细黑"/>
                <a:cs typeface="华文细黑"/>
              </a:rPr>
              <a:t>册</a:t>
            </a:r>
            <a:r>
              <a:rPr sz="1400" b="1">
                <a:latin typeface="华文细黑"/>
                <a:cs typeface="华文细黑"/>
              </a:rPr>
              <a:t>地分</a:t>
            </a:r>
            <a:r>
              <a:rPr sz="1400" b="1" spc="-15">
                <a:latin typeface="华文细黑"/>
                <a:cs typeface="华文细黑"/>
              </a:rPr>
              <a:t>布</a:t>
            </a:r>
            <a:r>
              <a:rPr sz="1400" b="1">
                <a:latin typeface="华文细黑"/>
                <a:cs typeface="华文细黑"/>
              </a:rPr>
              <a:t>情况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5764" y="80009"/>
            <a:ext cx="4472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上海私募股权、创投行业发展概况</a:t>
            </a:r>
            <a:r>
              <a:rPr sz="1200" spc="-4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|</a:t>
            </a:r>
            <a:r>
              <a:rPr sz="1200" spc="-3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私募股权、创投市场地区分布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183623" y="4302252"/>
            <a:ext cx="326390" cy="132715"/>
          </a:xfrm>
          <a:custGeom>
            <a:rect l="l" t="t" r="r" b="b"/>
            <a:pathLst>
              <a:path w="326390" h="132714">
                <a:moveTo>
                  <a:pt x="326135" y="0"/>
                </a:moveTo>
                <a:lnTo>
                  <a:pt x="0" y="0"/>
                </a:lnTo>
                <a:lnTo>
                  <a:pt x="0" y="132587"/>
                </a:lnTo>
                <a:lnTo>
                  <a:pt x="326135" y="132587"/>
                </a:lnTo>
                <a:lnTo>
                  <a:pt x="326135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9183623" y="3878579"/>
            <a:ext cx="623570" cy="132715"/>
          </a:xfrm>
          <a:custGeom>
            <a:rect l="l" t="t" r="r" b="b"/>
            <a:pathLst>
              <a:path w="623570" h="132714">
                <a:moveTo>
                  <a:pt x="623316" y="0"/>
                </a:moveTo>
                <a:lnTo>
                  <a:pt x="0" y="0"/>
                </a:lnTo>
                <a:lnTo>
                  <a:pt x="0" y="132588"/>
                </a:lnTo>
                <a:lnTo>
                  <a:pt x="623316" y="132588"/>
                </a:lnTo>
                <a:lnTo>
                  <a:pt x="623316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9183623" y="3454908"/>
            <a:ext cx="904240" cy="132715"/>
          </a:xfrm>
          <a:custGeom>
            <a:rect l="l" t="t" r="r" b="b"/>
            <a:pathLst>
              <a:path w="904240" h="132714">
                <a:moveTo>
                  <a:pt x="903731" y="0"/>
                </a:moveTo>
                <a:lnTo>
                  <a:pt x="0" y="0"/>
                </a:lnTo>
                <a:lnTo>
                  <a:pt x="0" y="132587"/>
                </a:lnTo>
                <a:lnTo>
                  <a:pt x="903731" y="132587"/>
                </a:lnTo>
                <a:lnTo>
                  <a:pt x="903731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183623" y="3031235"/>
            <a:ext cx="1412875" cy="132715"/>
          </a:xfrm>
          <a:custGeom>
            <a:rect l="l" t="t" r="r" b="b"/>
            <a:pathLst>
              <a:path w="1412875" h="132714">
                <a:moveTo>
                  <a:pt x="1412748" y="0"/>
                </a:moveTo>
                <a:lnTo>
                  <a:pt x="0" y="0"/>
                </a:lnTo>
                <a:lnTo>
                  <a:pt x="0" y="132587"/>
                </a:lnTo>
                <a:lnTo>
                  <a:pt x="1412748" y="132587"/>
                </a:lnTo>
                <a:lnTo>
                  <a:pt x="1412748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9183623" y="2607564"/>
            <a:ext cx="1887220" cy="132715"/>
          </a:xfrm>
          <a:custGeom>
            <a:rect l="l" t="t" r="r" b="b"/>
            <a:pathLst>
              <a:path w="1887220" h="132714">
                <a:moveTo>
                  <a:pt x="1886711" y="0"/>
                </a:moveTo>
                <a:lnTo>
                  <a:pt x="0" y="0"/>
                </a:lnTo>
                <a:lnTo>
                  <a:pt x="0" y="132587"/>
                </a:lnTo>
                <a:lnTo>
                  <a:pt x="1886711" y="132587"/>
                </a:lnTo>
                <a:lnTo>
                  <a:pt x="1886711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9183623" y="2182367"/>
            <a:ext cx="2156460" cy="134620"/>
          </a:xfrm>
          <a:custGeom>
            <a:rect l="l" t="t" r="r" b="b"/>
            <a:pathLst>
              <a:path w="2156459" h="134619">
                <a:moveTo>
                  <a:pt x="2156459" y="0"/>
                </a:moveTo>
                <a:lnTo>
                  <a:pt x="0" y="0"/>
                </a:lnTo>
                <a:lnTo>
                  <a:pt x="0" y="134112"/>
                </a:lnTo>
                <a:lnTo>
                  <a:pt x="2156459" y="134112"/>
                </a:lnTo>
                <a:lnTo>
                  <a:pt x="2156459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651747" y="4302252"/>
            <a:ext cx="532130" cy="132715"/>
          </a:xfrm>
          <a:custGeom>
            <a:rect l="l" t="t" r="r" b="b"/>
            <a:pathLst>
              <a:path w="532129" h="132714">
                <a:moveTo>
                  <a:pt x="531876" y="0"/>
                </a:moveTo>
                <a:lnTo>
                  <a:pt x="0" y="0"/>
                </a:lnTo>
                <a:lnTo>
                  <a:pt x="0" y="132587"/>
                </a:lnTo>
                <a:lnTo>
                  <a:pt x="531876" y="132587"/>
                </a:lnTo>
                <a:lnTo>
                  <a:pt x="53187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8316468" y="3878579"/>
            <a:ext cx="867410" cy="132715"/>
          </a:xfrm>
          <a:custGeom>
            <a:rect l="l" t="t" r="r" b="b"/>
            <a:pathLst>
              <a:path w="867409" h="132714">
                <a:moveTo>
                  <a:pt x="867155" y="0"/>
                </a:moveTo>
                <a:lnTo>
                  <a:pt x="0" y="0"/>
                </a:lnTo>
                <a:lnTo>
                  <a:pt x="0" y="132588"/>
                </a:lnTo>
                <a:lnTo>
                  <a:pt x="867155" y="132588"/>
                </a:lnTo>
                <a:lnTo>
                  <a:pt x="867155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546592" y="3454908"/>
            <a:ext cx="637540" cy="132715"/>
          </a:xfrm>
          <a:custGeom>
            <a:rect l="l" t="t" r="r" b="b"/>
            <a:pathLst>
              <a:path w="637540" h="132714">
                <a:moveTo>
                  <a:pt x="637031" y="0"/>
                </a:moveTo>
                <a:lnTo>
                  <a:pt x="0" y="0"/>
                </a:lnTo>
                <a:lnTo>
                  <a:pt x="0" y="132587"/>
                </a:lnTo>
                <a:lnTo>
                  <a:pt x="637031" y="132587"/>
                </a:lnTo>
                <a:lnTo>
                  <a:pt x="63703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708392" y="3031235"/>
            <a:ext cx="1475740" cy="132715"/>
          </a:xfrm>
          <a:custGeom>
            <a:rect l="l" t="t" r="r" b="b"/>
            <a:pathLst>
              <a:path w="1475740" h="132714">
                <a:moveTo>
                  <a:pt x="1475231" y="0"/>
                </a:moveTo>
                <a:lnTo>
                  <a:pt x="0" y="0"/>
                </a:lnTo>
                <a:lnTo>
                  <a:pt x="0" y="132587"/>
                </a:lnTo>
                <a:lnTo>
                  <a:pt x="1475231" y="132587"/>
                </a:lnTo>
                <a:lnTo>
                  <a:pt x="147523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598664" y="2607564"/>
            <a:ext cx="1584960" cy="132715"/>
          </a:xfrm>
          <a:custGeom>
            <a:rect l="l" t="t" r="r" b="b"/>
            <a:pathLst>
              <a:path w="1584959" h="132714">
                <a:moveTo>
                  <a:pt x="1584959" y="0"/>
                </a:moveTo>
                <a:lnTo>
                  <a:pt x="0" y="0"/>
                </a:lnTo>
                <a:lnTo>
                  <a:pt x="0" y="132587"/>
                </a:lnTo>
                <a:lnTo>
                  <a:pt x="1584959" y="132587"/>
                </a:lnTo>
                <a:lnTo>
                  <a:pt x="1584959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138416" y="2182367"/>
            <a:ext cx="2045335" cy="134620"/>
          </a:xfrm>
          <a:custGeom>
            <a:rect l="l" t="t" r="r" b="b"/>
            <a:pathLst>
              <a:path w="2045332" h="134619">
                <a:moveTo>
                  <a:pt x="2045207" y="0"/>
                </a:moveTo>
                <a:lnTo>
                  <a:pt x="0" y="0"/>
                </a:lnTo>
                <a:lnTo>
                  <a:pt x="0" y="134112"/>
                </a:lnTo>
                <a:lnTo>
                  <a:pt x="2045207" y="134112"/>
                </a:lnTo>
                <a:lnTo>
                  <a:pt x="2045207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9183623" y="2037588"/>
            <a:ext cx="0" cy="2543810"/>
          </a:xfrm>
          <a:custGeom>
            <a:rect l="l" t="t" r="r" b="b"/>
            <a:pathLst>
              <a:path h="2543810">
                <a:moveTo>
                  <a:pt x="0" y="2543556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9572370" y="4263974"/>
            <a:ext cx="4178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2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2.93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870693" y="3839921"/>
            <a:ext cx="4178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2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6.87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0150602" y="3416300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618.00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659236" y="2992374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965.55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0987278" y="2699385"/>
            <a:ext cx="48895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1290.25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1019281" y="2290063"/>
            <a:ext cx="48895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1473.83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350377" y="4263974"/>
            <a:ext cx="24066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136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014461" y="3839921"/>
            <a:ext cx="24066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222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244967" y="3416300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163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405878" y="2992374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378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296404" y="2568320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406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280530" y="4256277"/>
            <a:ext cx="4464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苏州市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280530" y="3831793"/>
            <a:ext cx="4464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杭州市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280530" y="3408045"/>
            <a:ext cx="44640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广州市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280530" y="2984119"/>
            <a:ext cx="44640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深圳市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280530" y="2560066"/>
            <a:ext cx="44640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上海市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280530" y="2144395"/>
            <a:ext cx="79692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67690"/>
              </a:tabLst>
            </a:pPr>
            <a:r>
              <a:rPr sz="1650" baseline="2525">
                <a:solidFill>
                  <a:srgbClr val="585858"/>
                </a:solidFill>
                <a:latin typeface="华文细黑"/>
                <a:cs typeface="华文细黑"/>
              </a:rPr>
              <a:t>北京市	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524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7281671" y="4791455"/>
            <a:ext cx="76200" cy="78105"/>
          </a:xfrm>
          <a:custGeom>
            <a:rect l="l" t="t" r="r" b="b"/>
            <a:pathLst>
              <a:path w="76200" h="78104">
                <a:moveTo>
                  <a:pt x="0" y="77724"/>
                </a:moveTo>
                <a:lnTo>
                  <a:pt x="76200" y="77724"/>
                </a:lnTo>
                <a:lnTo>
                  <a:pt x="76200" y="0"/>
                </a:lnTo>
                <a:lnTo>
                  <a:pt x="0" y="0"/>
                </a:lnTo>
                <a:lnTo>
                  <a:pt x="0" y="77724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7380223" y="4717796"/>
            <a:ext cx="171132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2023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前三季</a:t>
            </a:r>
            <a:r>
              <a:rPr sz="1100" spc="-15">
                <a:solidFill>
                  <a:srgbClr val="585858"/>
                </a:solidFill>
                <a:latin typeface="华文细黑"/>
                <a:cs typeface="华文细黑"/>
              </a:rPr>
              <a:t>度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规模</a:t>
            </a:r>
            <a:r>
              <a:rPr sz="1100" spc="-15">
                <a:solidFill>
                  <a:srgbClr val="585858"/>
                </a:solidFill>
                <a:latin typeface="华文细黑"/>
                <a:cs typeface="华文细黑"/>
              </a:rPr>
              <a:t>（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亿元）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9470135" y="4791455"/>
            <a:ext cx="78105" cy="78105"/>
          </a:xfrm>
          <a:custGeom>
            <a:rect l="l" t="t" r="r" b="b"/>
            <a:pathLst>
              <a:path w="78104" h="78104">
                <a:moveTo>
                  <a:pt x="0" y="77724"/>
                </a:moveTo>
                <a:lnTo>
                  <a:pt x="77724" y="77724"/>
                </a:lnTo>
                <a:lnTo>
                  <a:pt x="77724" y="0"/>
                </a:lnTo>
                <a:lnTo>
                  <a:pt x="0" y="0"/>
                </a:lnTo>
                <a:lnTo>
                  <a:pt x="0" y="77724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9544177" y="4705604"/>
            <a:ext cx="16211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2023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前三季</a:t>
            </a:r>
            <a:r>
              <a:rPr sz="1100" spc="-10">
                <a:solidFill>
                  <a:srgbClr val="585858"/>
                </a:solidFill>
                <a:latin typeface="华文细黑"/>
                <a:cs typeface="华文细黑"/>
              </a:rPr>
              <a:t>度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数</a:t>
            </a:r>
            <a:r>
              <a:rPr sz="1100" spc="-315">
                <a:solidFill>
                  <a:srgbClr val="585858"/>
                </a:solidFill>
                <a:latin typeface="华文细黑"/>
                <a:cs typeface="华文细黑"/>
              </a:rPr>
              <a:t>量</a:t>
            </a:r>
            <a:r>
              <a:rPr sz="1800" baseline="-6944">
                <a:solidFill>
                  <a:srgbClr val="303030"/>
                </a:solidFill>
                <a:latin typeface="华文细黑"/>
                <a:cs typeface="华文细黑"/>
              </a:rPr>
              <a:t>（只）</a:t>
            </a:r>
            <a:endParaRPr sz="1800" baseline="-6944">
              <a:latin typeface="华文细黑"/>
              <a:cs typeface="华文细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89000" y="6451949"/>
            <a:ext cx="2982595" cy="1670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55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2023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1601957" y="6483197"/>
            <a:ext cx="128270" cy="128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865"/>
              </a:lnSpc>
            </a:pPr>
            <a:fld id="{81D60167-4931-47E6-BA6A-407CBD079E47}" type="slidenum">
              <a:rPr sz="800">
                <a:latin typeface="Calibri"/>
                <a:cs typeface="Calibri"/>
              </a:rPr>
              <a:t>5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1614" y="418591"/>
            <a:ext cx="109251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5"/>
              <a:t>截至今</a:t>
            </a:r>
            <a:r>
              <a:rPr spc="-5"/>
              <a:t>年三季</a:t>
            </a:r>
            <a:r>
              <a:rPr/>
              <a:t>度</a:t>
            </a:r>
            <a:r>
              <a:rPr spc="-5"/>
              <a:t>，浦东</a:t>
            </a:r>
            <a:r>
              <a:rPr/>
              <a:t>新</a:t>
            </a:r>
            <a:r>
              <a:rPr spc="-5"/>
              <a:t>区占上</a:t>
            </a:r>
            <a:r>
              <a:rPr/>
              <a:t>海</a:t>
            </a:r>
            <a:r>
              <a:rPr spc="-5"/>
              <a:t>市私募</a:t>
            </a:r>
            <a:r>
              <a:rPr/>
              <a:t>股</a:t>
            </a:r>
            <a:r>
              <a:rPr spc="-5"/>
              <a:t>权、创</a:t>
            </a:r>
            <a:r>
              <a:rPr/>
              <a:t>投</a:t>
            </a:r>
            <a:r>
              <a:rPr spc="-5"/>
              <a:t>基金管</a:t>
            </a:r>
            <a:r>
              <a:rPr/>
              <a:t>理</a:t>
            </a:r>
            <a:r>
              <a:rPr spc="-5"/>
              <a:t>人总数</a:t>
            </a:r>
            <a:r>
              <a:rPr spc="-40"/>
              <a:t>的</a:t>
            </a:r>
            <a:r>
              <a:rPr spc="-5">
                <a:latin typeface="Calibri"/>
                <a:cs typeface="Calibri"/>
              </a:rPr>
              <a:t>35%</a:t>
            </a:r>
            <a:r>
              <a:rPr spc="-5"/>
              <a:t>，今年 </a:t>
            </a:r>
            <a:r>
              <a:rPr spc="5"/>
              <a:t>前三季</a:t>
            </a:r>
            <a:r>
              <a:rPr spc="-5"/>
              <a:t>度新注</a:t>
            </a:r>
            <a:r>
              <a:rPr/>
              <a:t>册</a:t>
            </a:r>
            <a:r>
              <a:rPr spc="-5"/>
              <a:t>基金</a:t>
            </a:r>
            <a:r>
              <a:rPr spc="-10"/>
              <a:t>的</a:t>
            </a:r>
            <a:r>
              <a:rPr spc="-5"/>
              <a:t>LP多来自江苏省和浙江省。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3054" y="1454657"/>
            <a:ext cx="5226685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华文细黑"/>
                <a:cs typeface="华文细黑"/>
              </a:rPr>
              <a:t>截至</a:t>
            </a:r>
            <a:r>
              <a:rPr sz="1400" b="1" spc="-5">
                <a:latin typeface="华文细黑"/>
                <a:cs typeface="华文细黑"/>
              </a:rPr>
              <a:t>2023</a:t>
            </a:r>
            <a:r>
              <a:rPr sz="1400" b="1" spc="-15">
                <a:latin typeface="华文细黑"/>
                <a:cs typeface="华文细黑"/>
              </a:rPr>
              <a:t>年</a:t>
            </a:r>
            <a:r>
              <a:rPr sz="1400" b="1">
                <a:latin typeface="华文细黑"/>
                <a:cs typeface="华文细黑"/>
              </a:rPr>
              <a:t>三季</a:t>
            </a:r>
            <a:r>
              <a:rPr sz="1400" b="1" spc="-15">
                <a:latin typeface="华文细黑"/>
                <a:cs typeface="华文细黑"/>
              </a:rPr>
              <a:t>度</a:t>
            </a:r>
            <a:r>
              <a:rPr sz="1400" b="1">
                <a:latin typeface="华文细黑"/>
                <a:cs typeface="华文细黑"/>
              </a:rPr>
              <a:t>上海</a:t>
            </a:r>
            <a:r>
              <a:rPr sz="1400" b="1" spc="-15">
                <a:latin typeface="华文细黑"/>
                <a:cs typeface="华文细黑"/>
              </a:rPr>
              <a:t>市</a:t>
            </a:r>
            <a:r>
              <a:rPr sz="1400" b="1">
                <a:latin typeface="华文细黑"/>
                <a:cs typeface="华文细黑"/>
              </a:rPr>
              <a:t>私募</a:t>
            </a:r>
            <a:r>
              <a:rPr sz="1400" b="1" spc="-15">
                <a:latin typeface="华文细黑"/>
                <a:cs typeface="华文细黑"/>
              </a:rPr>
              <a:t>股</a:t>
            </a:r>
            <a:r>
              <a:rPr sz="1400" b="1">
                <a:latin typeface="华文细黑"/>
                <a:cs typeface="华文细黑"/>
              </a:rPr>
              <a:t>权、</a:t>
            </a:r>
            <a:r>
              <a:rPr sz="1400" b="1" spc="-15">
                <a:latin typeface="华文细黑"/>
                <a:cs typeface="华文细黑"/>
              </a:rPr>
              <a:t>创</a:t>
            </a:r>
            <a:r>
              <a:rPr sz="1400" b="1">
                <a:latin typeface="华文细黑"/>
                <a:cs typeface="华文细黑"/>
              </a:rPr>
              <a:t>投基</a:t>
            </a:r>
            <a:r>
              <a:rPr sz="1400" b="1" spc="-15">
                <a:latin typeface="华文细黑"/>
                <a:cs typeface="华文细黑"/>
              </a:rPr>
              <a:t>金</a:t>
            </a:r>
            <a:r>
              <a:rPr sz="1400" b="1">
                <a:latin typeface="华文细黑"/>
                <a:cs typeface="华文细黑"/>
              </a:rPr>
              <a:t>管理</a:t>
            </a:r>
            <a:r>
              <a:rPr sz="1400" b="1" spc="-10">
                <a:latin typeface="华文细黑"/>
                <a:cs typeface="华文细黑"/>
              </a:rPr>
              <a:t>人</a:t>
            </a:r>
            <a:r>
              <a:rPr sz="1400" b="1">
                <a:latin typeface="华文细黑"/>
                <a:cs typeface="华文细黑"/>
              </a:rPr>
              <a:t>前五</a:t>
            </a:r>
            <a:r>
              <a:rPr sz="1400" b="1" spc="-15">
                <a:latin typeface="华文细黑"/>
                <a:cs typeface="华文细黑"/>
              </a:rPr>
              <a:t>大</a:t>
            </a:r>
            <a:r>
              <a:rPr sz="1400" b="1">
                <a:latin typeface="华文细黑"/>
                <a:cs typeface="华文细黑"/>
              </a:rPr>
              <a:t>注</a:t>
            </a:r>
            <a:r>
              <a:rPr sz="1400" b="1" spc="-5">
                <a:latin typeface="华文细黑"/>
                <a:cs typeface="华文细黑"/>
              </a:rPr>
              <a:t>册</a:t>
            </a:r>
            <a:r>
              <a:rPr sz="1400" b="1">
                <a:latin typeface="华文细黑"/>
                <a:cs typeface="华文细黑"/>
              </a:rPr>
              <a:t>区</a:t>
            </a:r>
            <a:endParaRPr sz="14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</a:pPr>
            <a:r>
              <a:rPr sz="1400" b="1" spc="10">
                <a:latin typeface="华文细黑"/>
                <a:cs typeface="华文细黑"/>
              </a:rPr>
              <a:t>（各</a:t>
            </a:r>
            <a:r>
              <a:rPr sz="1400" b="1">
                <a:latin typeface="华文细黑"/>
                <a:cs typeface="华文细黑"/>
              </a:rPr>
              <a:t>区占</a:t>
            </a:r>
            <a:r>
              <a:rPr sz="1400" b="1" spc="-10">
                <a:latin typeface="华文细黑"/>
                <a:cs typeface="华文细黑"/>
              </a:rPr>
              <a:t>比</a:t>
            </a:r>
            <a:r>
              <a:rPr sz="1400" b="1">
                <a:latin typeface="华文细黑"/>
                <a:cs typeface="华文细黑"/>
              </a:rPr>
              <a:t>%）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5764" y="80009"/>
            <a:ext cx="4777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上海私募股权、创投行业发展概况</a:t>
            </a:r>
            <a:r>
              <a:rPr sz="1200" spc="-4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|</a:t>
            </a:r>
            <a:r>
              <a:rPr sz="1200" spc="-3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上海市私募股权、创投管理人概览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481327" y="4546091"/>
            <a:ext cx="497205" cy="193675"/>
          </a:xfrm>
          <a:custGeom>
            <a:rect l="l" t="t" r="r" b="b"/>
            <a:pathLst>
              <a:path w="497205" h="193675">
                <a:moveTo>
                  <a:pt x="496823" y="0"/>
                </a:moveTo>
                <a:lnTo>
                  <a:pt x="0" y="0"/>
                </a:lnTo>
                <a:lnTo>
                  <a:pt x="0" y="193547"/>
                </a:lnTo>
                <a:lnTo>
                  <a:pt x="496823" y="193547"/>
                </a:lnTo>
                <a:lnTo>
                  <a:pt x="496823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481327" y="3995928"/>
            <a:ext cx="708660" cy="195580"/>
          </a:xfrm>
          <a:custGeom>
            <a:rect l="l" t="t" r="r" b="b"/>
            <a:pathLst>
              <a:path w="708660" h="195579">
                <a:moveTo>
                  <a:pt x="708660" y="0"/>
                </a:moveTo>
                <a:lnTo>
                  <a:pt x="0" y="0"/>
                </a:lnTo>
                <a:lnTo>
                  <a:pt x="0" y="195072"/>
                </a:lnTo>
                <a:lnTo>
                  <a:pt x="708660" y="195072"/>
                </a:lnTo>
                <a:lnTo>
                  <a:pt x="708660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481327" y="3445764"/>
            <a:ext cx="894715" cy="195580"/>
          </a:xfrm>
          <a:custGeom>
            <a:rect l="l" t="t" r="r" b="b"/>
            <a:pathLst>
              <a:path w="894714" h="195579">
                <a:moveTo>
                  <a:pt x="894588" y="0"/>
                </a:moveTo>
                <a:lnTo>
                  <a:pt x="0" y="0"/>
                </a:lnTo>
                <a:lnTo>
                  <a:pt x="0" y="195072"/>
                </a:lnTo>
                <a:lnTo>
                  <a:pt x="894588" y="195072"/>
                </a:lnTo>
                <a:lnTo>
                  <a:pt x="894588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481327" y="2895600"/>
            <a:ext cx="1097280" cy="195580"/>
          </a:xfrm>
          <a:custGeom>
            <a:rect l="l" t="t" r="r" b="b"/>
            <a:pathLst>
              <a:path w="1097280" h="195580">
                <a:moveTo>
                  <a:pt x="1097280" y="0"/>
                </a:moveTo>
                <a:lnTo>
                  <a:pt x="0" y="0"/>
                </a:lnTo>
                <a:lnTo>
                  <a:pt x="0" y="195072"/>
                </a:lnTo>
                <a:lnTo>
                  <a:pt x="1097280" y="195072"/>
                </a:lnTo>
                <a:lnTo>
                  <a:pt x="1097280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481327" y="2346960"/>
            <a:ext cx="3801110" cy="193675"/>
          </a:xfrm>
          <a:custGeom>
            <a:rect l="l" t="t" r="r" b="b"/>
            <a:pathLst>
              <a:path w="3801110" h="193675">
                <a:moveTo>
                  <a:pt x="3800856" y="0"/>
                </a:moveTo>
                <a:lnTo>
                  <a:pt x="0" y="0"/>
                </a:lnTo>
                <a:lnTo>
                  <a:pt x="0" y="193548"/>
                </a:lnTo>
                <a:lnTo>
                  <a:pt x="3800856" y="193548"/>
                </a:lnTo>
                <a:lnTo>
                  <a:pt x="3800856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1481327" y="2168651"/>
            <a:ext cx="0" cy="2749550"/>
          </a:xfrm>
          <a:custGeom>
            <a:rect l="l" t="t" r="r" b="b"/>
            <a:pathLst>
              <a:path h="2749550">
                <a:moveTo>
                  <a:pt x="0" y="2749296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9256776" y="5103876"/>
            <a:ext cx="86995" cy="187960"/>
          </a:xfrm>
          <a:custGeom>
            <a:rect l="l" t="t" r="r" b="b"/>
            <a:pathLst>
              <a:path w="86995" h="187960">
                <a:moveTo>
                  <a:pt x="86868" y="0"/>
                </a:moveTo>
                <a:lnTo>
                  <a:pt x="0" y="0"/>
                </a:lnTo>
                <a:lnTo>
                  <a:pt x="0" y="187452"/>
                </a:lnTo>
                <a:lnTo>
                  <a:pt x="86868" y="187452"/>
                </a:lnTo>
                <a:lnTo>
                  <a:pt x="86868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256776" y="4425696"/>
            <a:ext cx="157480" cy="189230"/>
          </a:xfrm>
          <a:custGeom>
            <a:rect l="l" t="t" r="r" b="b"/>
            <a:pathLst>
              <a:path w="157479" h="189229">
                <a:moveTo>
                  <a:pt x="156972" y="0"/>
                </a:moveTo>
                <a:lnTo>
                  <a:pt x="0" y="0"/>
                </a:lnTo>
                <a:lnTo>
                  <a:pt x="0" y="188975"/>
                </a:lnTo>
                <a:lnTo>
                  <a:pt x="156972" y="188975"/>
                </a:lnTo>
                <a:lnTo>
                  <a:pt x="156972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9256776" y="4087367"/>
            <a:ext cx="196850" cy="189230"/>
          </a:xfrm>
          <a:custGeom>
            <a:rect l="l" t="t" r="r" b="b"/>
            <a:pathLst>
              <a:path w="196850" h="189229">
                <a:moveTo>
                  <a:pt x="196596" y="0"/>
                </a:moveTo>
                <a:lnTo>
                  <a:pt x="0" y="0"/>
                </a:lnTo>
                <a:lnTo>
                  <a:pt x="0" y="188975"/>
                </a:lnTo>
                <a:lnTo>
                  <a:pt x="196596" y="188975"/>
                </a:lnTo>
                <a:lnTo>
                  <a:pt x="196596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9256776" y="3749040"/>
            <a:ext cx="347980" cy="189230"/>
          </a:xfrm>
          <a:custGeom>
            <a:rect l="l" t="t" r="r" b="b"/>
            <a:pathLst>
              <a:path w="347979" h="189229">
                <a:moveTo>
                  <a:pt x="347472" y="0"/>
                </a:moveTo>
                <a:lnTo>
                  <a:pt x="0" y="0"/>
                </a:lnTo>
                <a:lnTo>
                  <a:pt x="0" y="188976"/>
                </a:lnTo>
                <a:lnTo>
                  <a:pt x="347472" y="188976"/>
                </a:lnTo>
                <a:lnTo>
                  <a:pt x="347472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9256776" y="3410711"/>
            <a:ext cx="789940" cy="187960"/>
          </a:xfrm>
          <a:custGeom>
            <a:rect l="l" t="t" r="r" b="b"/>
            <a:pathLst>
              <a:path w="789940" h="187960">
                <a:moveTo>
                  <a:pt x="789431" y="0"/>
                </a:moveTo>
                <a:lnTo>
                  <a:pt x="0" y="0"/>
                </a:lnTo>
                <a:lnTo>
                  <a:pt x="0" y="187451"/>
                </a:lnTo>
                <a:lnTo>
                  <a:pt x="789431" y="187451"/>
                </a:lnTo>
                <a:lnTo>
                  <a:pt x="789431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9256776" y="3072383"/>
            <a:ext cx="1077595" cy="187960"/>
          </a:xfrm>
          <a:custGeom>
            <a:rect l="l" t="t" r="r" b="b"/>
            <a:pathLst>
              <a:path w="1077595" h="187960">
                <a:moveTo>
                  <a:pt x="1077468" y="0"/>
                </a:moveTo>
                <a:lnTo>
                  <a:pt x="0" y="0"/>
                </a:lnTo>
                <a:lnTo>
                  <a:pt x="0" y="187451"/>
                </a:lnTo>
                <a:lnTo>
                  <a:pt x="1077468" y="187451"/>
                </a:lnTo>
                <a:lnTo>
                  <a:pt x="1077468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9256776" y="2734055"/>
            <a:ext cx="1292860" cy="187960"/>
          </a:xfrm>
          <a:custGeom>
            <a:rect l="l" t="t" r="r" b="b"/>
            <a:pathLst>
              <a:path w="1292859" h="187960">
                <a:moveTo>
                  <a:pt x="1292352" y="0"/>
                </a:moveTo>
                <a:lnTo>
                  <a:pt x="0" y="0"/>
                </a:lnTo>
                <a:lnTo>
                  <a:pt x="0" y="187452"/>
                </a:lnTo>
                <a:lnTo>
                  <a:pt x="1292352" y="187452"/>
                </a:lnTo>
                <a:lnTo>
                  <a:pt x="1292352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9256776" y="2394204"/>
            <a:ext cx="1687195" cy="189230"/>
          </a:xfrm>
          <a:custGeom>
            <a:rect l="l" t="t" r="r" b="b"/>
            <a:pathLst>
              <a:path w="1687195" h="189230">
                <a:moveTo>
                  <a:pt x="1687068" y="0"/>
                </a:moveTo>
                <a:lnTo>
                  <a:pt x="0" y="0"/>
                </a:lnTo>
                <a:lnTo>
                  <a:pt x="0" y="188975"/>
                </a:lnTo>
                <a:lnTo>
                  <a:pt x="1687068" y="188975"/>
                </a:lnTo>
                <a:lnTo>
                  <a:pt x="1687068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9256776" y="2055876"/>
            <a:ext cx="2156460" cy="189230"/>
          </a:xfrm>
          <a:custGeom>
            <a:rect l="l" t="t" r="r" b="b"/>
            <a:pathLst>
              <a:path w="2156459" h="189230">
                <a:moveTo>
                  <a:pt x="2156459" y="0"/>
                </a:moveTo>
                <a:lnTo>
                  <a:pt x="0" y="0"/>
                </a:lnTo>
                <a:lnTo>
                  <a:pt x="0" y="188975"/>
                </a:lnTo>
                <a:lnTo>
                  <a:pt x="2156459" y="188975"/>
                </a:lnTo>
                <a:lnTo>
                  <a:pt x="2156459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9156192" y="5103876"/>
            <a:ext cx="100965" cy="187960"/>
          </a:xfrm>
          <a:custGeom>
            <a:rect l="l" t="t" r="r" b="b"/>
            <a:pathLst>
              <a:path w="100965" h="187960">
                <a:moveTo>
                  <a:pt x="100583" y="0"/>
                </a:moveTo>
                <a:lnTo>
                  <a:pt x="0" y="0"/>
                </a:lnTo>
                <a:lnTo>
                  <a:pt x="0" y="187452"/>
                </a:lnTo>
                <a:lnTo>
                  <a:pt x="100583" y="187452"/>
                </a:lnTo>
                <a:lnTo>
                  <a:pt x="10058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9107423" y="4425696"/>
            <a:ext cx="149860" cy="189230"/>
          </a:xfrm>
          <a:custGeom>
            <a:rect l="l" t="t" r="r" b="b"/>
            <a:pathLst>
              <a:path w="149859" h="189229">
                <a:moveTo>
                  <a:pt x="149351" y="0"/>
                </a:moveTo>
                <a:lnTo>
                  <a:pt x="0" y="0"/>
                </a:lnTo>
                <a:lnTo>
                  <a:pt x="0" y="188975"/>
                </a:lnTo>
                <a:lnTo>
                  <a:pt x="149351" y="188975"/>
                </a:lnTo>
                <a:lnTo>
                  <a:pt x="1493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8723376" y="4087367"/>
            <a:ext cx="533400" cy="189230"/>
          </a:xfrm>
          <a:custGeom>
            <a:rect l="l" t="t" r="r" b="b"/>
            <a:pathLst>
              <a:path w="533400" h="189229">
                <a:moveTo>
                  <a:pt x="533400" y="0"/>
                </a:moveTo>
                <a:lnTo>
                  <a:pt x="0" y="0"/>
                </a:lnTo>
                <a:lnTo>
                  <a:pt x="0" y="188975"/>
                </a:lnTo>
                <a:lnTo>
                  <a:pt x="533400" y="188975"/>
                </a:lnTo>
                <a:lnTo>
                  <a:pt x="533400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9214866" y="3749040"/>
            <a:ext cx="0" cy="189230"/>
          </a:xfrm>
          <a:custGeom>
            <a:rect l="l" t="t" r="r" b="b"/>
            <a:pathLst>
              <a:path h="189229">
                <a:moveTo>
                  <a:pt x="0" y="0"/>
                </a:moveTo>
                <a:lnTo>
                  <a:pt x="0" y="188976"/>
                </a:lnTo>
              </a:path>
            </a:pathLst>
          </a:custGeom>
          <a:ln w="83820">
            <a:solidFill>
              <a:srgbClr val="85BB2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874252" y="3410711"/>
            <a:ext cx="382905" cy="187960"/>
          </a:xfrm>
          <a:custGeom>
            <a:rect l="l" t="t" r="r" b="b"/>
            <a:pathLst>
              <a:path w="382904" h="187960">
                <a:moveTo>
                  <a:pt x="382524" y="0"/>
                </a:moveTo>
                <a:lnTo>
                  <a:pt x="0" y="0"/>
                </a:lnTo>
                <a:lnTo>
                  <a:pt x="0" y="187451"/>
                </a:lnTo>
                <a:lnTo>
                  <a:pt x="382524" y="187451"/>
                </a:lnTo>
                <a:lnTo>
                  <a:pt x="38252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374380" y="3072383"/>
            <a:ext cx="882650" cy="187960"/>
          </a:xfrm>
          <a:custGeom>
            <a:rect l="l" t="t" r="r" b="b"/>
            <a:pathLst>
              <a:path w="882650" h="187960">
                <a:moveTo>
                  <a:pt x="882396" y="0"/>
                </a:moveTo>
                <a:lnTo>
                  <a:pt x="0" y="0"/>
                </a:lnTo>
                <a:lnTo>
                  <a:pt x="0" y="187451"/>
                </a:lnTo>
                <a:lnTo>
                  <a:pt x="882396" y="187451"/>
                </a:lnTo>
                <a:lnTo>
                  <a:pt x="88239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507223" y="2734055"/>
            <a:ext cx="1750060" cy="187960"/>
          </a:xfrm>
          <a:custGeom>
            <a:rect l="l" t="t" r="r" b="b"/>
            <a:pathLst>
              <a:path w="1750057" h="187960">
                <a:moveTo>
                  <a:pt x="1749552" y="0"/>
                </a:moveTo>
                <a:lnTo>
                  <a:pt x="0" y="0"/>
                </a:lnTo>
                <a:lnTo>
                  <a:pt x="0" y="187452"/>
                </a:lnTo>
                <a:lnTo>
                  <a:pt x="1749552" y="187452"/>
                </a:lnTo>
                <a:lnTo>
                  <a:pt x="1749552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7173468" y="2394204"/>
            <a:ext cx="2083435" cy="189230"/>
          </a:xfrm>
          <a:custGeom>
            <a:rect l="l" t="t" r="r" b="b"/>
            <a:pathLst>
              <a:path w="2083432" h="189230">
                <a:moveTo>
                  <a:pt x="2083307" y="0"/>
                </a:moveTo>
                <a:lnTo>
                  <a:pt x="0" y="0"/>
                </a:lnTo>
                <a:lnTo>
                  <a:pt x="0" y="188975"/>
                </a:lnTo>
                <a:lnTo>
                  <a:pt x="2083307" y="188975"/>
                </a:lnTo>
                <a:lnTo>
                  <a:pt x="2083307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790431" y="2055876"/>
            <a:ext cx="466725" cy="189230"/>
          </a:xfrm>
          <a:custGeom>
            <a:rect l="l" t="t" r="r" b="b"/>
            <a:pathLst>
              <a:path w="466725" h="189230">
                <a:moveTo>
                  <a:pt x="466344" y="0"/>
                </a:moveTo>
                <a:lnTo>
                  <a:pt x="0" y="0"/>
                </a:lnTo>
                <a:lnTo>
                  <a:pt x="0" y="188975"/>
                </a:lnTo>
                <a:lnTo>
                  <a:pt x="466344" y="188975"/>
                </a:lnTo>
                <a:lnTo>
                  <a:pt x="46634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9256776" y="1981200"/>
            <a:ext cx="0" cy="3386454"/>
          </a:xfrm>
          <a:custGeom>
            <a:rect l="l" t="t" r="r" b="b"/>
            <a:pathLst>
              <a:path h="3386454">
                <a:moveTo>
                  <a:pt x="0" y="3386328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30" name="object 30"/>
          <p:cNvGraphicFramePr>
            <a:graphicFrameLocks noGrp="1"/>
          </p:cNvGraphicFramePr>
          <p:nvPr/>
        </p:nvGraphicFramePr>
        <p:xfrm>
          <a:off x="698245" y="2322829"/>
          <a:ext cx="10780395" cy="29686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2955"/>
                <a:gridCol w="496570"/>
                <a:gridCol w="3303904"/>
                <a:gridCol w="789304"/>
                <a:gridCol w="752475"/>
                <a:gridCol w="348614"/>
                <a:gridCol w="333375"/>
                <a:gridCol w="866775"/>
                <a:gridCol w="499745"/>
                <a:gridCol w="260350"/>
                <a:gridCol w="121920"/>
                <a:gridCol w="86995"/>
                <a:gridCol w="78104"/>
                <a:gridCol w="625475"/>
                <a:gridCol w="1433195"/>
              </a:tblGrid>
              <a:tr h="260349">
                <a:tc>
                  <a:txBody>
                    <a:bodyPr vert="horz" wrap="square"/>
                    <a:lstStyle/>
                    <a:p>
                      <a:pPr marR="13398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浦东新区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016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43AF2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43AF2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35.13%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0955" marB="0"/>
                </a:tc>
                <a:tc>
                  <a:txBody>
                    <a:bodyPr vert="horz" wrap="square"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439"/>
                        </a:spcBef>
                      </a:pPr>
                      <a:r>
                        <a:rPr sz="1200" spc="-5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江苏省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55879" marB="0"/>
                </a:tc>
                <a:tc>
                  <a:txBody>
                    <a:bodyPr vert="horz" wrap="square"/>
                    <a:lstStyle/>
                    <a:p>
                      <a:pPr marL="40640">
                        <a:lnSpc>
                          <a:spcPts val="1430"/>
                        </a:lnSpc>
                        <a:spcBef>
                          <a:spcPts val="515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125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540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1430"/>
                        </a:lnSpc>
                        <a:spcBef>
                          <a:spcPts val="515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2</a:t>
                      </a:r>
                      <a:r>
                        <a:rPr sz="1200" spc="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5</a:t>
                      </a: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3.14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5405" marB="0"/>
                </a:tc>
              </a:tr>
              <a:tr h="67665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R="133985" algn="r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崇明区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63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676275">
                        <a:lnSpc>
                          <a:spcPct val="100000"/>
                        </a:lnSpc>
                        <a:spcBef>
                          <a:spcPts val="1060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10.13%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4000" marR="33020">
                        <a:lnSpc>
                          <a:spcPts val="2670"/>
                        </a:lnSpc>
                        <a:spcBef>
                          <a:spcPts val="120"/>
                        </a:spcBef>
                      </a:pPr>
                      <a:r>
                        <a:rPr sz="1200" spc="-5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浙江省 山东省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524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25400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105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0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R="67310" algn="r">
                        <a:lnSpc>
                          <a:spcPts val="1425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53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579120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193.84</a:t>
                      </a:r>
                      <a:endParaRPr sz="1200">
                        <a:latin typeface="Calibri"/>
                        <a:cs typeface="Calibri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364490">
                        <a:lnSpc>
                          <a:spcPts val="1425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161.65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080" marB="0"/>
                </a:tc>
              </a:tr>
              <a:tr h="364236">
                <a:tc>
                  <a:txBody>
                    <a:bodyPr vert="horz" wrap="square"/>
                    <a:lstStyle/>
                    <a:p>
                      <a:pPr marR="133985" algn="r">
                        <a:lnSpc>
                          <a:spcPct val="100000"/>
                        </a:lnSpc>
                        <a:spcBef>
                          <a:spcPts val="13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虹口区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7335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473709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8.27%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3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1060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安徽省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3462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269240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23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556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118.33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715" marB="0"/>
                </a:tc>
              </a:tr>
              <a:tr h="29717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湖南省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927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9209" algn="r">
                        <a:lnSpc>
                          <a:spcPts val="1435"/>
                        </a:lnSpc>
                        <a:spcBef>
                          <a:spcPts val="805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5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10223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7810">
                        <a:lnSpc>
                          <a:spcPts val="1435"/>
                        </a:lnSpc>
                        <a:spcBef>
                          <a:spcPts val="805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52.04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10223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38328">
                <a:tc>
                  <a:txBody>
                    <a:bodyPr vert="horz" wrap="square"/>
                    <a:lstStyle/>
                    <a:p>
                      <a:pPr marR="133985" algn="r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1200" spc="-5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嘉定区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4508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87655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6.55%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46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105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江西省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3398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119380">
                        <a:lnSpc>
                          <a:spcPts val="1430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32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0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107314">
                        <a:lnSpc>
                          <a:spcPts val="1430"/>
                        </a:lnSpc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29.42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0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46240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R="133985" algn="r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青浦区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63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4.58%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105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广东省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3398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937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23.46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1424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天津市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079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2395">
                        <a:lnSpc>
                          <a:spcPts val="1425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032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2588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2588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2069">
                        <a:lnSpc>
                          <a:spcPts val="1425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21.10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032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38327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1060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华文细黑"/>
                          <a:cs typeface="华文细黑"/>
                        </a:rPr>
                        <a:t>福建省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3462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R="45720" algn="r">
                        <a:lnSpc>
                          <a:spcPts val="142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ts val="1420"/>
                        </a:lnSpc>
                        <a:spcBef>
                          <a:spcPts val="5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Calibri"/>
                          <a:cs typeface="Calibri"/>
                        </a:rPr>
                        <a:t>12.97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31" name="object 31"/>
          <p:cNvSpPr txBox="1"/>
          <p:nvPr/>
        </p:nvSpPr>
        <p:spPr>
          <a:xfrm>
            <a:off x="6238747" y="1454657"/>
            <a:ext cx="5580380" cy="791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华文细黑"/>
                <a:cs typeface="华文细黑"/>
              </a:rPr>
              <a:t>2023年前</a:t>
            </a:r>
            <a:r>
              <a:rPr sz="1400" b="1" spc="-15">
                <a:latin typeface="华文细黑"/>
                <a:cs typeface="华文细黑"/>
              </a:rPr>
              <a:t>三</a:t>
            </a:r>
            <a:r>
              <a:rPr sz="1400" b="1">
                <a:latin typeface="华文细黑"/>
                <a:cs typeface="华文细黑"/>
              </a:rPr>
              <a:t>季度</a:t>
            </a:r>
            <a:r>
              <a:rPr sz="1400" b="1" spc="-15">
                <a:latin typeface="华文细黑"/>
                <a:cs typeface="华文细黑"/>
              </a:rPr>
              <a:t>上</a:t>
            </a:r>
            <a:r>
              <a:rPr sz="1400" b="1">
                <a:latin typeface="华文细黑"/>
                <a:cs typeface="华文细黑"/>
              </a:rPr>
              <a:t>海市</a:t>
            </a:r>
            <a:r>
              <a:rPr sz="1400" b="1" spc="-15">
                <a:latin typeface="华文细黑"/>
                <a:cs typeface="华文细黑"/>
              </a:rPr>
              <a:t>基</a:t>
            </a:r>
            <a:r>
              <a:rPr sz="1400" b="1">
                <a:latin typeface="华文细黑"/>
                <a:cs typeface="华文细黑"/>
              </a:rPr>
              <a:t>金管</a:t>
            </a:r>
            <a:r>
              <a:rPr sz="1400" b="1" spc="-15">
                <a:latin typeface="华文细黑"/>
                <a:cs typeface="华文细黑"/>
              </a:rPr>
              <a:t>理</a:t>
            </a:r>
            <a:r>
              <a:rPr sz="1400" b="1">
                <a:latin typeface="华文细黑"/>
                <a:cs typeface="华文细黑"/>
              </a:rPr>
              <a:t>人注</a:t>
            </a:r>
            <a:r>
              <a:rPr sz="1400" b="1" spc="-15">
                <a:latin typeface="华文细黑"/>
                <a:cs typeface="华文细黑"/>
              </a:rPr>
              <a:t>册</a:t>
            </a:r>
            <a:r>
              <a:rPr sz="1400" b="1">
                <a:latin typeface="华文细黑"/>
                <a:cs typeface="华文细黑"/>
              </a:rPr>
              <a:t>基金</a:t>
            </a:r>
            <a:r>
              <a:rPr sz="1400" b="1" spc="-15">
                <a:latin typeface="华文细黑"/>
                <a:cs typeface="华文细黑"/>
              </a:rPr>
              <a:t>数</a:t>
            </a:r>
            <a:r>
              <a:rPr sz="1400" b="1">
                <a:latin typeface="华文细黑"/>
                <a:cs typeface="华文细黑"/>
              </a:rPr>
              <a:t>量与</a:t>
            </a:r>
            <a:r>
              <a:rPr sz="1400" b="1" spc="-15">
                <a:latin typeface="华文细黑"/>
                <a:cs typeface="华文细黑"/>
              </a:rPr>
              <a:t>对</a:t>
            </a:r>
            <a:r>
              <a:rPr sz="1400" b="1">
                <a:latin typeface="华文细黑"/>
                <a:cs typeface="华文细黑"/>
              </a:rPr>
              <a:t>应规</a:t>
            </a:r>
            <a:r>
              <a:rPr sz="1400" b="1" spc="-15">
                <a:latin typeface="华文细黑"/>
                <a:cs typeface="华文细黑"/>
              </a:rPr>
              <a:t>模</a:t>
            </a:r>
            <a:r>
              <a:rPr sz="1400" b="1">
                <a:latin typeface="华文细黑"/>
                <a:cs typeface="华文细黑"/>
              </a:rPr>
              <a:t>（已</a:t>
            </a:r>
            <a:r>
              <a:rPr sz="1400" b="1" spc="-15">
                <a:latin typeface="华文细黑"/>
                <a:cs typeface="华文细黑"/>
              </a:rPr>
              <a:t>备</a:t>
            </a:r>
            <a:r>
              <a:rPr sz="1400" b="1">
                <a:latin typeface="华文细黑"/>
                <a:cs typeface="华文细黑"/>
              </a:rPr>
              <a:t>案）</a:t>
            </a:r>
            <a:endParaRPr sz="1400">
              <a:latin typeface="华文细黑"/>
              <a:cs typeface="华文细黑"/>
            </a:endParaRPr>
          </a:p>
          <a:p>
            <a:pPr marR="180340" algn="r">
              <a:lnSpc>
                <a:spcPct val="100000"/>
              </a:lnSpc>
              <a:spcBef>
                <a:spcPts val="1375"/>
              </a:spcBef>
            </a:pPr>
            <a:r>
              <a:rPr sz="120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sz="1200" spc="5">
                <a:solidFill>
                  <a:srgbClr val="404040"/>
                </a:solidFill>
                <a:latin typeface="Calibri"/>
                <a:cs typeface="Calibri"/>
              </a:rPr>
              <a:t>2</a:t>
            </a:r>
            <a:r>
              <a:rPr sz="1200">
                <a:solidFill>
                  <a:srgbClr val="404040"/>
                </a:solidFill>
                <a:latin typeface="Calibri"/>
                <a:cs typeface="Calibri"/>
              </a:rPr>
              <a:t>3.51</a:t>
            </a:r>
            <a:endParaRPr sz="1200">
              <a:latin typeface="Calibri"/>
              <a:cs typeface="Calibri"/>
            </a:endParaRPr>
          </a:p>
          <a:p>
            <a:pPr marL="86995">
              <a:lnSpc>
                <a:spcPct val="100000"/>
              </a:lnSpc>
              <a:spcBef>
                <a:spcPts val="85"/>
              </a:spcBef>
              <a:tabLst>
                <a:tab pos="2320925"/>
              </a:tabLst>
            </a:pPr>
            <a:r>
              <a:rPr sz="1800" baseline="4629">
                <a:solidFill>
                  <a:srgbClr val="585858"/>
                </a:solidFill>
                <a:latin typeface="华文细黑"/>
                <a:cs typeface="华文细黑"/>
              </a:rPr>
              <a:t>上海市	</a:t>
            </a:r>
            <a:r>
              <a:rPr sz="1200">
                <a:solidFill>
                  <a:srgbClr val="404040"/>
                </a:solidFill>
                <a:latin typeface="Calibri"/>
                <a:cs typeface="Calibri"/>
              </a:rPr>
              <a:t>28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7228331" y="5594603"/>
            <a:ext cx="83820" cy="83820"/>
          </a:xfrm>
          <a:custGeom>
            <a:rect l="l" t="t" r="r" b="b"/>
            <a:pathLst>
              <a:path w="83820" h="83820">
                <a:moveTo>
                  <a:pt x="0" y="83820"/>
                </a:moveTo>
                <a:lnTo>
                  <a:pt x="83820" y="83820"/>
                </a:lnTo>
                <a:lnTo>
                  <a:pt x="83820" y="0"/>
                </a:lnTo>
                <a:lnTo>
                  <a:pt x="0" y="0"/>
                </a:lnTo>
                <a:lnTo>
                  <a:pt x="0" y="8382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7338186" y="5514543"/>
            <a:ext cx="18605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2023</a:t>
            </a: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前三季度规模（亿元）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9454895" y="5594603"/>
            <a:ext cx="83820" cy="83820"/>
          </a:xfrm>
          <a:custGeom>
            <a:rect l="l" t="t" r="r" b="b"/>
            <a:pathLst>
              <a:path w="83820" h="83820">
                <a:moveTo>
                  <a:pt x="0" y="83820"/>
                </a:moveTo>
                <a:lnTo>
                  <a:pt x="83820" y="83820"/>
                </a:lnTo>
                <a:lnTo>
                  <a:pt x="83820" y="0"/>
                </a:lnTo>
                <a:lnTo>
                  <a:pt x="0" y="0"/>
                </a:lnTo>
                <a:lnTo>
                  <a:pt x="0" y="8382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9564751" y="5522467"/>
            <a:ext cx="16725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aseline="2314">
                <a:solidFill>
                  <a:srgbClr val="585858"/>
                </a:solidFill>
                <a:latin typeface="Calibri"/>
                <a:cs typeface="Calibri"/>
              </a:rPr>
              <a:t>202</a:t>
            </a:r>
            <a:r>
              <a:rPr sz="1800" spc="7" baseline="2314">
                <a:solidFill>
                  <a:srgbClr val="585858"/>
                </a:solidFill>
                <a:latin typeface="Calibri"/>
                <a:cs typeface="Calibri"/>
              </a:rPr>
              <a:t>3</a:t>
            </a:r>
            <a:r>
              <a:rPr sz="1800" baseline="2314">
                <a:solidFill>
                  <a:srgbClr val="585858"/>
                </a:solidFill>
                <a:latin typeface="华文细黑"/>
                <a:cs typeface="华文细黑"/>
              </a:rPr>
              <a:t>前三季度数</a:t>
            </a:r>
            <a:r>
              <a:rPr sz="1800" spc="-427" baseline="2314">
                <a:solidFill>
                  <a:srgbClr val="585858"/>
                </a:solidFill>
                <a:latin typeface="华文细黑"/>
                <a:cs typeface="华文细黑"/>
              </a:rPr>
              <a:t>量</a:t>
            </a:r>
            <a:r>
              <a:rPr sz="1200">
                <a:solidFill>
                  <a:srgbClr val="303030"/>
                </a:solidFill>
                <a:latin typeface="华文细黑"/>
                <a:cs typeface="华文细黑"/>
              </a:rPr>
              <a:t>（只）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89000" y="6096269"/>
            <a:ext cx="3799204" cy="16637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>
                <a:latin typeface="华文细黑"/>
                <a:cs typeface="华文细黑"/>
              </a:rPr>
              <a:t>数据来源：中国基金业</a:t>
            </a:r>
            <a:r>
              <a:rPr sz="800" spc="-1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会，</a:t>
            </a:r>
            <a:r>
              <a:rPr sz="800" spc="-45">
                <a:latin typeface="华文细黑"/>
                <a:cs typeface="华文细黑"/>
              </a:rPr>
              <a:t> </a:t>
            </a:r>
            <a:r>
              <a:rPr sz="800" spc="-5">
                <a:latin typeface="Calibri"/>
                <a:cs typeface="Calibri"/>
              </a:rPr>
              <a:t>CVSource</a:t>
            </a:r>
            <a:r>
              <a:rPr sz="800">
                <a:latin typeface="华文细黑"/>
                <a:cs typeface="华文细黑"/>
              </a:rPr>
              <a:t>投中数据，德勤研究</a:t>
            </a:r>
            <a:r>
              <a:rPr sz="800" spc="-1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上海</a:t>
            </a:r>
            <a:r>
              <a:rPr sz="800" spc="-15">
                <a:latin typeface="华文细黑"/>
                <a:cs typeface="华文细黑"/>
              </a:rPr>
              <a:t>国</a:t>
            </a:r>
            <a:r>
              <a:rPr sz="800">
                <a:latin typeface="华文细黑"/>
                <a:cs typeface="华文细黑"/>
              </a:rPr>
              <a:t>际股</a:t>
            </a:r>
            <a:r>
              <a:rPr sz="800" spc="-15">
                <a:latin typeface="华文细黑"/>
                <a:cs typeface="华文细黑"/>
              </a:rPr>
              <a:t>权</a:t>
            </a:r>
            <a:r>
              <a:rPr sz="800">
                <a:latin typeface="华文细黑"/>
                <a:cs typeface="华文细黑"/>
              </a:rPr>
              <a:t>协会</a:t>
            </a:r>
            <a:r>
              <a:rPr sz="800" spc="-15">
                <a:latin typeface="华文细黑"/>
                <a:cs typeface="华文细黑"/>
              </a:rPr>
              <a:t>分</a:t>
            </a:r>
            <a:r>
              <a:rPr sz="800">
                <a:latin typeface="华文细黑"/>
                <a:cs typeface="华文细黑"/>
              </a:rPr>
              <a:t>析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89000" y="6451949"/>
            <a:ext cx="2982595" cy="1670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55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2023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1601957" y="6483197"/>
            <a:ext cx="128270" cy="128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865"/>
              </a:lnSpc>
            </a:pPr>
            <a:fld id="{81D60167-4931-47E6-BA6A-407CBD079E47}" type="slidenum">
              <a:rPr sz="800">
                <a:latin typeface="Calibri"/>
                <a:cs typeface="Calibri"/>
              </a:rPr>
              <a:t>6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9000" y="288163"/>
            <a:ext cx="1115060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/>
              <a:t>成长型</a:t>
            </a:r>
            <a:r>
              <a:rPr spc="-5"/>
              <a:t>基金和创业型基金数量占比分别</a:t>
            </a:r>
            <a:r>
              <a:rPr spc="5"/>
              <a:t>约</a:t>
            </a:r>
            <a:r>
              <a:rPr spc="-5">
                <a:latin typeface="Calibri"/>
                <a:cs typeface="Calibri"/>
              </a:rPr>
              <a:t>70%</a:t>
            </a:r>
            <a:r>
              <a:rPr spc="-5"/>
              <a:t>和</a:t>
            </a:r>
            <a:r>
              <a:rPr spc="-5">
                <a:latin typeface="Calibri"/>
                <a:cs typeface="Calibri"/>
              </a:rPr>
              <a:t>25%</a:t>
            </a:r>
            <a:r>
              <a:rPr spc="-5"/>
              <a:t>。目标募集资金规模的头部聚集 </a:t>
            </a:r>
            <a:r>
              <a:rPr spc="5"/>
              <a:t>效应非</a:t>
            </a:r>
            <a:r>
              <a:rPr/>
              <a:t>常突出</a:t>
            </a:r>
            <a:r>
              <a:rPr spc="-10"/>
              <a:t>：</a:t>
            </a:r>
            <a:r>
              <a:rPr/>
              <a:t>数量仅占</a:t>
            </a:r>
            <a:r>
              <a:rPr spc="-10">
                <a:latin typeface="Calibri"/>
                <a:cs typeface="Calibri"/>
              </a:rPr>
              <a:t>4.4%</a:t>
            </a:r>
            <a:r>
              <a:rPr spc="-5"/>
              <a:t>的基金贡献了目标募集资金规模</a:t>
            </a:r>
            <a:r>
              <a:rPr/>
              <a:t>的</a:t>
            </a:r>
            <a:r>
              <a:rPr spc="-5">
                <a:latin typeface="Calibri"/>
                <a:cs typeface="Calibri"/>
              </a:rPr>
              <a:t>70%</a:t>
            </a:r>
            <a:r>
              <a:rPr spc="-5"/>
              <a:t>，</a:t>
            </a:r>
            <a:r>
              <a:rPr spc="-130"/>
              <a:t> </a:t>
            </a:r>
            <a:r>
              <a:rPr spc="5"/>
              <a:t>单只募</a:t>
            </a:r>
            <a:r>
              <a:rPr/>
              <a:t>资目 </a:t>
            </a:r>
            <a:r>
              <a:rPr spc="5"/>
              <a:t>标超过</a:t>
            </a:r>
            <a:r>
              <a:rPr spc="-5">
                <a:latin typeface="Calibri"/>
                <a:cs typeface="Calibri"/>
              </a:rPr>
              <a:t>50</a:t>
            </a:r>
            <a:r>
              <a:rPr spc="-5"/>
              <a:t>亿元。</a:t>
            </a:r>
          </a:p>
        </p:txBody>
      </p:sp>
      <p:sp>
        <p:nvSpPr>
          <p:cNvPr id="3" name="object 3"/>
          <p:cNvSpPr/>
          <p:nvPr/>
        </p:nvSpPr>
        <p:spPr>
          <a:xfrm>
            <a:off x="7043928" y="4114800"/>
            <a:ext cx="2520950" cy="525780"/>
          </a:xfrm>
          <a:custGeom>
            <a:rect l="l" t="t" r="r" b="b"/>
            <a:pathLst>
              <a:path w="2520950" h="525779">
                <a:moveTo>
                  <a:pt x="2520696" y="0"/>
                </a:moveTo>
                <a:lnTo>
                  <a:pt x="0" y="0"/>
                </a:lnTo>
                <a:lnTo>
                  <a:pt x="0" y="525780"/>
                </a:lnTo>
                <a:lnTo>
                  <a:pt x="2520696" y="525780"/>
                </a:lnTo>
                <a:lnTo>
                  <a:pt x="252069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043928" y="2801111"/>
            <a:ext cx="93345" cy="525780"/>
          </a:xfrm>
          <a:custGeom>
            <a:rect l="l" t="t" r="r" b="b"/>
            <a:pathLst>
              <a:path w="93345" h="525779">
                <a:moveTo>
                  <a:pt x="92964" y="0"/>
                </a:moveTo>
                <a:lnTo>
                  <a:pt x="0" y="0"/>
                </a:lnTo>
                <a:lnTo>
                  <a:pt x="0" y="525779"/>
                </a:lnTo>
                <a:lnTo>
                  <a:pt x="92964" y="525779"/>
                </a:lnTo>
                <a:lnTo>
                  <a:pt x="9296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136892" y="2801111"/>
            <a:ext cx="93345" cy="525780"/>
          </a:xfrm>
          <a:custGeom>
            <a:rect l="l" t="t" r="r" b="b"/>
            <a:pathLst>
              <a:path w="93345" h="525779">
                <a:moveTo>
                  <a:pt x="92963" y="0"/>
                </a:moveTo>
                <a:lnTo>
                  <a:pt x="0" y="0"/>
                </a:lnTo>
                <a:lnTo>
                  <a:pt x="0" y="525779"/>
                </a:lnTo>
                <a:lnTo>
                  <a:pt x="92963" y="525779"/>
                </a:lnTo>
                <a:lnTo>
                  <a:pt x="92963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11216640" y="4114800"/>
            <a:ext cx="0" cy="525780"/>
          </a:xfrm>
          <a:custGeom>
            <a:rect l="l" t="t" r="r" b="b"/>
            <a:pathLst>
              <a:path h="525779">
                <a:moveTo>
                  <a:pt x="0" y="0"/>
                </a:moveTo>
                <a:lnTo>
                  <a:pt x="0" y="525780"/>
                </a:lnTo>
              </a:path>
            </a:pathLst>
          </a:custGeom>
          <a:ln w="30479">
            <a:solidFill>
              <a:srgbClr val="BBEB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7043928" y="2407920"/>
            <a:ext cx="0" cy="2626360"/>
          </a:xfrm>
          <a:custGeom>
            <a:rect l="l" t="t" r="r" b="b"/>
            <a:pathLst>
              <a:path h="2626360">
                <a:moveTo>
                  <a:pt x="0" y="2625852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089647" y="2703576"/>
            <a:ext cx="193675" cy="97790"/>
          </a:xfrm>
          <a:custGeom>
            <a:rect l="l" t="t" r="r" b="b"/>
            <a:pathLst>
              <a:path w="193675" h="97789">
                <a:moveTo>
                  <a:pt x="0" y="97536"/>
                </a:moveTo>
                <a:lnTo>
                  <a:pt x="193548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7120508" y="2479040"/>
            <a:ext cx="3282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Calibri"/>
                <a:cs typeface="Calibri"/>
              </a:rPr>
              <a:t>2.2%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182611" y="3326891"/>
            <a:ext cx="149860" cy="149860"/>
          </a:xfrm>
          <a:custGeom>
            <a:rect l="l" t="t" r="r" b="b"/>
            <a:pathLst>
              <a:path w="149859" h="149860">
                <a:moveTo>
                  <a:pt x="0" y="0"/>
                </a:moveTo>
                <a:lnTo>
                  <a:pt x="149352" y="149352"/>
                </a:lnTo>
              </a:path>
            </a:pathLst>
          </a:custGeom>
          <a:ln w="952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8115300" y="4264914"/>
            <a:ext cx="185673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1503680"/>
              </a:tabLst>
            </a:pPr>
            <a:r>
              <a:rPr sz="1200" spc="-5">
                <a:solidFill>
                  <a:srgbClr val="404040"/>
                </a:solidFill>
                <a:latin typeface="Calibri"/>
                <a:cs typeface="Calibri"/>
              </a:rPr>
              <a:t>60.2%	</a:t>
            </a:r>
            <a:r>
              <a:rPr sz="1200">
                <a:solidFill>
                  <a:srgbClr val="FFFFFF"/>
                </a:solidFill>
                <a:latin typeface="Calibri"/>
                <a:cs typeface="Calibri"/>
              </a:rPr>
              <a:t>9.7%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169022" y="3475101"/>
            <a:ext cx="3282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Calibri"/>
                <a:cs typeface="Calibri"/>
              </a:rPr>
              <a:t>2.2%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971531" y="4114800"/>
            <a:ext cx="768350" cy="525780"/>
          </a:xfrm>
          <a:prstGeom prst="rect">
            <a:avLst/>
          </a:prstGeom>
          <a:solidFill>
            <a:srgbClr val="00A2D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100">
              <a:latin typeface="Times New Roman"/>
              <a:cs typeface="Times New Roman"/>
            </a:endParaRPr>
          </a:p>
          <a:p>
            <a:pPr marL="194945">
              <a:lnSpc>
                <a:spcPct val="100000"/>
              </a:lnSpc>
            </a:pPr>
            <a:r>
              <a:rPr sz="1200" spc="-5">
                <a:solidFill>
                  <a:srgbClr val="404040"/>
                </a:solidFill>
                <a:latin typeface="Calibri"/>
                <a:cs typeface="Calibri"/>
              </a:rPr>
              <a:t>18.3%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229856" y="2801111"/>
            <a:ext cx="635635" cy="525780"/>
          </a:xfrm>
          <a:prstGeom prst="rect">
            <a:avLst/>
          </a:prstGeom>
          <a:solidFill>
            <a:srgbClr val="00A2DF"/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Times New Roman"/>
              <a:cs typeface="Times New Roman"/>
            </a:endParaRPr>
          </a:p>
          <a:p>
            <a:pPr marL="128270">
              <a:lnSpc>
                <a:spcPct val="100000"/>
              </a:lnSpc>
            </a:pPr>
            <a:r>
              <a:rPr sz="1200" spc="-5">
                <a:solidFill>
                  <a:srgbClr val="404040"/>
                </a:solidFill>
                <a:latin typeface="Calibri"/>
                <a:cs typeface="Calibri"/>
              </a:rPr>
              <a:t>15.2%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739628" y="4114800"/>
            <a:ext cx="462280" cy="525780"/>
          </a:xfrm>
          <a:prstGeom prst="rect">
            <a:avLst/>
          </a:prstGeom>
          <a:solidFill>
            <a:srgbClr val="43AF2A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100">
              <a:latin typeface="Times New Roman"/>
              <a:cs typeface="Times New Roman"/>
            </a:endParaRPr>
          </a:p>
          <a:p>
            <a:pPr marL="41910">
              <a:lnSpc>
                <a:spcPct val="100000"/>
              </a:lnSpc>
            </a:pPr>
            <a:r>
              <a:rPr sz="1200" spc="-5">
                <a:solidFill>
                  <a:srgbClr val="404040"/>
                </a:solidFill>
                <a:latin typeface="Calibri"/>
                <a:cs typeface="Calibri"/>
              </a:rPr>
              <a:t>11.0%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865364" y="2801111"/>
            <a:ext cx="2240280" cy="525780"/>
          </a:xfrm>
          <a:prstGeom prst="rect">
            <a:avLst/>
          </a:prstGeom>
          <a:solidFill>
            <a:srgbClr val="43AF2A"/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Times New Roman"/>
              <a:cs typeface="Times New Roman"/>
            </a:endParaRPr>
          </a:p>
          <a:p>
            <a:pPr marL="1270" algn="ctr">
              <a:lnSpc>
                <a:spcPct val="100000"/>
              </a:lnSpc>
            </a:pPr>
            <a:r>
              <a:rPr sz="1200" spc="-5">
                <a:solidFill>
                  <a:srgbClr val="404040"/>
                </a:solidFill>
                <a:latin typeface="Calibri"/>
                <a:cs typeface="Calibri"/>
              </a:rPr>
              <a:t>53.5%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1201400" y="4017264"/>
            <a:ext cx="15240" cy="97790"/>
          </a:xfrm>
          <a:custGeom>
            <a:rect l="l" t="t" r="r" b="b"/>
            <a:pathLst>
              <a:path w="15240" h="97789">
                <a:moveTo>
                  <a:pt x="15240" y="97536"/>
                </a:moveTo>
                <a:lnTo>
                  <a:pt x="0" y="0"/>
                </a:lnTo>
              </a:path>
            </a:pathLst>
          </a:custGeom>
          <a:ln w="952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1039982" y="3791788"/>
            <a:ext cx="32829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Calibri"/>
                <a:cs typeface="Calibri"/>
              </a:rPr>
              <a:t>0.7%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105643" y="2801111"/>
            <a:ext cx="1126490" cy="525780"/>
          </a:xfrm>
          <a:prstGeom prst="rect">
            <a:avLst/>
          </a:prstGeom>
          <a:solidFill>
            <a:srgbClr val="BBEBFF"/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Times New Roman"/>
              <a:cs typeface="Times New Roman"/>
            </a:endParaRPr>
          </a:p>
          <a:p>
            <a:pPr marL="374015">
              <a:lnSpc>
                <a:spcPct val="100000"/>
              </a:lnSpc>
            </a:pPr>
            <a:r>
              <a:rPr sz="1200" spc="-5">
                <a:solidFill>
                  <a:srgbClr val="404040"/>
                </a:solidFill>
                <a:latin typeface="Calibri"/>
                <a:cs typeface="Calibri"/>
              </a:rPr>
              <a:t>26.9%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938898" y="5111241"/>
            <a:ext cx="2127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0%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738109" y="5111241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2</a:t>
            </a:r>
            <a:r>
              <a:rPr sz="1200" spc="-5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575675" y="5111241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4</a:t>
            </a:r>
            <a:r>
              <a:rPr sz="1200" spc="-5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413240" y="5111241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6</a:t>
            </a:r>
            <a:r>
              <a:rPr sz="1200" spc="-5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0250805" y="5111241"/>
            <a:ext cx="2889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5">
                <a:solidFill>
                  <a:srgbClr val="585858"/>
                </a:solidFill>
                <a:latin typeface="Calibri"/>
                <a:cs typeface="Calibri"/>
              </a:rPr>
              <a:t>8</a:t>
            </a:r>
            <a:r>
              <a:rPr sz="1200" spc="-10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050016" y="5111241"/>
            <a:ext cx="3657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1</a:t>
            </a:r>
            <a:r>
              <a:rPr sz="1200" spc="-5">
                <a:solidFill>
                  <a:srgbClr val="585858"/>
                </a:solidFill>
                <a:latin typeface="Calibri"/>
                <a:cs typeface="Calibri"/>
              </a:rPr>
              <a:t>0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0%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281165" y="4254754"/>
            <a:ext cx="6362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规模总量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281165" y="2941701"/>
            <a:ext cx="6362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基金数量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7112507" y="5678423"/>
            <a:ext cx="83820" cy="83820"/>
          </a:xfrm>
          <a:custGeom>
            <a:rect l="l" t="t" r="r" b="b"/>
            <a:pathLst>
              <a:path w="83820" h="83820">
                <a:moveTo>
                  <a:pt x="0" y="83819"/>
                </a:moveTo>
                <a:lnTo>
                  <a:pt x="83820" y="83819"/>
                </a:lnTo>
                <a:lnTo>
                  <a:pt x="83820" y="0"/>
                </a:lnTo>
                <a:lnTo>
                  <a:pt x="0" y="0"/>
                </a:lnTo>
                <a:lnTo>
                  <a:pt x="0" y="83819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7847076" y="5678423"/>
            <a:ext cx="83820" cy="83820"/>
          </a:xfrm>
          <a:custGeom>
            <a:rect l="l" t="t" r="r" b="b"/>
            <a:pathLst>
              <a:path w="83820" h="83820">
                <a:moveTo>
                  <a:pt x="0" y="83819"/>
                </a:moveTo>
                <a:lnTo>
                  <a:pt x="83820" y="83819"/>
                </a:lnTo>
                <a:lnTo>
                  <a:pt x="83820" y="0"/>
                </a:lnTo>
                <a:lnTo>
                  <a:pt x="0" y="0"/>
                </a:lnTo>
                <a:lnTo>
                  <a:pt x="0" y="83819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8705088" y="5678423"/>
            <a:ext cx="83820" cy="83820"/>
          </a:xfrm>
          <a:custGeom>
            <a:rect l="l" t="t" r="r" b="b"/>
            <a:pathLst>
              <a:path w="83820" h="83820">
                <a:moveTo>
                  <a:pt x="0" y="83819"/>
                </a:moveTo>
                <a:lnTo>
                  <a:pt x="83820" y="83819"/>
                </a:lnTo>
                <a:lnTo>
                  <a:pt x="83820" y="0"/>
                </a:lnTo>
                <a:lnTo>
                  <a:pt x="0" y="0"/>
                </a:lnTo>
                <a:lnTo>
                  <a:pt x="0" y="83819"/>
                </a:lnTo>
                <a:close/>
              </a:path>
            </a:pathLst>
          </a:custGeom>
          <a:solidFill>
            <a:srgbClr val="00A2D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9488423" y="5678423"/>
            <a:ext cx="83820" cy="83820"/>
          </a:xfrm>
          <a:custGeom>
            <a:rect l="l" t="t" r="r" b="b"/>
            <a:pathLst>
              <a:path w="83820" h="83820">
                <a:moveTo>
                  <a:pt x="0" y="83819"/>
                </a:moveTo>
                <a:lnTo>
                  <a:pt x="83820" y="83819"/>
                </a:lnTo>
                <a:lnTo>
                  <a:pt x="83820" y="0"/>
                </a:lnTo>
                <a:lnTo>
                  <a:pt x="0" y="0"/>
                </a:lnTo>
                <a:lnTo>
                  <a:pt x="0" y="83819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0192511" y="5678423"/>
            <a:ext cx="83820" cy="83820"/>
          </a:xfrm>
          <a:custGeom>
            <a:rect l="l" t="t" r="r" b="b"/>
            <a:pathLst>
              <a:path w="83820" h="83820">
                <a:moveTo>
                  <a:pt x="0" y="83819"/>
                </a:moveTo>
                <a:lnTo>
                  <a:pt x="83820" y="83819"/>
                </a:lnTo>
                <a:lnTo>
                  <a:pt x="83820" y="0"/>
                </a:lnTo>
                <a:lnTo>
                  <a:pt x="0" y="0"/>
                </a:lnTo>
                <a:lnTo>
                  <a:pt x="0" y="83819"/>
                </a:lnTo>
                <a:close/>
              </a:path>
            </a:pathLst>
          </a:custGeom>
          <a:solidFill>
            <a:srgbClr val="BBE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7221473" y="5597753"/>
            <a:ext cx="34893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46760"/>
                <a:tab pos="1605915"/>
                <a:tab pos="2388235"/>
                <a:tab pos="3093085"/>
              </a:tabLst>
            </a:pP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≥100</a:t>
            </a: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亿	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50-100</a:t>
            </a: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亿	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10-50</a:t>
            </a: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亿	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1-10</a:t>
            </a: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亿	＜</a:t>
            </a:r>
            <a:r>
              <a:rPr sz="1200">
                <a:solidFill>
                  <a:srgbClr val="585858"/>
                </a:solidFill>
                <a:latin typeface="Calibri"/>
                <a:cs typeface="Calibri"/>
              </a:rPr>
              <a:t>1</a:t>
            </a:r>
            <a:r>
              <a:rPr sz="1200">
                <a:solidFill>
                  <a:srgbClr val="585858"/>
                </a:solidFill>
                <a:latin typeface="华文细黑"/>
                <a:cs typeface="华文细黑"/>
              </a:rPr>
              <a:t>亿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53287" y="1723770"/>
            <a:ext cx="110007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591175"/>
              </a:tabLst>
            </a:pPr>
            <a:r>
              <a:rPr sz="2100" b="1" spc="15" baseline="3968">
                <a:latin typeface="华文细黑"/>
                <a:cs typeface="华文细黑"/>
              </a:rPr>
              <a:t>截至</a:t>
            </a:r>
            <a:r>
              <a:rPr sz="2100" b="1" spc="-7" baseline="3968">
                <a:latin typeface="华文细黑"/>
                <a:cs typeface="华文细黑"/>
              </a:rPr>
              <a:t>2023</a:t>
            </a:r>
            <a:r>
              <a:rPr sz="2100" b="1" spc="-22" baseline="3968">
                <a:latin typeface="华文细黑"/>
                <a:cs typeface="华文细黑"/>
              </a:rPr>
              <a:t>年</a:t>
            </a:r>
            <a:r>
              <a:rPr sz="2100" b="1" spc="-7" baseline="3968">
                <a:latin typeface="华文细黑"/>
                <a:cs typeface="华文细黑"/>
              </a:rPr>
              <a:t>10</a:t>
            </a:r>
            <a:r>
              <a:rPr sz="2100" b="1" baseline="3968">
                <a:latin typeface="华文细黑"/>
                <a:cs typeface="华文细黑"/>
              </a:rPr>
              <a:t>月上海</a:t>
            </a:r>
            <a:r>
              <a:rPr sz="2100" b="1" spc="-22" baseline="3968">
                <a:latin typeface="华文细黑"/>
                <a:cs typeface="华文细黑"/>
              </a:rPr>
              <a:t>市</a:t>
            </a:r>
            <a:r>
              <a:rPr sz="2100" b="1" baseline="3968">
                <a:latin typeface="华文细黑"/>
                <a:cs typeface="华文细黑"/>
              </a:rPr>
              <a:t>存续</a:t>
            </a:r>
            <a:r>
              <a:rPr sz="2100" b="1" spc="-22" baseline="3968">
                <a:latin typeface="华文细黑"/>
                <a:cs typeface="华文细黑"/>
              </a:rPr>
              <a:t>基</a:t>
            </a:r>
            <a:r>
              <a:rPr sz="2100" b="1" baseline="3968">
                <a:latin typeface="华文细黑"/>
                <a:cs typeface="华文细黑"/>
              </a:rPr>
              <a:t>金类</a:t>
            </a:r>
            <a:r>
              <a:rPr sz="2100" b="1" spc="-22" baseline="3968">
                <a:latin typeface="华文细黑"/>
                <a:cs typeface="华文细黑"/>
              </a:rPr>
              <a:t>型</a:t>
            </a:r>
            <a:r>
              <a:rPr sz="2100" b="1" baseline="3968">
                <a:latin typeface="华文细黑"/>
                <a:cs typeface="华文细黑"/>
              </a:rPr>
              <a:t>分布</a:t>
            </a:r>
            <a:r>
              <a:rPr sz="2100" b="1" spc="-22" baseline="3968">
                <a:latin typeface="华文细黑"/>
                <a:cs typeface="华文细黑"/>
              </a:rPr>
              <a:t>（</a:t>
            </a:r>
            <a:r>
              <a:rPr sz="2100" b="1" baseline="3968">
                <a:latin typeface="华文细黑"/>
                <a:cs typeface="华文细黑"/>
              </a:rPr>
              <a:t>已备</a:t>
            </a:r>
            <a:r>
              <a:rPr sz="2100" b="1" spc="-22" baseline="3968">
                <a:latin typeface="华文细黑"/>
                <a:cs typeface="华文细黑"/>
              </a:rPr>
              <a:t>案</a:t>
            </a:r>
            <a:r>
              <a:rPr sz="2100" b="1" baseline="3968">
                <a:latin typeface="华文细黑"/>
                <a:cs typeface="华文细黑"/>
              </a:rPr>
              <a:t>）	</a:t>
            </a:r>
            <a:r>
              <a:rPr sz="1400" b="1" spc="10">
                <a:latin typeface="华文细黑"/>
                <a:cs typeface="华文细黑"/>
              </a:rPr>
              <a:t>截至</a:t>
            </a:r>
            <a:r>
              <a:rPr sz="1400" b="1" spc="-5">
                <a:latin typeface="华文细黑"/>
                <a:cs typeface="华文细黑"/>
              </a:rPr>
              <a:t>2023</a:t>
            </a:r>
            <a:r>
              <a:rPr sz="1400" b="1" spc="-15">
                <a:latin typeface="华文细黑"/>
                <a:cs typeface="华文细黑"/>
              </a:rPr>
              <a:t>年</a:t>
            </a:r>
            <a:r>
              <a:rPr sz="1400" b="1" spc="-5">
                <a:latin typeface="华文细黑"/>
                <a:cs typeface="华文细黑"/>
              </a:rPr>
              <a:t>10</a:t>
            </a:r>
            <a:r>
              <a:rPr sz="1400" b="1">
                <a:latin typeface="华文细黑"/>
                <a:cs typeface="华文细黑"/>
              </a:rPr>
              <a:t>月上海</a:t>
            </a:r>
            <a:r>
              <a:rPr sz="1400" b="1" spc="-15">
                <a:latin typeface="华文细黑"/>
                <a:cs typeface="华文细黑"/>
              </a:rPr>
              <a:t>市</a:t>
            </a:r>
            <a:r>
              <a:rPr sz="1400" b="1">
                <a:latin typeface="华文细黑"/>
                <a:cs typeface="华文细黑"/>
              </a:rPr>
              <a:t>存续</a:t>
            </a:r>
            <a:r>
              <a:rPr sz="1400" b="1" spc="-15">
                <a:latin typeface="华文细黑"/>
                <a:cs typeface="华文细黑"/>
              </a:rPr>
              <a:t>基</a:t>
            </a:r>
            <a:r>
              <a:rPr sz="1400" b="1">
                <a:latin typeface="华文细黑"/>
                <a:cs typeface="华文细黑"/>
              </a:rPr>
              <a:t>金按</a:t>
            </a:r>
            <a:r>
              <a:rPr sz="1400" b="1" spc="-15">
                <a:latin typeface="华文细黑"/>
                <a:cs typeface="华文细黑"/>
              </a:rPr>
              <a:t>募</a:t>
            </a:r>
            <a:r>
              <a:rPr sz="1400" b="1">
                <a:latin typeface="华文细黑"/>
                <a:cs typeface="华文细黑"/>
              </a:rPr>
              <a:t>集目</a:t>
            </a:r>
            <a:r>
              <a:rPr sz="1400" b="1" spc="-15">
                <a:latin typeface="华文细黑"/>
                <a:cs typeface="华文细黑"/>
              </a:rPr>
              <a:t>标</a:t>
            </a:r>
            <a:r>
              <a:rPr sz="1400" b="1">
                <a:latin typeface="华文细黑"/>
                <a:cs typeface="华文细黑"/>
              </a:rPr>
              <a:t>规模</a:t>
            </a:r>
            <a:r>
              <a:rPr sz="1400" b="1" spc="-15">
                <a:latin typeface="华文细黑"/>
                <a:cs typeface="华文细黑"/>
              </a:rPr>
              <a:t>分</a:t>
            </a:r>
            <a:r>
              <a:rPr sz="1400" b="1">
                <a:latin typeface="华文细黑"/>
                <a:cs typeface="华文细黑"/>
              </a:rPr>
              <a:t>布情</a:t>
            </a:r>
            <a:r>
              <a:rPr sz="1400" b="1" spc="-15">
                <a:latin typeface="华文细黑"/>
                <a:cs typeface="华文细黑"/>
              </a:rPr>
              <a:t>况</a:t>
            </a:r>
            <a:r>
              <a:rPr sz="1400" b="1">
                <a:latin typeface="华文细黑"/>
                <a:cs typeface="华文细黑"/>
              </a:rPr>
              <a:t>（已</a:t>
            </a:r>
            <a:r>
              <a:rPr sz="1400" b="1" spc="-15">
                <a:latin typeface="华文细黑"/>
                <a:cs typeface="华文细黑"/>
              </a:rPr>
              <a:t>备</a:t>
            </a:r>
            <a:r>
              <a:rPr sz="1400" b="1">
                <a:latin typeface="华文细黑"/>
                <a:cs typeface="华文细黑"/>
              </a:rPr>
              <a:t>案）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05764" y="80009"/>
            <a:ext cx="46253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上海私募股权、创投行业发展概况</a:t>
            </a:r>
            <a:r>
              <a:rPr sz="1200" spc="-4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|</a:t>
            </a:r>
            <a:r>
              <a:rPr sz="1200" spc="-3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上海市私募股权、创投基金概览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74040" y="5162550"/>
            <a:ext cx="33832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华文细黑"/>
                <a:cs typeface="华文细黑"/>
              </a:rPr>
              <a:t>注：基金类型参考了投</a:t>
            </a:r>
            <a:r>
              <a:rPr sz="1100" spc="-15">
                <a:latin typeface="华文细黑"/>
                <a:cs typeface="华文细黑"/>
              </a:rPr>
              <a:t>中</a:t>
            </a:r>
            <a:r>
              <a:rPr sz="1100">
                <a:latin typeface="华文细黑"/>
                <a:cs typeface="华文细黑"/>
              </a:rPr>
              <a:t>数据</a:t>
            </a:r>
            <a:r>
              <a:rPr sz="1100" spc="-15">
                <a:latin typeface="华文细黑"/>
                <a:cs typeface="华文细黑"/>
              </a:rPr>
              <a:t>库</a:t>
            </a:r>
            <a:r>
              <a:rPr sz="1100">
                <a:latin typeface="华文细黑"/>
                <a:cs typeface="华文细黑"/>
              </a:rPr>
              <a:t>对基</a:t>
            </a:r>
            <a:r>
              <a:rPr sz="1100" spc="-15">
                <a:latin typeface="华文细黑"/>
                <a:cs typeface="华文细黑"/>
              </a:rPr>
              <a:t>金</a:t>
            </a:r>
            <a:r>
              <a:rPr sz="1100">
                <a:latin typeface="华文细黑"/>
                <a:cs typeface="华文细黑"/>
              </a:rPr>
              <a:t>所投</a:t>
            </a:r>
            <a:r>
              <a:rPr sz="1100" spc="-15">
                <a:latin typeface="华文细黑"/>
                <a:cs typeface="华文细黑"/>
              </a:rPr>
              <a:t>资</a:t>
            </a:r>
            <a:r>
              <a:rPr sz="1100">
                <a:latin typeface="华文细黑"/>
                <a:cs typeface="华文细黑"/>
              </a:rPr>
              <a:t>产的</a:t>
            </a:r>
            <a:r>
              <a:rPr sz="1100" spc="-15">
                <a:latin typeface="华文细黑"/>
                <a:cs typeface="华文细黑"/>
              </a:rPr>
              <a:t>分</a:t>
            </a:r>
            <a:r>
              <a:rPr sz="1100">
                <a:latin typeface="华文细黑"/>
                <a:cs typeface="华文细黑"/>
              </a:rPr>
              <a:t>类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1958720" y="2406269"/>
            <a:ext cx="2356485" cy="2384425"/>
          </a:xfrm>
          <a:custGeom>
            <a:rect l="l" t="t" r="r" b="b"/>
            <a:pathLst>
              <a:path w="2356485" h="2384425">
                <a:moveTo>
                  <a:pt x="1163828" y="0"/>
                </a:moveTo>
                <a:lnTo>
                  <a:pt x="1163828" y="1192148"/>
                </a:lnTo>
                <a:lnTo>
                  <a:pt x="0" y="1450847"/>
                </a:lnTo>
                <a:lnTo>
                  <a:pt x="11634" y="1498562"/>
                </a:lnTo>
                <a:lnTo>
                  <a:pt x="25107" y="1545424"/>
                </a:lnTo>
                <a:lnTo>
                  <a:pt x="40373" y="1591399"/>
                </a:lnTo>
                <a:lnTo>
                  <a:pt x="57388" y="1636450"/>
                </a:lnTo>
                <a:lnTo>
                  <a:pt x="76109" y="1680544"/>
                </a:lnTo>
                <a:lnTo>
                  <a:pt x="96493" y="1723644"/>
                </a:lnTo>
                <a:lnTo>
                  <a:pt x="118494" y="1765715"/>
                </a:lnTo>
                <a:lnTo>
                  <a:pt x="142069" y="1806723"/>
                </a:lnTo>
                <a:lnTo>
                  <a:pt x="167175" y="1846632"/>
                </a:lnTo>
                <a:lnTo>
                  <a:pt x="193767" y="1885407"/>
                </a:lnTo>
                <a:lnTo>
                  <a:pt x="221802" y="1923013"/>
                </a:lnTo>
                <a:lnTo>
                  <a:pt x="251235" y="1959414"/>
                </a:lnTo>
                <a:lnTo>
                  <a:pt x="282023" y="1994575"/>
                </a:lnTo>
                <a:lnTo>
                  <a:pt x="314122" y="2028462"/>
                </a:lnTo>
                <a:lnTo>
                  <a:pt x="347488" y="2061039"/>
                </a:lnTo>
                <a:lnTo>
                  <a:pt x="382077" y="2092271"/>
                </a:lnTo>
                <a:lnTo>
                  <a:pt x="417845" y="2122122"/>
                </a:lnTo>
                <a:lnTo>
                  <a:pt x="454749" y="2150558"/>
                </a:lnTo>
                <a:lnTo>
                  <a:pt x="492745" y="2177542"/>
                </a:lnTo>
                <a:lnTo>
                  <a:pt x="531788" y="2203041"/>
                </a:lnTo>
                <a:lnTo>
                  <a:pt x="571835" y="2227019"/>
                </a:lnTo>
                <a:lnTo>
                  <a:pt x="612841" y="2249441"/>
                </a:lnTo>
                <a:lnTo>
                  <a:pt x="654764" y="2270271"/>
                </a:lnTo>
                <a:lnTo>
                  <a:pt x="697559" y="2289474"/>
                </a:lnTo>
                <a:lnTo>
                  <a:pt x="741183" y="2307015"/>
                </a:lnTo>
                <a:lnTo>
                  <a:pt x="785591" y="2322860"/>
                </a:lnTo>
                <a:lnTo>
                  <a:pt x="830739" y="2336972"/>
                </a:lnTo>
                <a:lnTo>
                  <a:pt x="876584" y="2349317"/>
                </a:lnTo>
                <a:lnTo>
                  <a:pt x="923082" y="2359859"/>
                </a:lnTo>
                <a:lnTo>
                  <a:pt x="970189" y="2368563"/>
                </a:lnTo>
                <a:lnTo>
                  <a:pt x="1017860" y="2375394"/>
                </a:lnTo>
                <a:lnTo>
                  <a:pt x="1066053" y="2380317"/>
                </a:lnTo>
                <a:lnTo>
                  <a:pt x="1114724" y="2383296"/>
                </a:lnTo>
                <a:lnTo>
                  <a:pt x="1163828" y="2384297"/>
                </a:lnTo>
                <a:lnTo>
                  <a:pt x="1211772" y="2383351"/>
                </a:lnTo>
                <a:lnTo>
                  <a:pt x="1259237" y="2380535"/>
                </a:lnTo>
                <a:lnTo>
                  <a:pt x="1306186" y="2375884"/>
                </a:lnTo>
                <a:lnTo>
                  <a:pt x="1352583" y="2369436"/>
                </a:lnTo>
                <a:lnTo>
                  <a:pt x="1398393" y="2361224"/>
                </a:lnTo>
                <a:lnTo>
                  <a:pt x="1443580" y="2351286"/>
                </a:lnTo>
                <a:lnTo>
                  <a:pt x="1488109" y="2339656"/>
                </a:lnTo>
                <a:lnTo>
                  <a:pt x="1531944" y="2326370"/>
                </a:lnTo>
                <a:lnTo>
                  <a:pt x="1575049" y="2311464"/>
                </a:lnTo>
                <a:lnTo>
                  <a:pt x="1617389" y="2294973"/>
                </a:lnTo>
                <a:lnTo>
                  <a:pt x="1658927" y="2276934"/>
                </a:lnTo>
                <a:lnTo>
                  <a:pt x="1699630" y="2257381"/>
                </a:lnTo>
                <a:lnTo>
                  <a:pt x="1739460" y="2236350"/>
                </a:lnTo>
                <a:lnTo>
                  <a:pt x="1778382" y="2213877"/>
                </a:lnTo>
                <a:lnTo>
                  <a:pt x="1816361" y="2189997"/>
                </a:lnTo>
                <a:lnTo>
                  <a:pt x="1853361" y="2164747"/>
                </a:lnTo>
                <a:lnTo>
                  <a:pt x="1889346" y="2138161"/>
                </a:lnTo>
                <a:lnTo>
                  <a:pt x="1924281" y="2110276"/>
                </a:lnTo>
                <a:lnTo>
                  <a:pt x="1958130" y="2081127"/>
                </a:lnTo>
                <a:lnTo>
                  <a:pt x="1990858" y="2050749"/>
                </a:lnTo>
                <a:lnTo>
                  <a:pt x="2022428" y="2019179"/>
                </a:lnTo>
                <a:lnTo>
                  <a:pt x="2052806" y="1986451"/>
                </a:lnTo>
                <a:lnTo>
                  <a:pt x="2081955" y="1952602"/>
                </a:lnTo>
                <a:lnTo>
                  <a:pt x="2109840" y="1917667"/>
                </a:lnTo>
                <a:lnTo>
                  <a:pt x="2136426" y="1881682"/>
                </a:lnTo>
                <a:lnTo>
                  <a:pt x="2161676" y="1844682"/>
                </a:lnTo>
                <a:lnTo>
                  <a:pt x="2185556" y="1806703"/>
                </a:lnTo>
                <a:lnTo>
                  <a:pt x="2208029" y="1767781"/>
                </a:lnTo>
                <a:lnTo>
                  <a:pt x="2229060" y="1727951"/>
                </a:lnTo>
                <a:lnTo>
                  <a:pt x="2248613" y="1687248"/>
                </a:lnTo>
                <a:lnTo>
                  <a:pt x="2266652" y="1645710"/>
                </a:lnTo>
                <a:lnTo>
                  <a:pt x="2283143" y="1603370"/>
                </a:lnTo>
                <a:lnTo>
                  <a:pt x="2298049" y="1560265"/>
                </a:lnTo>
                <a:lnTo>
                  <a:pt x="2311335" y="1516430"/>
                </a:lnTo>
                <a:lnTo>
                  <a:pt x="2322965" y="1471901"/>
                </a:lnTo>
                <a:lnTo>
                  <a:pt x="2332903" y="1426714"/>
                </a:lnTo>
                <a:lnTo>
                  <a:pt x="2341115" y="1380904"/>
                </a:lnTo>
                <a:lnTo>
                  <a:pt x="2347563" y="1334507"/>
                </a:lnTo>
                <a:lnTo>
                  <a:pt x="2352214" y="1287558"/>
                </a:lnTo>
                <a:lnTo>
                  <a:pt x="2355030" y="1240093"/>
                </a:lnTo>
                <a:lnTo>
                  <a:pt x="2355977" y="1192148"/>
                </a:lnTo>
                <a:lnTo>
                  <a:pt x="2355030" y="1144195"/>
                </a:lnTo>
                <a:lnTo>
                  <a:pt x="2352214" y="1096722"/>
                </a:lnTo>
                <a:lnTo>
                  <a:pt x="2347563" y="1049766"/>
                </a:lnTo>
                <a:lnTo>
                  <a:pt x="2341115" y="1003363"/>
                </a:lnTo>
                <a:lnTo>
                  <a:pt x="2332903" y="957547"/>
                </a:lnTo>
                <a:lnTo>
                  <a:pt x="2322965" y="912355"/>
                </a:lnTo>
                <a:lnTo>
                  <a:pt x="2311335" y="867822"/>
                </a:lnTo>
                <a:lnTo>
                  <a:pt x="2298049" y="823984"/>
                </a:lnTo>
                <a:lnTo>
                  <a:pt x="2283143" y="780876"/>
                </a:lnTo>
                <a:lnTo>
                  <a:pt x="2266652" y="738534"/>
                </a:lnTo>
                <a:lnTo>
                  <a:pt x="2248613" y="696994"/>
                </a:lnTo>
                <a:lnTo>
                  <a:pt x="2229060" y="656290"/>
                </a:lnTo>
                <a:lnTo>
                  <a:pt x="2208029" y="616460"/>
                </a:lnTo>
                <a:lnTo>
                  <a:pt x="2185556" y="577537"/>
                </a:lnTo>
                <a:lnTo>
                  <a:pt x="2161676" y="539559"/>
                </a:lnTo>
                <a:lnTo>
                  <a:pt x="2136426" y="502560"/>
                </a:lnTo>
                <a:lnTo>
                  <a:pt x="2109840" y="466576"/>
                </a:lnTo>
                <a:lnTo>
                  <a:pt x="2081955" y="431642"/>
                </a:lnTo>
                <a:lnTo>
                  <a:pt x="2052806" y="397795"/>
                </a:lnTo>
                <a:lnTo>
                  <a:pt x="2022428" y="365069"/>
                </a:lnTo>
                <a:lnTo>
                  <a:pt x="1990858" y="333501"/>
                </a:lnTo>
                <a:lnTo>
                  <a:pt x="1958130" y="303126"/>
                </a:lnTo>
                <a:lnTo>
                  <a:pt x="1924281" y="273980"/>
                </a:lnTo>
                <a:lnTo>
                  <a:pt x="1889346" y="246097"/>
                </a:lnTo>
                <a:lnTo>
                  <a:pt x="1853361" y="219515"/>
                </a:lnTo>
                <a:lnTo>
                  <a:pt x="1816361" y="194267"/>
                </a:lnTo>
                <a:lnTo>
                  <a:pt x="1778382" y="170391"/>
                </a:lnTo>
                <a:lnTo>
                  <a:pt x="1739460" y="147921"/>
                </a:lnTo>
                <a:lnTo>
                  <a:pt x="1699630" y="126893"/>
                </a:lnTo>
                <a:lnTo>
                  <a:pt x="1658927" y="107343"/>
                </a:lnTo>
                <a:lnTo>
                  <a:pt x="1617389" y="89307"/>
                </a:lnTo>
                <a:lnTo>
                  <a:pt x="1575049" y="72819"/>
                </a:lnTo>
                <a:lnTo>
                  <a:pt x="1531944" y="57915"/>
                </a:lnTo>
                <a:lnTo>
                  <a:pt x="1488109" y="44632"/>
                </a:lnTo>
                <a:lnTo>
                  <a:pt x="1443580" y="33004"/>
                </a:lnTo>
                <a:lnTo>
                  <a:pt x="1398393" y="23068"/>
                </a:lnTo>
                <a:lnTo>
                  <a:pt x="1352583" y="14858"/>
                </a:lnTo>
                <a:lnTo>
                  <a:pt x="1306186" y="8411"/>
                </a:lnTo>
                <a:lnTo>
                  <a:pt x="1259237" y="3762"/>
                </a:lnTo>
                <a:lnTo>
                  <a:pt x="1211772" y="946"/>
                </a:lnTo>
                <a:lnTo>
                  <a:pt x="116382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930237" y="2433701"/>
            <a:ext cx="1192530" cy="1423670"/>
          </a:xfrm>
          <a:custGeom>
            <a:rect l="l" t="t" r="r" b="b"/>
            <a:pathLst>
              <a:path w="1192530" h="1423670">
                <a:moveTo>
                  <a:pt x="937676" y="0"/>
                </a:moveTo>
                <a:lnTo>
                  <a:pt x="936279" y="253"/>
                </a:lnTo>
                <a:lnTo>
                  <a:pt x="935009" y="635"/>
                </a:lnTo>
                <a:lnTo>
                  <a:pt x="933612" y="888"/>
                </a:lnTo>
                <a:lnTo>
                  <a:pt x="887010" y="12217"/>
                </a:lnTo>
                <a:lnTo>
                  <a:pt x="841282" y="25267"/>
                </a:lnTo>
                <a:lnTo>
                  <a:pt x="796457" y="39995"/>
                </a:lnTo>
                <a:lnTo>
                  <a:pt x="752560" y="56359"/>
                </a:lnTo>
                <a:lnTo>
                  <a:pt x="709620" y="74316"/>
                </a:lnTo>
                <a:lnTo>
                  <a:pt x="667662" y="93824"/>
                </a:lnTo>
                <a:lnTo>
                  <a:pt x="626714" y="114841"/>
                </a:lnTo>
                <a:lnTo>
                  <a:pt x="586803" y="137323"/>
                </a:lnTo>
                <a:lnTo>
                  <a:pt x="547956" y="161229"/>
                </a:lnTo>
                <a:lnTo>
                  <a:pt x="510200" y="186515"/>
                </a:lnTo>
                <a:lnTo>
                  <a:pt x="473562" y="213140"/>
                </a:lnTo>
                <a:lnTo>
                  <a:pt x="438069" y="241060"/>
                </a:lnTo>
                <a:lnTo>
                  <a:pt x="403749" y="270234"/>
                </a:lnTo>
                <a:lnTo>
                  <a:pt x="370628" y="300619"/>
                </a:lnTo>
                <a:lnTo>
                  <a:pt x="338733" y="332173"/>
                </a:lnTo>
                <a:lnTo>
                  <a:pt x="308091" y="364852"/>
                </a:lnTo>
                <a:lnTo>
                  <a:pt x="278730" y="398614"/>
                </a:lnTo>
                <a:lnTo>
                  <a:pt x="250676" y="433417"/>
                </a:lnTo>
                <a:lnTo>
                  <a:pt x="223957" y="469219"/>
                </a:lnTo>
                <a:lnTo>
                  <a:pt x="198599" y="505976"/>
                </a:lnTo>
                <a:lnTo>
                  <a:pt x="174629" y="543647"/>
                </a:lnTo>
                <a:lnTo>
                  <a:pt x="152076" y="582189"/>
                </a:lnTo>
                <a:lnTo>
                  <a:pt x="130965" y="621558"/>
                </a:lnTo>
                <a:lnTo>
                  <a:pt x="111323" y="661714"/>
                </a:lnTo>
                <a:lnTo>
                  <a:pt x="93178" y="702613"/>
                </a:lnTo>
                <a:lnTo>
                  <a:pt x="76557" y="744213"/>
                </a:lnTo>
                <a:lnTo>
                  <a:pt x="61487" y="786472"/>
                </a:lnTo>
                <a:lnTo>
                  <a:pt x="47995" y="829346"/>
                </a:lnTo>
                <a:lnTo>
                  <a:pt x="36107" y="872794"/>
                </a:lnTo>
                <a:lnTo>
                  <a:pt x="25852" y="916772"/>
                </a:lnTo>
                <a:lnTo>
                  <a:pt x="17255" y="961239"/>
                </a:lnTo>
                <a:lnTo>
                  <a:pt x="10345" y="1006151"/>
                </a:lnTo>
                <a:lnTo>
                  <a:pt x="5147" y="1051467"/>
                </a:lnTo>
                <a:lnTo>
                  <a:pt x="1690" y="1097144"/>
                </a:lnTo>
                <a:lnTo>
                  <a:pt x="0" y="1143139"/>
                </a:lnTo>
                <a:lnTo>
                  <a:pt x="103" y="1189410"/>
                </a:lnTo>
                <a:lnTo>
                  <a:pt x="2029" y="1235915"/>
                </a:lnTo>
                <a:lnTo>
                  <a:pt x="5802" y="1282610"/>
                </a:lnTo>
                <a:lnTo>
                  <a:pt x="11451" y="1329453"/>
                </a:lnTo>
                <a:lnTo>
                  <a:pt x="19002" y="1376403"/>
                </a:lnTo>
                <a:lnTo>
                  <a:pt x="28483" y="1423416"/>
                </a:lnTo>
                <a:lnTo>
                  <a:pt x="1192311" y="1164716"/>
                </a:lnTo>
                <a:lnTo>
                  <a:pt x="937676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930237" y="2433701"/>
            <a:ext cx="1192530" cy="1423670"/>
          </a:xfrm>
          <a:custGeom>
            <a:rect l="l" t="t" r="r" b="b"/>
            <a:pathLst>
              <a:path w="1192530" h="1423670">
                <a:moveTo>
                  <a:pt x="28483" y="1423416"/>
                </a:moveTo>
                <a:lnTo>
                  <a:pt x="19002" y="1376403"/>
                </a:lnTo>
                <a:lnTo>
                  <a:pt x="11451" y="1329453"/>
                </a:lnTo>
                <a:lnTo>
                  <a:pt x="5802" y="1282610"/>
                </a:lnTo>
                <a:lnTo>
                  <a:pt x="2029" y="1235915"/>
                </a:lnTo>
                <a:lnTo>
                  <a:pt x="103" y="1189410"/>
                </a:lnTo>
                <a:lnTo>
                  <a:pt x="0" y="1143139"/>
                </a:lnTo>
                <a:lnTo>
                  <a:pt x="1690" y="1097144"/>
                </a:lnTo>
                <a:lnTo>
                  <a:pt x="5147" y="1051467"/>
                </a:lnTo>
                <a:lnTo>
                  <a:pt x="10345" y="1006151"/>
                </a:lnTo>
                <a:lnTo>
                  <a:pt x="17255" y="961239"/>
                </a:lnTo>
                <a:lnTo>
                  <a:pt x="25852" y="916772"/>
                </a:lnTo>
                <a:lnTo>
                  <a:pt x="36107" y="872794"/>
                </a:lnTo>
                <a:lnTo>
                  <a:pt x="47995" y="829346"/>
                </a:lnTo>
                <a:lnTo>
                  <a:pt x="61487" y="786472"/>
                </a:lnTo>
                <a:lnTo>
                  <a:pt x="76557" y="744213"/>
                </a:lnTo>
                <a:lnTo>
                  <a:pt x="93178" y="702613"/>
                </a:lnTo>
                <a:lnTo>
                  <a:pt x="111323" y="661714"/>
                </a:lnTo>
                <a:lnTo>
                  <a:pt x="130965" y="621558"/>
                </a:lnTo>
                <a:lnTo>
                  <a:pt x="152076" y="582189"/>
                </a:lnTo>
                <a:lnTo>
                  <a:pt x="174629" y="543647"/>
                </a:lnTo>
                <a:lnTo>
                  <a:pt x="198599" y="505976"/>
                </a:lnTo>
                <a:lnTo>
                  <a:pt x="223957" y="469219"/>
                </a:lnTo>
                <a:lnTo>
                  <a:pt x="250676" y="433417"/>
                </a:lnTo>
                <a:lnTo>
                  <a:pt x="278730" y="398614"/>
                </a:lnTo>
                <a:lnTo>
                  <a:pt x="308091" y="364852"/>
                </a:lnTo>
                <a:lnTo>
                  <a:pt x="338733" y="332173"/>
                </a:lnTo>
                <a:lnTo>
                  <a:pt x="370628" y="300619"/>
                </a:lnTo>
                <a:lnTo>
                  <a:pt x="403749" y="270234"/>
                </a:lnTo>
                <a:lnTo>
                  <a:pt x="438069" y="241060"/>
                </a:lnTo>
                <a:lnTo>
                  <a:pt x="473562" y="213140"/>
                </a:lnTo>
                <a:lnTo>
                  <a:pt x="510200" y="186515"/>
                </a:lnTo>
                <a:lnTo>
                  <a:pt x="547956" y="161229"/>
                </a:lnTo>
                <a:lnTo>
                  <a:pt x="586803" y="137323"/>
                </a:lnTo>
                <a:lnTo>
                  <a:pt x="626714" y="114841"/>
                </a:lnTo>
                <a:lnTo>
                  <a:pt x="667662" y="93824"/>
                </a:lnTo>
                <a:lnTo>
                  <a:pt x="709620" y="74316"/>
                </a:lnTo>
                <a:lnTo>
                  <a:pt x="752560" y="56359"/>
                </a:lnTo>
                <a:lnTo>
                  <a:pt x="796457" y="39995"/>
                </a:lnTo>
                <a:lnTo>
                  <a:pt x="841282" y="25267"/>
                </a:lnTo>
                <a:lnTo>
                  <a:pt x="887010" y="12217"/>
                </a:lnTo>
                <a:lnTo>
                  <a:pt x="933612" y="888"/>
                </a:lnTo>
                <a:lnTo>
                  <a:pt x="935009" y="635"/>
                </a:lnTo>
                <a:lnTo>
                  <a:pt x="936279" y="253"/>
                </a:lnTo>
                <a:lnTo>
                  <a:pt x="937676" y="0"/>
                </a:lnTo>
                <a:lnTo>
                  <a:pt x="1192311" y="1164716"/>
                </a:lnTo>
                <a:lnTo>
                  <a:pt x="28483" y="1423416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867914" y="2411095"/>
            <a:ext cx="254635" cy="1187450"/>
          </a:xfrm>
          <a:custGeom>
            <a:rect l="l" t="t" r="r" b="b"/>
            <a:pathLst>
              <a:path w="254635" h="1187450">
                <a:moveTo>
                  <a:pt x="146685" y="0"/>
                </a:moveTo>
                <a:lnTo>
                  <a:pt x="109781" y="3925"/>
                </a:lnTo>
                <a:lnTo>
                  <a:pt x="73009" y="9016"/>
                </a:lnTo>
                <a:lnTo>
                  <a:pt x="36403" y="15251"/>
                </a:lnTo>
                <a:lnTo>
                  <a:pt x="0" y="22605"/>
                </a:lnTo>
                <a:lnTo>
                  <a:pt x="254635" y="1187322"/>
                </a:lnTo>
                <a:lnTo>
                  <a:pt x="146685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867914" y="2411095"/>
            <a:ext cx="254635" cy="1187450"/>
          </a:xfrm>
          <a:custGeom>
            <a:rect l="l" t="t" r="r" b="b"/>
            <a:pathLst>
              <a:path w="254635" h="1187450">
                <a:moveTo>
                  <a:pt x="0" y="22605"/>
                </a:moveTo>
                <a:lnTo>
                  <a:pt x="36403" y="15251"/>
                </a:lnTo>
                <a:lnTo>
                  <a:pt x="73009" y="9016"/>
                </a:lnTo>
                <a:lnTo>
                  <a:pt x="109781" y="3925"/>
                </a:lnTo>
                <a:lnTo>
                  <a:pt x="146685" y="0"/>
                </a:lnTo>
                <a:lnTo>
                  <a:pt x="254635" y="1187322"/>
                </a:lnTo>
                <a:lnTo>
                  <a:pt x="0" y="2260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3014598" y="2406269"/>
            <a:ext cx="107950" cy="1192530"/>
          </a:xfrm>
          <a:custGeom>
            <a:rect l="l" t="t" r="r" b="b"/>
            <a:pathLst>
              <a:path w="107950" h="1192529">
                <a:moveTo>
                  <a:pt x="107950" y="0"/>
                </a:moveTo>
                <a:lnTo>
                  <a:pt x="80920" y="289"/>
                </a:lnTo>
                <a:lnTo>
                  <a:pt x="53927" y="1174"/>
                </a:lnTo>
                <a:lnTo>
                  <a:pt x="26957" y="2678"/>
                </a:lnTo>
                <a:lnTo>
                  <a:pt x="0" y="4825"/>
                </a:lnTo>
                <a:lnTo>
                  <a:pt x="107950" y="1192148"/>
                </a:lnTo>
                <a:lnTo>
                  <a:pt x="107950" y="0"/>
                </a:lnTo>
                <a:close/>
              </a:path>
            </a:pathLst>
          </a:custGeom>
          <a:solidFill>
            <a:srgbClr val="046A3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3014598" y="2406269"/>
            <a:ext cx="107950" cy="1192530"/>
          </a:xfrm>
          <a:custGeom>
            <a:rect l="l" t="t" r="r" b="b"/>
            <a:pathLst>
              <a:path w="107950" h="1192529">
                <a:moveTo>
                  <a:pt x="0" y="4825"/>
                </a:moveTo>
                <a:lnTo>
                  <a:pt x="26957" y="2678"/>
                </a:lnTo>
                <a:lnTo>
                  <a:pt x="53927" y="1174"/>
                </a:lnTo>
                <a:lnTo>
                  <a:pt x="80920" y="289"/>
                </a:lnTo>
                <a:lnTo>
                  <a:pt x="107950" y="0"/>
                </a:lnTo>
                <a:lnTo>
                  <a:pt x="107950" y="1192148"/>
                </a:lnTo>
                <a:lnTo>
                  <a:pt x="0" y="482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052315" y="4219955"/>
            <a:ext cx="268605" cy="125095"/>
          </a:xfrm>
          <a:custGeom>
            <a:rect l="l" t="t" r="r" b="b"/>
            <a:pathLst>
              <a:path w="268604" h="125095">
                <a:moveTo>
                  <a:pt x="0" y="124968"/>
                </a:moveTo>
                <a:lnTo>
                  <a:pt x="211836" y="0"/>
                </a:lnTo>
                <a:lnTo>
                  <a:pt x="268224" y="0"/>
                </a:lnTo>
              </a:path>
            </a:pathLst>
          </a:custGeom>
          <a:ln w="952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836420" y="2956560"/>
            <a:ext cx="281940" cy="335280"/>
          </a:xfrm>
          <a:custGeom>
            <a:rect l="l" t="t" r="r" b="b"/>
            <a:pathLst>
              <a:path w="281939" h="335279">
                <a:moveTo>
                  <a:pt x="281940" y="0"/>
                </a:moveTo>
                <a:lnTo>
                  <a:pt x="56387" y="335279"/>
                </a:lnTo>
                <a:lnTo>
                  <a:pt x="0" y="335279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2295144" y="2299716"/>
            <a:ext cx="646430" cy="120650"/>
          </a:xfrm>
          <a:custGeom>
            <a:rect l="l" t="t" r="r" b="b"/>
            <a:pathLst>
              <a:path w="646430" h="120650">
                <a:moveTo>
                  <a:pt x="646176" y="120396"/>
                </a:moveTo>
                <a:lnTo>
                  <a:pt x="57912" y="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3067811" y="2353055"/>
            <a:ext cx="277495" cy="55244"/>
          </a:xfrm>
          <a:custGeom>
            <a:rect l="l" t="t" r="r" b="b"/>
            <a:pathLst>
              <a:path w="277495" h="55244">
                <a:moveTo>
                  <a:pt x="0" y="54864"/>
                </a:moveTo>
                <a:lnTo>
                  <a:pt x="220979" y="0"/>
                </a:lnTo>
                <a:lnTo>
                  <a:pt x="277367" y="0"/>
                </a:lnTo>
              </a:path>
            </a:pathLst>
          </a:custGeom>
          <a:ln w="952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4325239" y="4057548"/>
            <a:ext cx="729615" cy="3790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3195" marR="5080" indent="-151130">
              <a:lnSpc>
                <a:spcPct val="110500"/>
              </a:lnSpc>
              <a:spcBef>
                <a:spcPts val="95"/>
              </a:spcBef>
            </a:pPr>
            <a:r>
              <a:rPr sz="1050" spc="5">
                <a:solidFill>
                  <a:srgbClr val="404040"/>
                </a:solidFill>
                <a:latin typeface="华文细黑"/>
                <a:cs typeface="华文细黑"/>
              </a:rPr>
              <a:t>成长型基金</a:t>
            </a:r>
            <a:r>
              <a:rPr sz="1050">
                <a:solidFill>
                  <a:srgbClr val="404040"/>
                </a:solidFill>
                <a:latin typeface="Calibri"/>
                <a:cs typeface="Calibri"/>
              </a:rPr>
              <a:t>,  71.52%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489000" y="6094562"/>
            <a:ext cx="3715385" cy="200025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1000" spc="-5">
                <a:latin typeface="华文细黑"/>
                <a:cs typeface="华文细黑"/>
              </a:rPr>
              <a:t>数据来源：</a:t>
            </a:r>
            <a:r>
              <a:rPr sz="1000" spc="-60">
                <a:latin typeface="华文细黑"/>
                <a:cs typeface="华文细黑"/>
              </a:rPr>
              <a:t> </a:t>
            </a:r>
            <a:r>
              <a:rPr sz="1000" spc="-5">
                <a:latin typeface="Calibri"/>
                <a:cs typeface="Calibri"/>
              </a:rPr>
              <a:t>CVSource</a:t>
            </a:r>
            <a:r>
              <a:rPr sz="1000" spc="-5">
                <a:latin typeface="华文细黑"/>
                <a:cs typeface="华文细黑"/>
              </a:rPr>
              <a:t>投中数据，德勤研</a:t>
            </a:r>
            <a:r>
              <a:rPr sz="1000" spc="5">
                <a:latin typeface="华文细黑"/>
                <a:cs typeface="华文细黑"/>
              </a:rPr>
              <a:t>究</a:t>
            </a:r>
            <a:r>
              <a:rPr sz="1000" spc="-5">
                <a:latin typeface="华文细黑"/>
                <a:cs typeface="华文细黑"/>
              </a:rPr>
              <a:t>，上</a:t>
            </a:r>
            <a:r>
              <a:rPr sz="1000" spc="5">
                <a:latin typeface="华文细黑"/>
                <a:cs typeface="华文细黑"/>
              </a:rPr>
              <a:t>海</a:t>
            </a:r>
            <a:r>
              <a:rPr sz="1000" spc="-5">
                <a:latin typeface="华文细黑"/>
                <a:cs typeface="华文细黑"/>
              </a:rPr>
              <a:t>国际</a:t>
            </a:r>
            <a:r>
              <a:rPr sz="1000" spc="5">
                <a:latin typeface="华文细黑"/>
                <a:cs typeface="华文细黑"/>
              </a:rPr>
              <a:t>股</a:t>
            </a:r>
            <a:r>
              <a:rPr sz="1000" spc="-5">
                <a:latin typeface="华文细黑"/>
                <a:cs typeface="华文细黑"/>
              </a:rPr>
              <a:t>权协</a:t>
            </a:r>
            <a:r>
              <a:rPr sz="1000" spc="5">
                <a:latin typeface="华文细黑"/>
                <a:cs typeface="华文细黑"/>
              </a:rPr>
              <a:t>会</a:t>
            </a:r>
            <a:r>
              <a:rPr sz="1000" spc="-5">
                <a:latin typeface="华文细黑"/>
                <a:cs typeface="华文细黑"/>
              </a:rPr>
              <a:t>分析</a:t>
            </a:r>
            <a:endParaRPr sz="1000">
              <a:latin typeface="华文细黑"/>
              <a:cs typeface="华文细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89000" y="6451949"/>
            <a:ext cx="2982595" cy="1670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55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2023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1601957" y="6483197"/>
            <a:ext cx="128270" cy="128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865"/>
              </a:lnSpc>
            </a:pPr>
            <a:fld id="{81D60167-4931-47E6-BA6A-407CBD079E47}" type="slidenum">
              <a:rPr sz="800">
                <a:latin typeface="Calibri"/>
                <a:cs typeface="Calibri"/>
              </a:rPr>
              <a:t>7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101953" y="3128543"/>
            <a:ext cx="729615" cy="3790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3195" marR="5080" indent="-151130">
              <a:lnSpc>
                <a:spcPct val="110500"/>
              </a:lnSpc>
              <a:spcBef>
                <a:spcPts val="95"/>
              </a:spcBef>
            </a:pPr>
            <a:r>
              <a:rPr sz="1050" spc="5">
                <a:solidFill>
                  <a:srgbClr val="404040"/>
                </a:solidFill>
                <a:latin typeface="华文细黑"/>
                <a:cs typeface="华文细黑"/>
              </a:rPr>
              <a:t>创业型基金</a:t>
            </a:r>
            <a:r>
              <a:rPr sz="1050">
                <a:solidFill>
                  <a:srgbClr val="404040"/>
                </a:solidFill>
                <a:latin typeface="Calibri"/>
                <a:cs typeface="Calibri"/>
              </a:rPr>
              <a:t>,  25.06%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427480" y="2136419"/>
            <a:ext cx="864235" cy="3790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3525" marR="5080" indent="-251460">
              <a:lnSpc>
                <a:spcPct val="110500"/>
              </a:lnSpc>
              <a:spcBef>
                <a:spcPts val="95"/>
              </a:spcBef>
            </a:pPr>
            <a:r>
              <a:rPr sz="1050" spc="5">
                <a:solidFill>
                  <a:srgbClr val="404040"/>
                </a:solidFill>
                <a:latin typeface="华文细黑"/>
                <a:cs typeface="华文细黑"/>
              </a:rPr>
              <a:t>市场化母基金</a:t>
            </a:r>
            <a:r>
              <a:rPr sz="1050">
                <a:solidFill>
                  <a:srgbClr val="404040"/>
                </a:solidFill>
                <a:latin typeface="Calibri"/>
                <a:cs typeface="Calibri"/>
              </a:rPr>
              <a:t>,  1.98%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642105" y="2213864"/>
            <a:ext cx="9575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solidFill>
                  <a:srgbClr val="404040"/>
                </a:solidFill>
                <a:latin typeface="华文细黑"/>
                <a:cs typeface="华文细黑"/>
              </a:rPr>
              <a:t>其他基金</a:t>
            </a:r>
            <a:r>
              <a:rPr sz="1050">
                <a:solidFill>
                  <a:srgbClr val="404040"/>
                </a:solidFill>
                <a:latin typeface="Calibri"/>
                <a:cs typeface="Calibri"/>
              </a:rPr>
              <a:t>,</a:t>
            </a:r>
            <a:r>
              <a:rPr sz="1050" spc="-8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50">
                <a:solidFill>
                  <a:srgbClr val="404040"/>
                </a:solidFill>
                <a:latin typeface="Calibri"/>
                <a:cs typeface="Calibri"/>
              </a:rPr>
              <a:t>1.44%</a:t>
            </a:r>
            <a:endParaRPr sz="105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9000" y="288163"/>
            <a:ext cx="1101598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pc="5"/>
              <a:t>上海市</a:t>
            </a:r>
            <a:r>
              <a:rPr spc="-5"/>
              <a:t>在</a:t>
            </a:r>
            <a:r>
              <a:rPr spc="-5">
                <a:latin typeface="Calibri"/>
                <a:cs typeface="Calibri"/>
              </a:rPr>
              <a:t>2023</a:t>
            </a:r>
            <a:r>
              <a:rPr spc="-5"/>
              <a:t>年前三季度募资情况较</a:t>
            </a:r>
            <a:r>
              <a:rPr spc="-5">
                <a:latin typeface="Calibri"/>
                <a:cs typeface="Calibri"/>
              </a:rPr>
              <a:t>2022</a:t>
            </a:r>
            <a:r>
              <a:rPr spc="-5"/>
              <a:t>年有所下滑，但累计认缴资本出现了小幅 </a:t>
            </a:r>
            <a:r>
              <a:rPr spc="5"/>
              <a:t>增长。</a:t>
            </a:r>
            <a:r>
              <a:rPr/>
              <a:t>相</a:t>
            </a:r>
            <a:r>
              <a:rPr spc="5"/>
              <a:t>比</a:t>
            </a:r>
            <a:r>
              <a:rPr spc="-5"/>
              <a:t>北京市，上海市的国有资本是出资主力，险资</a:t>
            </a:r>
            <a:r>
              <a:rPr/>
              <a:t>和</a:t>
            </a:r>
            <a:r>
              <a:rPr spc="-5"/>
              <a:t>金融机构相对贡献比重 </a:t>
            </a:r>
            <a:r>
              <a:rPr spc="5"/>
              <a:t>较低。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5764" y="80009"/>
            <a:ext cx="50825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上海私募股权、创投行业发展概况</a:t>
            </a:r>
            <a:r>
              <a:rPr sz="1200" spc="-4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|</a:t>
            </a:r>
            <a:r>
              <a:rPr sz="1200" spc="-3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上海市私募股权、创投市场的募资情况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630923" y="2712720"/>
            <a:ext cx="231775" cy="1879600"/>
          </a:xfrm>
          <a:custGeom>
            <a:rect l="l" t="t" r="r" b="b"/>
            <a:pathLst>
              <a:path w="231775" h="1879600">
                <a:moveTo>
                  <a:pt x="231648" y="0"/>
                </a:moveTo>
                <a:lnTo>
                  <a:pt x="0" y="0"/>
                </a:lnTo>
                <a:lnTo>
                  <a:pt x="0" y="1879091"/>
                </a:lnTo>
                <a:lnTo>
                  <a:pt x="231648" y="1879091"/>
                </a:lnTo>
                <a:lnTo>
                  <a:pt x="231648" y="0"/>
                </a:lnTo>
                <a:close/>
              </a:path>
            </a:pathLst>
          </a:custGeom>
          <a:solidFill>
            <a:srgbClr val="ACCE8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665719" y="3304032"/>
            <a:ext cx="231775" cy="1287780"/>
          </a:xfrm>
          <a:custGeom>
            <a:rect l="l" t="t" r="r" b="b"/>
            <a:pathLst>
              <a:path w="231775" h="1287779">
                <a:moveTo>
                  <a:pt x="231648" y="0"/>
                </a:moveTo>
                <a:lnTo>
                  <a:pt x="0" y="0"/>
                </a:lnTo>
                <a:lnTo>
                  <a:pt x="0" y="1287779"/>
                </a:lnTo>
                <a:lnTo>
                  <a:pt x="231648" y="1287779"/>
                </a:lnTo>
                <a:lnTo>
                  <a:pt x="231648" y="0"/>
                </a:lnTo>
                <a:close/>
              </a:path>
            </a:pathLst>
          </a:custGeom>
          <a:solidFill>
            <a:srgbClr val="ACCE8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700516" y="3732276"/>
            <a:ext cx="231775" cy="859790"/>
          </a:xfrm>
          <a:custGeom>
            <a:rect l="l" t="t" r="r" b="b"/>
            <a:pathLst>
              <a:path w="231775" h="859789">
                <a:moveTo>
                  <a:pt x="231648" y="0"/>
                </a:moveTo>
                <a:lnTo>
                  <a:pt x="0" y="0"/>
                </a:lnTo>
                <a:lnTo>
                  <a:pt x="0" y="859536"/>
                </a:lnTo>
                <a:lnTo>
                  <a:pt x="231648" y="859536"/>
                </a:lnTo>
                <a:lnTo>
                  <a:pt x="231648" y="0"/>
                </a:lnTo>
                <a:close/>
              </a:path>
            </a:pathLst>
          </a:custGeom>
          <a:solidFill>
            <a:srgbClr val="ACCE8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735311" y="4229100"/>
            <a:ext cx="231775" cy="363220"/>
          </a:xfrm>
          <a:custGeom>
            <a:rect l="l" t="t" r="r" b="b"/>
            <a:pathLst>
              <a:path w="231775" h="363220">
                <a:moveTo>
                  <a:pt x="231648" y="0"/>
                </a:moveTo>
                <a:lnTo>
                  <a:pt x="0" y="0"/>
                </a:lnTo>
                <a:lnTo>
                  <a:pt x="0" y="362712"/>
                </a:lnTo>
                <a:lnTo>
                  <a:pt x="231648" y="362712"/>
                </a:lnTo>
                <a:lnTo>
                  <a:pt x="231648" y="0"/>
                </a:lnTo>
                <a:close/>
              </a:path>
            </a:pathLst>
          </a:custGeom>
          <a:solidFill>
            <a:srgbClr val="ACCE8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0770107" y="4550664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82295">
            <a:solidFill>
              <a:srgbClr val="ACCE8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925056" y="3361944"/>
            <a:ext cx="231775" cy="1229995"/>
          </a:xfrm>
          <a:custGeom>
            <a:rect l="l" t="t" r="r" b="b"/>
            <a:pathLst>
              <a:path w="231775" h="1229995">
                <a:moveTo>
                  <a:pt x="231648" y="0"/>
                </a:moveTo>
                <a:lnTo>
                  <a:pt x="0" y="0"/>
                </a:lnTo>
                <a:lnTo>
                  <a:pt x="0" y="1229867"/>
                </a:lnTo>
                <a:lnTo>
                  <a:pt x="231648" y="1229867"/>
                </a:lnTo>
                <a:lnTo>
                  <a:pt x="231648" y="0"/>
                </a:lnTo>
                <a:close/>
              </a:path>
            </a:pathLst>
          </a:custGeom>
          <a:solidFill>
            <a:srgbClr val="76A61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959852" y="2752344"/>
            <a:ext cx="231775" cy="1839595"/>
          </a:xfrm>
          <a:custGeom>
            <a:rect l="l" t="t" r="r" b="b"/>
            <a:pathLst>
              <a:path w="231775" h="1839595">
                <a:moveTo>
                  <a:pt x="231648" y="0"/>
                </a:moveTo>
                <a:lnTo>
                  <a:pt x="0" y="0"/>
                </a:lnTo>
                <a:lnTo>
                  <a:pt x="0" y="1839467"/>
                </a:lnTo>
                <a:lnTo>
                  <a:pt x="231648" y="1839467"/>
                </a:lnTo>
                <a:lnTo>
                  <a:pt x="231648" y="0"/>
                </a:lnTo>
                <a:close/>
              </a:path>
            </a:pathLst>
          </a:custGeom>
          <a:solidFill>
            <a:srgbClr val="76A61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994647" y="3102864"/>
            <a:ext cx="231775" cy="1489075"/>
          </a:xfrm>
          <a:custGeom>
            <a:rect l="l" t="t" r="r" b="b"/>
            <a:pathLst>
              <a:path w="231775" h="1489075">
                <a:moveTo>
                  <a:pt x="231648" y="0"/>
                </a:moveTo>
                <a:lnTo>
                  <a:pt x="0" y="0"/>
                </a:lnTo>
                <a:lnTo>
                  <a:pt x="0" y="1488948"/>
                </a:lnTo>
                <a:lnTo>
                  <a:pt x="231648" y="1488948"/>
                </a:lnTo>
                <a:lnTo>
                  <a:pt x="231648" y="0"/>
                </a:lnTo>
                <a:close/>
              </a:path>
            </a:pathLst>
          </a:custGeom>
          <a:solidFill>
            <a:srgbClr val="76A61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0029443" y="2610611"/>
            <a:ext cx="231775" cy="1981200"/>
          </a:xfrm>
          <a:custGeom>
            <a:rect l="l" t="t" r="r" b="b"/>
            <a:pathLst>
              <a:path w="231775" h="1981200">
                <a:moveTo>
                  <a:pt x="231648" y="0"/>
                </a:moveTo>
                <a:lnTo>
                  <a:pt x="0" y="0"/>
                </a:lnTo>
                <a:lnTo>
                  <a:pt x="0" y="1981200"/>
                </a:lnTo>
                <a:lnTo>
                  <a:pt x="231648" y="1981200"/>
                </a:lnTo>
                <a:lnTo>
                  <a:pt x="231648" y="0"/>
                </a:lnTo>
                <a:close/>
              </a:path>
            </a:pathLst>
          </a:custGeom>
          <a:solidFill>
            <a:srgbClr val="76A61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1064240" y="4561332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60960">
            <a:solidFill>
              <a:srgbClr val="76A61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376415" y="4591811"/>
            <a:ext cx="5173980" cy="0"/>
          </a:xfrm>
          <a:custGeom>
            <a:rect l="l" t="t" r="r" b="b"/>
            <a:pathLst>
              <a:path w="5173980">
                <a:moveTo>
                  <a:pt x="0" y="0"/>
                </a:moveTo>
                <a:lnTo>
                  <a:pt x="517398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6538341" y="2465070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327.31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573136" y="3057270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224.18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608314" y="3484626"/>
            <a:ext cx="1416050" cy="6908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149.79</a:t>
            </a: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63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.23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833107" y="3115437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214.07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867904" y="2504948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320.33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902954" y="2855722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259.25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938131" y="2363165"/>
            <a:ext cx="4178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4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4.95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600825" y="4673041"/>
            <a:ext cx="162179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047750"/>
              </a:tabLst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国资背</a:t>
            </a:r>
            <a:r>
              <a:rPr sz="1100" spc="5">
                <a:solidFill>
                  <a:srgbClr val="585858"/>
                </a:solidFill>
                <a:latin typeface="华文细黑"/>
                <a:cs typeface="华文细黑"/>
              </a:rPr>
              <a:t>景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	产业资本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811006" y="4673041"/>
            <a:ext cx="3060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险资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909816" y="5042915"/>
            <a:ext cx="78105" cy="78105"/>
          </a:xfrm>
          <a:custGeom>
            <a:rect l="l" t="t" r="r" b="b"/>
            <a:pathLst>
              <a:path w="78104" h="78104">
                <a:moveTo>
                  <a:pt x="0" y="77724"/>
                </a:moveTo>
                <a:lnTo>
                  <a:pt x="77724" y="77724"/>
                </a:lnTo>
                <a:lnTo>
                  <a:pt x="77724" y="0"/>
                </a:lnTo>
                <a:lnTo>
                  <a:pt x="0" y="0"/>
                </a:lnTo>
                <a:lnTo>
                  <a:pt x="0" y="77724"/>
                </a:lnTo>
                <a:close/>
              </a:path>
            </a:pathLst>
          </a:custGeom>
          <a:solidFill>
            <a:srgbClr val="ACCE8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7009003" y="4969002"/>
            <a:ext cx="185102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上海市累计认缴资本（</a:t>
            </a:r>
            <a:r>
              <a:rPr sz="1100" spc="-10">
                <a:solidFill>
                  <a:srgbClr val="585858"/>
                </a:solidFill>
                <a:latin typeface="华文细黑"/>
                <a:cs typeface="华文细黑"/>
              </a:rPr>
              <a:t>亿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元）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9142476" y="5042915"/>
            <a:ext cx="78105" cy="78105"/>
          </a:xfrm>
          <a:custGeom>
            <a:rect l="l" t="t" r="r" b="b"/>
            <a:pathLst>
              <a:path w="78104" h="78104">
                <a:moveTo>
                  <a:pt x="0" y="77724"/>
                </a:moveTo>
                <a:lnTo>
                  <a:pt x="77724" y="77724"/>
                </a:lnTo>
                <a:lnTo>
                  <a:pt x="77724" y="0"/>
                </a:lnTo>
                <a:lnTo>
                  <a:pt x="0" y="0"/>
                </a:lnTo>
                <a:lnTo>
                  <a:pt x="0" y="77724"/>
                </a:lnTo>
                <a:close/>
              </a:path>
            </a:pathLst>
          </a:custGeom>
          <a:solidFill>
            <a:srgbClr val="76A61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9216263" y="4261815"/>
            <a:ext cx="2291080" cy="9010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09395">
              <a:lnSpc>
                <a:spcPct val="100000"/>
              </a:lnSpc>
              <a:spcBef>
                <a:spcPts val="105"/>
              </a:spcBef>
            </a:pPr>
            <a:r>
              <a:rPr sz="1100" spc="10">
                <a:solidFill>
                  <a:srgbClr val="404040"/>
                </a:solidFill>
                <a:latin typeface="Calibri"/>
                <a:cs typeface="Calibri"/>
              </a:rPr>
              <a:t>14.37</a:t>
            </a:r>
            <a:r>
              <a:rPr sz="1650" spc="15" baseline="-7575">
                <a:solidFill>
                  <a:srgbClr val="404040"/>
                </a:solidFill>
                <a:latin typeface="Calibri"/>
                <a:cs typeface="Calibri"/>
              </a:rPr>
              <a:t>10.6</a:t>
            </a:r>
            <a:endParaRPr sz="1650" baseline="-7575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50">
              <a:latin typeface="Calibri"/>
              <a:cs typeface="Calibri"/>
            </a:endParaRPr>
          </a:p>
          <a:p>
            <a:pPr marL="501650">
              <a:lnSpc>
                <a:spcPct val="100000"/>
              </a:lnSpc>
              <a:tabLst>
                <a:tab pos="1396365"/>
              </a:tabLst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金融机</a:t>
            </a:r>
            <a:r>
              <a:rPr sz="1100" spc="5">
                <a:solidFill>
                  <a:srgbClr val="585858"/>
                </a:solidFill>
                <a:latin typeface="华文细黑"/>
                <a:cs typeface="华文细黑"/>
              </a:rPr>
              <a:t>构	市场化母基金</a:t>
            </a:r>
            <a:endParaRPr sz="1100">
              <a:latin typeface="华文细黑"/>
              <a:cs typeface="华文细黑"/>
            </a:endParaRPr>
          </a:p>
          <a:p>
            <a:pPr marL="38100">
              <a:lnSpc>
                <a:spcPct val="100000"/>
              </a:lnSpc>
              <a:spcBef>
                <a:spcPts val="101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北京市累计认缴资本（</a:t>
            </a:r>
            <a:r>
              <a:rPr sz="1100" spc="-15">
                <a:solidFill>
                  <a:srgbClr val="585858"/>
                </a:solidFill>
                <a:latin typeface="华文细黑"/>
                <a:cs typeface="华文细黑"/>
              </a:rPr>
              <a:t>亿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元）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1027175" y="2727960"/>
            <a:ext cx="231775" cy="1091565"/>
          </a:xfrm>
          <a:custGeom>
            <a:rect l="l" t="t" r="r" b="b"/>
            <a:pathLst>
              <a:path w="231775" h="1091564">
                <a:moveTo>
                  <a:pt x="231648" y="0"/>
                </a:moveTo>
                <a:lnTo>
                  <a:pt x="0" y="0"/>
                </a:lnTo>
                <a:lnTo>
                  <a:pt x="0" y="1091183"/>
                </a:lnTo>
                <a:lnTo>
                  <a:pt x="231648" y="1091183"/>
                </a:lnTo>
                <a:lnTo>
                  <a:pt x="23164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061972" y="2357627"/>
            <a:ext cx="231775" cy="1461770"/>
          </a:xfrm>
          <a:custGeom>
            <a:rect l="l" t="t" r="r" b="b"/>
            <a:pathLst>
              <a:path w="231775" h="1461770">
                <a:moveTo>
                  <a:pt x="231647" y="0"/>
                </a:moveTo>
                <a:lnTo>
                  <a:pt x="0" y="0"/>
                </a:lnTo>
                <a:lnTo>
                  <a:pt x="0" y="1461516"/>
                </a:lnTo>
                <a:lnTo>
                  <a:pt x="231647" y="1461516"/>
                </a:lnTo>
                <a:lnTo>
                  <a:pt x="231647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096767" y="2650235"/>
            <a:ext cx="231775" cy="1169035"/>
          </a:xfrm>
          <a:custGeom>
            <a:rect l="l" t="t" r="r" b="b"/>
            <a:pathLst>
              <a:path w="231775" h="1169035">
                <a:moveTo>
                  <a:pt x="231647" y="0"/>
                </a:moveTo>
                <a:lnTo>
                  <a:pt x="0" y="0"/>
                </a:lnTo>
                <a:lnTo>
                  <a:pt x="0" y="1168908"/>
                </a:lnTo>
                <a:lnTo>
                  <a:pt x="231647" y="1168908"/>
                </a:lnTo>
                <a:lnTo>
                  <a:pt x="231647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131564" y="2801111"/>
            <a:ext cx="231775" cy="1018540"/>
          </a:xfrm>
          <a:custGeom>
            <a:rect l="l" t="t" r="r" b="b"/>
            <a:pathLst>
              <a:path w="231775" h="1018539">
                <a:moveTo>
                  <a:pt x="231648" y="0"/>
                </a:moveTo>
                <a:lnTo>
                  <a:pt x="0" y="0"/>
                </a:lnTo>
                <a:lnTo>
                  <a:pt x="0" y="1018032"/>
                </a:lnTo>
                <a:lnTo>
                  <a:pt x="231648" y="1018032"/>
                </a:lnTo>
                <a:lnTo>
                  <a:pt x="23164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166359" y="3212592"/>
            <a:ext cx="231775" cy="607060"/>
          </a:xfrm>
          <a:custGeom>
            <a:rect l="l" t="t" r="r" b="b"/>
            <a:pathLst>
              <a:path w="231775" h="607060">
                <a:moveTo>
                  <a:pt x="231648" y="0"/>
                </a:moveTo>
                <a:lnTo>
                  <a:pt x="0" y="0"/>
                </a:lnTo>
                <a:lnTo>
                  <a:pt x="0" y="606552"/>
                </a:lnTo>
                <a:lnTo>
                  <a:pt x="231648" y="606552"/>
                </a:lnTo>
                <a:lnTo>
                  <a:pt x="23164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321308" y="2901695"/>
            <a:ext cx="231775" cy="917575"/>
          </a:xfrm>
          <a:custGeom>
            <a:rect l="l" t="t" r="r" b="b"/>
            <a:pathLst>
              <a:path w="231775" h="917575">
                <a:moveTo>
                  <a:pt x="231647" y="0"/>
                </a:moveTo>
                <a:lnTo>
                  <a:pt x="0" y="0"/>
                </a:lnTo>
                <a:lnTo>
                  <a:pt x="0" y="917447"/>
                </a:lnTo>
                <a:lnTo>
                  <a:pt x="231647" y="917447"/>
                </a:lnTo>
                <a:lnTo>
                  <a:pt x="231647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2356104" y="2712720"/>
            <a:ext cx="231775" cy="1106805"/>
          </a:xfrm>
          <a:custGeom>
            <a:rect l="l" t="t" r="r" b="b"/>
            <a:pathLst>
              <a:path w="231775" h="1106804">
                <a:moveTo>
                  <a:pt x="231647" y="0"/>
                </a:moveTo>
                <a:lnTo>
                  <a:pt x="0" y="0"/>
                </a:lnTo>
                <a:lnTo>
                  <a:pt x="0" y="1106423"/>
                </a:lnTo>
                <a:lnTo>
                  <a:pt x="231647" y="1106423"/>
                </a:lnTo>
                <a:lnTo>
                  <a:pt x="231647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390900" y="2499360"/>
            <a:ext cx="231775" cy="1320165"/>
          </a:xfrm>
          <a:custGeom>
            <a:rect l="l" t="t" r="r" b="b"/>
            <a:pathLst>
              <a:path w="231775" h="1320164">
                <a:moveTo>
                  <a:pt x="231648" y="0"/>
                </a:moveTo>
                <a:lnTo>
                  <a:pt x="0" y="0"/>
                </a:lnTo>
                <a:lnTo>
                  <a:pt x="0" y="1319783"/>
                </a:lnTo>
                <a:lnTo>
                  <a:pt x="231648" y="1319783"/>
                </a:lnTo>
                <a:lnTo>
                  <a:pt x="231648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425696" y="3070860"/>
            <a:ext cx="231775" cy="748665"/>
          </a:xfrm>
          <a:custGeom>
            <a:rect l="l" t="t" r="r" b="b"/>
            <a:pathLst>
              <a:path w="231775" h="748664">
                <a:moveTo>
                  <a:pt x="231648" y="0"/>
                </a:moveTo>
                <a:lnTo>
                  <a:pt x="0" y="0"/>
                </a:lnTo>
                <a:lnTo>
                  <a:pt x="0" y="748283"/>
                </a:lnTo>
                <a:lnTo>
                  <a:pt x="231648" y="748283"/>
                </a:lnTo>
                <a:lnTo>
                  <a:pt x="231648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460491" y="3415284"/>
            <a:ext cx="231775" cy="403860"/>
          </a:xfrm>
          <a:custGeom>
            <a:rect l="l" t="t" r="r" b="b"/>
            <a:pathLst>
              <a:path w="231775" h="403860">
                <a:moveTo>
                  <a:pt x="231648" y="0"/>
                </a:moveTo>
                <a:lnTo>
                  <a:pt x="0" y="0"/>
                </a:lnTo>
                <a:lnTo>
                  <a:pt x="0" y="403859"/>
                </a:lnTo>
                <a:lnTo>
                  <a:pt x="231648" y="403859"/>
                </a:lnTo>
                <a:lnTo>
                  <a:pt x="231648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772668" y="3819144"/>
            <a:ext cx="5173980" cy="0"/>
          </a:xfrm>
          <a:custGeom>
            <a:rect l="l" t="t" r="r" b="b"/>
            <a:pathLst>
              <a:path w="5173980">
                <a:moveTo>
                  <a:pt x="0" y="0"/>
                </a:moveTo>
                <a:lnTo>
                  <a:pt x="517398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1022096" y="2479929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673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80440" y="1540891"/>
            <a:ext cx="9597390" cy="7632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5721985"/>
              </a:tabLst>
            </a:pPr>
            <a:r>
              <a:rPr sz="1600" b="1" spc="-10">
                <a:latin typeface="Calibri"/>
                <a:cs typeface="Calibri"/>
              </a:rPr>
              <a:t>2022</a:t>
            </a:r>
            <a:r>
              <a:rPr sz="1600" b="1">
                <a:latin typeface="华文细黑"/>
                <a:cs typeface="华文细黑"/>
              </a:rPr>
              <a:t>和</a:t>
            </a:r>
            <a:r>
              <a:rPr sz="1600" b="1" spc="-10">
                <a:latin typeface="Calibri"/>
                <a:cs typeface="Calibri"/>
              </a:rPr>
              <a:t>2023</a:t>
            </a:r>
            <a:r>
              <a:rPr sz="1600" b="1">
                <a:latin typeface="华文细黑"/>
                <a:cs typeface="华文细黑"/>
              </a:rPr>
              <a:t>年前三季度上海</a:t>
            </a:r>
            <a:r>
              <a:rPr sz="1600" b="1" spc="-5">
                <a:latin typeface="Calibri"/>
                <a:cs typeface="Calibri"/>
              </a:rPr>
              <a:t>LP</a:t>
            </a:r>
            <a:r>
              <a:rPr sz="1600" b="1">
                <a:latin typeface="华文细黑"/>
                <a:cs typeface="华文细黑"/>
              </a:rPr>
              <a:t>出资概</a:t>
            </a:r>
            <a:r>
              <a:rPr sz="1600" b="1" spc="-10">
                <a:latin typeface="华文细黑"/>
                <a:cs typeface="华文细黑"/>
              </a:rPr>
              <a:t>览	</a:t>
            </a:r>
            <a:r>
              <a:rPr sz="1600" b="1" spc="-10">
                <a:latin typeface="Calibri"/>
                <a:cs typeface="Calibri"/>
              </a:rPr>
              <a:t>2023</a:t>
            </a:r>
            <a:r>
              <a:rPr sz="1600" b="1">
                <a:latin typeface="华文细黑"/>
                <a:cs typeface="华文细黑"/>
              </a:rPr>
              <a:t>年前三季度上海市与</a:t>
            </a:r>
            <a:r>
              <a:rPr sz="1600" b="1" spc="-15">
                <a:latin typeface="华文细黑"/>
                <a:cs typeface="华文细黑"/>
              </a:rPr>
              <a:t>北</a:t>
            </a:r>
            <a:r>
              <a:rPr sz="1600" b="1">
                <a:latin typeface="华文细黑"/>
                <a:cs typeface="华文细黑"/>
              </a:rPr>
              <a:t>京</a:t>
            </a:r>
            <a:r>
              <a:rPr sz="1600" b="1" spc="-10">
                <a:latin typeface="华文细黑"/>
                <a:cs typeface="华文细黑"/>
              </a:rPr>
              <a:t>市</a:t>
            </a:r>
            <a:r>
              <a:rPr sz="1600" b="1" spc="-5">
                <a:latin typeface="Calibri"/>
                <a:cs typeface="Calibri"/>
              </a:rPr>
              <a:t>LP</a:t>
            </a:r>
            <a:r>
              <a:rPr sz="1600" b="1" spc="-10">
                <a:latin typeface="华文细黑"/>
                <a:cs typeface="华文细黑"/>
              </a:rPr>
              <a:t>出</a:t>
            </a:r>
            <a:r>
              <a:rPr sz="1600" b="1">
                <a:latin typeface="华文细黑"/>
                <a:cs typeface="华文细黑"/>
              </a:rPr>
              <a:t>资</a:t>
            </a:r>
            <a:r>
              <a:rPr sz="1600" b="1" spc="-10">
                <a:latin typeface="华文细黑"/>
                <a:cs typeface="华文细黑"/>
              </a:rPr>
              <a:t>分布</a:t>
            </a:r>
            <a:endParaRPr sz="16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华文细黑"/>
              <a:cs typeface="华文细黑"/>
            </a:endParaRPr>
          </a:p>
          <a:p>
            <a:pPr marL="1489075">
              <a:lnSpc>
                <a:spcPct val="100000"/>
              </a:lnSpc>
            </a:pP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901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003550" y="2403094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720.32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127119" y="2553081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628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161915" y="2964637"/>
            <a:ext cx="2413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374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316863" y="2653664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566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351658" y="2465324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682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298316" y="2251710"/>
            <a:ext cx="4178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813.72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421885" y="2823413"/>
            <a:ext cx="24066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461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456682" y="3167888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249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1814957" y="3796538"/>
            <a:ext cx="1508506" cy="12065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3778122" y="3795776"/>
            <a:ext cx="872489" cy="81254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980401" y="3795776"/>
            <a:ext cx="538391" cy="50520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2494788" y="5201411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915027" y="3795776"/>
            <a:ext cx="742823" cy="70319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2592704" y="5126482"/>
            <a:ext cx="4521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2022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年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3185160" y="5201411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3283458" y="5126482"/>
            <a:ext cx="10115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Calibri"/>
                <a:cs typeface="Calibri"/>
              </a:rPr>
              <a:t>2023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年前三</a:t>
            </a:r>
            <a:r>
              <a:rPr sz="1100" spc="-15">
                <a:solidFill>
                  <a:srgbClr val="585858"/>
                </a:solidFill>
                <a:latin typeface="华文细黑"/>
                <a:cs typeface="华文细黑"/>
              </a:rPr>
              <a:t>季</a:t>
            </a: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度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489000" y="6095415"/>
            <a:ext cx="3032760" cy="18288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900">
                <a:latin typeface="华文细黑"/>
                <a:cs typeface="华文细黑"/>
              </a:rPr>
              <a:t>数据来源：执</a:t>
            </a:r>
            <a:r>
              <a:rPr sz="900" spc="-5">
                <a:latin typeface="华文细黑"/>
                <a:cs typeface="华文细黑"/>
              </a:rPr>
              <a:t>中</a:t>
            </a:r>
            <a:r>
              <a:rPr sz="900" spc="-5">
                <a:latin typeface="Calibri"/>
                <a:cs typeface="Calibri"/>
              </a:rPr>
              <a:t>Z</a:t>
            </a:r>
            <a:r>
              <a:rPr sz="900">
                <a:latin typeface="Calibri"/>
                <a:cs typeface="Calibri"/>
              </a:rPr>
              <a:t>ER</a:t>
            </a:r>
            <a:r>
              <a:rPr sz="900" spc="5">
                <a:latin typeface="Calibri"/>
                <a:cs typeface="Calibri"/>
              </a:rPr>
              <a:t>O</a:t>
            </a:r>
            <a:r>
              <a:rPr sz="900" spc="-5">
                <a:latin typeface="Calibri"/>
                <a:cs typeface="Calibri"/>
              </a:rPr>
              <a:t>N</a:t>
            </a:r>
            <a:r>
              <a:rPr sz="900" spc="5">
                <a:latin typeface="Calibri"/>
                <a:cs typeface="Calibri"/>
              </a:rPr>
              <a:t>E</a:t>
            </a:r>
            <a:r>
              <a:rPr sz="900">
                <a:latin typeface="华文细黑"/>
                <a:cs typeface="华文细黑"/>
              </a:rPr>
              <a:t>，德勤研究，上海国际股权协会分析</a:t>
            </a:r>
            <a:endParaRPr sz="900">
              <a:latin typeface="华文细黑"/>
              <a:cs typeface="华文细黑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489000" y="6451949"/>
            <a:ext cx="2982595" cy="1670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55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2023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1601957" y="6483197"/>
            <a:ext cx="128270" cy="128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865"/>
              </a:lnSpc>
            </a:pPr>
            <a:fld id="{81D60167-4931-47E6-BA6A-407CBD079E47}" type="slidenum">
              <a:rPr sz="800">
                <a:latin typeface="Calibri"/>
                <a:cs typeface="Calibri"/>
              </a:rPr>
              <a:t>8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9000" y="288163"/>
            <a:ext cx="1105344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Calibri"/>
                <a:cs typeface="Calibri"/>
              </a:rPr>
              <a:t>2023</a:t>
            </a:r>
            <a:r>
              <a:rPr/>
              <a:t>年前三</a:t>
            </a:r>
            <a:r>
              <a:rPr spc="-5"/>
              <a:t>季度，新一代信息技术、医疗健康和传统制造的投资数量和规模分列前 </a:t>
            </a:r>
            <a:r>
              <a:rPr spc="5"/>
              <a:t>三。</a:t>
            </a:r>
            <a:r>
              <a:rPr spc="-5">
                <a:latin typeface="Calibri"/>
                <a:cs typeface="Calibri"/>
              </a:rPr>
              <a:t>A</a:t>
            </a:r>
            <a:r>
              <a:rPr spc="10"/>
              <a:t>轮</a:t>
            </a:r>
            <a:r>
              <a:rPr spc="-5"/>
              <a:t>和</a:t>
            </a:r>
            <a:r>
              <a:rPr spc="-5">
                <a:latin typeface="Calibri"/>
                <a:cs typeface="Calibri"/>
              </a:rPr>
              <a:t>B</a:t>
            </a:r>
            <a:r>
              <a:rPr spc="-5"/>
              <a:t>轮合计贡献了六成的投资事件和四成的投资额，上市及以后轮次的投资 </a:t>
            </a:r>
            <a:r>
              <a:rPr/>
              <a:t>金额收</a:t>
            </a:r>
            <a:r>
              <a:rPr spc="-5"/>
              <a:t>缩明显。</a:t>
            </a:r>
          </a:p>
        </p:txBody>
      </p:sp>
      <p:sp>
        <p:nvSpPr>
          <p:cNvPr id="3" name="object 3"/>
          <p:cNvSpPr/>
          <p:nvPr/>
        </p:nvSpPr>
        <p:spPr>
          <a:xfrm flipH="1">
            <a:off x="3062477" y="4561332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8016"/>
                </a:lnTo>
              </a:path>
            </a:pathLst>
          </a:custGeom>
          <a:ln w="4571">
            <a:solidFill>
              <a:srgbClr val="25880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060192" y="4203191"/>
            <a:ext cx="40005" cy="127000"/>
          </a:xfrm>
          <a:custGeom>
            <a:rect l="l" t="t" r="r" b="b"/>
            <a:pathLst>
              <a:path w="40005" h="127000">
                <a:moveTo>
                  <a:pt x="0" y="126491"/>
                </a:moveTo>
                <a:lnTo>
                  <a:pt x="39624" y="126491"/>
                </a:lnTo>
                <a:lnTo>
                  <a:pt x="39624" y="0"/>
                </a:lnTo>
                <a:lnTo>
                  <a:pt x="0" y="0"/>
                </a:lnTo>
                <a:lnTo>
                  <a:pt x="0" y="126491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060192" y="3843528"/>
            <a:ext cx="350520" cy="127000"/>
          </a:xfrm>
          <a:custGeom>
            <a:rect l="l" t="t" r="r" b="b"/>
            <a:pathLst>
              <a:path w="350520" h="127000">
                <a:moveTo>
                  <a:pt x="350519" y="0"/>
                </a:moveTo>
                <a:lnTo>
                  <a:pt x="0" y="0"/>
                </a:lnTo>
                <a:lnTo>
                  <a:pt x="0" y="126492"/>
                </a:lnTo>
                <a:lnTo>
                  <a:pt x="350519" y="126492"/>
                </a:lnTo>
                <a:lnTo>
                  <a:pt x="350519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060192" y="3483864"/>
            <a:ext cx="1170940" cy="128270"/>
          </a:xfrm>
          <a:custGeom>
            <a:rect l="l" t="t" r="r" b="b"/>
            <a:pathLst>
              <a:path w="1170939" h="128270">
                <a:moveTo>
                  <a:pt x="1170432" y="0"/>
                </a:moveTo>
                <a:lnTo>
                  <a:pt x="0" y="0"/>
                </a:lnTo>
                <a:lnTo>
                  <a:pt x="0" y="128016"/>
                </a:lnTo>
                <a:lnTo>
                  <a:pt x="1170432" y="128016"/>
                </a:lnTo>
                <a:lnTo>
                  <a:pt x="1170432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060192" y="3124200"/>
            <a:ext cx="1274445" cy="128270"/>
          </a:xfrm>
          <a:custGeom>
            <a:rect l="l" t="t" r="r" b="b"/>
            <a:pathLst>
              <a:path w="1274445" h="128270">
                <a:moveTo>
                  <a:pt x="1274063" y="0"/>
                </a:moveTo>
                <a:lnTo>
                  <a:pt x="0" y="0"/>
                </a:lnTo>
                <a:lnTo>
                  <a:pt x="0" y="128015"/>
                </a:lnTo>
                <a:lnTo>
                  <a:pt x="1274063" y="128015"/>
                </a:lnTo>
                <a:lnTo>
                  <a:pt x="1274063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060192" y="2764535"/>
            <a:ext cx="1310640" cy="128270"/>
          </a:xfrm>
          <a:custGeom>
            <a:rect l="l" t="t" r="r" b="b"/>
            <a:pathLst>
              <a:path w="1310639" h="128269">
                <a:moveTo>
                  <a:pt x="1310640" y="0"/>
                </a:moveTo>
                <a:lnTo>
                  <a:pt x="0" y="0"/>
                </a:lnTo>
                <a:lnTo>
                  <a:pt x="0" y="128015"/>
                </a:lnTo>
                <a:lnTo>
                  <a:pt x="1310640" y="128015"/>
                </a:lnTo>
                <a:lnTo>
                  <a:pt x="1310640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060192" y="2406395"/>
            <a:ext cx="2590800" cy="127000"/>
          </a:xfrm>
          <a:custGeom>
            <a:rect l="l" t="t" r="r" b="b"/>
            <a:pathLst>
              <a:path w="2590800" h="127000">
                <a:moveTo>
                  <a:pt x="2590799" y="0"/>
                </a:moveTo>
                <a:lnTo>
                  <a:pt x="0" y="0"/>
                </a:lnTo>
                <a:lnTo>
                  <a:pt x="0" y="126491"/>
                </a:lnTo>
                <a:lnTo>
                  <a:pt x="2590799" y="126491"/>
                </a:lnTo>
                <a:lnTo>
                  <a:pt x="2590799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3057144" y="4561332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8016"/>
                </a:lnTo>
              </a:path>
            </a:pathLst>
          </a:custGeom>
          <a:ln w="6096">
            <a:solidFill>
              <a:srgbClr val="85BB2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008376" y="4203191"/>
            <a:ext cx="52069" cy="127000"/>
          </a:xfrm>
          <a:custGeom>
            <a:rect l="l" t="t" r="r" b="b"/>
            <a:pathLst>
              <a:path w="52069" h="127000">
                <a:moveTo>
                  <a:pt x="0" y="126491"/>
                </a:moveTo>
                <a:lnTo>
                  <a:pt x="51816" y="126491"/>
                </a:lnTo>
                <a:lnTo>
                  <a:pt x="51816" y="0"/>
                </a:lnTo>
                <a:lnTo>
                  <a:pt x="0" y="0"/>
                </a:lnTo>
                <a:lnTo>
                  <a:pt x="0" y="126491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875788" y="3843528"/>
            <a:ext cx="184785" cy="127000"/>
          </a:xfrm>
          <a:custGeom>
            <a:rect l="l" t="t" r="r" b="b"/>
            <a:pathLst>
              <a:path w="184785" h="127000">
                <a:moveTo>
                  <a:pt x="184404" y="0"/>
                </a:moveTo>
                <a:lnTo>
                  <a:pt x="0" y="0"/>
                </a:lnTo>
                <a:lnTo>
                  <a:pt x="0" y="126492"/>
                </a:lnTo>
                <a:lnTo>
                  <a:pt x="184404" y="126492"/>
                </a:lnTo>
                <a:lnTo>
                  <a:pt x="18440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734055" y="3483864"/>
            <a:ext cx="326390" cy="128270"/>
          </a:xfrm>
          <a:custGeom>
            <a:rect l="l" t="t" r="r" b="b"/>
            <a:pathLst>
              <a:path w="326389" h="128270">
                <a:moveTo>
                  <a:pt x="326136" y="0"/>
                </a:moveTo>
                <a:lnTo>
                  <a:pt x="0" y="0"/>
                </a:lnTo>
                <a:lnTo>
                  <a:pt x="0" y="128016"/>
                </a:lnTo>
                <a:lnTo>
                  <a:pt x="326136" y="128016"/>
                </a:lnTo>
                <a:lnTo>
                  <a:pt x="32613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567939" y="3124200"/>
            <a:ext cx="492759" cy="128270"/>
          </a:xfrm>
          <a:custGeom>
            <a:rect l="l" t="t" r="r" b="b"/>
            <a:pathLst>
              <a:path w="492759" h="128270">
                <a:moveTo>
                  <a:pt x="492252" y="0"/>
                </a:moveTo>
                <a:lnTo>
                  <a:pt x="0" y="0"/>
                </a:lnTo>
                <a:lnTo>
                  <a:pt x="0" y="128015"/>
                </a:lnTo>
                <a:lnTo>
                  <a:pt x="492252" y="128015"/>
                </a:lnTo>
                <a:lnTo>
                  <a:pt x="492252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802635" y="2764535"/>
            <a:ext cx="257810" cy="128270"/>
          </a:xfrm>
          <a:custGeom>
            <a:rect l="l" t="t" r="r" b="b"/>
            <a:pathLst>
              <a:path w="257810" h="128269">
                <a:moveTo>
                  <a:pt x="257556" y="0"/>
                </a:moveTo>
                <a:lnTo>
                  <a:pt x="0" y="0"/>
                </a:lnTo>
                <a:lnTo>
                  <a:pt x="0" y="128015"/>
                </a:lnTo>
                <a:lnTo>
                  <a:pt x="257556" y="128015"/>
                </a:lnTo>
                <a:lnTo>
                  <a:pt x="25755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972055" y="2406395"/>
            <a:ext cx="1088390" cy="127000"/>
          </a:xfrm>
          <a:custGeom>
            <a:rect l="l" t="t" r="r" b="b"/>
            <a:pathLst>
              <a:path w="1088389" h="127000">
                <a:moveTo>
                  <a:pt x="1088136" y="0"/>
                </a:moveTo>
                <a:lnTo>
                  <a:pt x="0" y="0"/>
                </a:lnTo>
                <a:lnTo>
                  <a:pt x="0" y="126491"/>
                </a:lnTo>
                <a:lnTo>
                  <a:pt x="1088136" y="126491"/>
                </a:lnTo>
                <a:lnTo>
                  <a:pt x="108813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3060192" y="2290572"/>
            <a:ext cx="0" cy="2514600"/>
          </a:xfrm>
          <a:custGeom>
            <a:rect l="l" t="t" r="r" b="b"/>
            <a:pathLst>
              <a:path h="2514600">
                <a:moveTo>
                  <a:pt x="0" y="2514600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3473322" y="3802126"/>
            <a:ext cx="27559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61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92600" y="3442842"/>
            <a:ext cx="3467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204.6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396866" y="3083432"/>
            <a:ext cx="3467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222.8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432553" y="2724150"/>
            <a:ext cx="3467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229.0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13603" y="2364739"/>
            <a:ext cx="3467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452.8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893567" y="4520946"/>
            <a:ext cx="4368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5745"/>
              </a:tabLst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	0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847848" y="4161535"/>
            <a:ext cx="5187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27660"/>
              </a:tabLst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9	7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645791" y="3802126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32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502535" y="3442842"/>
            <a:ext cx="1689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57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336419" y="3083432"/>
            <a:ext cx="1689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86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571114" y="2724150"/>
            <a:ext cx="1689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669160" y="2364739"/>
            <a:ext cx="24066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190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80389" y="4512690"/>
            <a:ext cx="4464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房地产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00278" y="3793997"/>
            <a:ext cx="726440" cy="553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能源及矿业</a:t>
            </a:r>
            <a:endParaRPr sz="11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000">
              <a:latin typeface="华文细黑"/>
              <a:cs typeface="华文细黑"/>
            </a:endParaRPr>
          </a:p>
          <a:p>
            <a:pPr marR="5080" algn="r">
              <a:lnSpc>
                <a:spcPct val="100000"/>
              </a:lnSpc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汽车交通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40181" y="3434588"/>
            <a:ext cx="58674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先进制造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40181" y="2715895"/>
            <a:ext cx="586740" cy="5530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传统制造</a:t>
            </a:r>
            <a:endParaRPr sz="11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0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医疗健康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52881" y="2359370"/>
            <a:ext cx="561340" cy="19367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电子信</a:t>
            </a:r>
            <a:r>
              <a:rPr sz="1100" spc="-50">
                <a:solidFill>
                  <a:srgbClr val="585858"/>
                </a:solidFill>
                <a:latin typeface="华文细黑"/>
                <a:cs typeface="华文细黑"/>
              </a:rPr>
              <a:t>息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1982723" y="5071871"/>
            <a:ext cx="78105" cy="76200"/>
          </a:xfrm>
          <a:custGeom>
            <a:rect l="l" t="t" r="r" b="b"/>
            <a:pathLst>
              <a:path w="78105" h="76200">
                <a:moveTo>
                  <a:pt x="0" y="76200"/>
                </a:moveTo>
                <a:lnTo>
                  <a:pt x="77724" y="76200"/>
                </a:lnTo>
                <a:lnTo>
                  <a:pt x="77724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2081022" y="4997577"/>
            <a:ext cx="10071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投资数量（笔）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3284220" y="5071871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3381883" y="4997577"/>
            <a:ext cx="12877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投资金额（千万元）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80440" y="1550034"/>
            <a:ext cx="1040257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721985"/>
              </a:tabLst>
            </a:pPr>
            <a:r>
              <a:rPr sz="2100" b="1" baseline="1984">
                <a:latin typeface="华文细黑"/>
                <a:cs typeface="华文细黑"/>
              </a:rPr>
              <a:t>2023前三</a:t>
            </a:r>
            <a:r>
              <a:rPr sz="2100" b="1" spc="-22" baseline="1984">
                <a:latin typeface="华文细黑"/>
                <a:cs typeface="华文细黑"/>
              </a:rPr>
              <a:t>季</a:t>
            </a:r>
            <a:r>
              <a:rPr sz="2100" b="1" baseline="1984">
                <a:latin typeface="华文细黑"/>
                <a:cs typeface="华文细黑"/>
              </a:rPr>
              <a:t>度上</a:t>
            </a:r>
            <a:r>
              <a:rPr sz="2100" b="1" spc="-22" baseline="1984">
                <a:latin typeface="华文细黑"/>
                <a:cs typeface="华文细黑"/>
              </a:rPr>
              <a:t>海</a:t>
            </a:r>
            <a:r>
              <a:rPr sz="2100" b="1" baseline="1984">
                <a:latin typeface="华文细黑"/>
                <a:cs typeface="华文细黑"/>
              </a:rPr>
              <a:t>市私</a:t>
            </a:r>
            <a:r>
              <a:rPr sz="2100" b="1" spc="-22" baseline="1984">
                <a:latin typeface="华文细黑"/>
                <a:cs typeface="华文细黑"/>
              </a:rPr>
              <a:t>募</a:t>
            </a:r>
            <a:r>
              <a:rPr sz="2100" b="1" baseline="1984">
                <a:latin typeface="华文细黑"/>
                <a:cs typeface="华文细黑"/>
              </a:rPr>
              <a:t>股权</a:t>
            </a:r>
            <a:r>
              <a:rPr sz="2100" b="1" spc="-22" baseline="1984">
                <a:latin typeface="华文细黑"/>
                <a:cs typeface="华文细黑"/>
              </a:rPr>
              <a:t>、</a:t>
            </a:r>
            <a:r>
              <a:rPr sz="2100" b="1" baseline="1984">
                <a:latin typeface="华文细黑"/>
                <a:cs typeface="华文细黑"/>
              </a:rPr>
              <a:t>创投</a:t>
            </a:r>
            <a:r>
              <a:rPr sz="2100" b="1" spc="-22" baseline="1984">
                <a:latin typeface="华文细黑"/>
                <a:cs typeface="华文细黑"/>
              </a:rPr>
              <a:t>基</a:t>
            </a:r>
            <a:r>
              <a:rPr sz="2100" b="1" baseline="1984">
                <a:latin typeface="华文细黑"/>
                <a:cs typeface="华文细黑"/>
              </a:rPr>
              <a:t>金投</a:t>
            </a:r>
            <a:r>
              <a:rPr sz="2100" b="1" spc="-22" baseline="1984">
                <a:latin typeface="华文细黑"/>
                <a:cs typeface="华文细黑"/>
              </a:rPr>
              <a:t>资</a:t>
            </a:r>
            <a:r>
              <a:rPr sz="2100" b="1" baseline="1984">
                <a:latin typeface="华文细黑"/>
                <a:cs typeface="华文细黑"/>
              </a:rPr>
              <a:t>的行</a:t>
            </a:r>
            <a:r>
              <a:rPr sz="2100" b="1" spc="-22" baseline="1984">
                <a:latin typeface="华文细黑"/>
                <a:cs typeface="华文细黑"/>
              </a:rPr>
              <a:t>业</a:t>
            </a:r>
            <a:r>
              <a:rPr sz="2100" b="1" baseline="1984">
                <a:latin typeface="华文细黑"/>
                <a:cs typeface="华文细黑"/>
              </a:rPr>
              <a:t>分布</a:t>
            </a:r>
            <a:r>
              <a:rPr sz="2100" b="1" spc="-22" baseline="1984">
                <a:latin typeface="华文细黑"/>
                <a:cs typeface="华文细黑"/>
              </a:rPr>
              <a:t>情</a:t>
            </a:r>
            <a:r>
              <a:rPr sz="2100" b="1" baseline="1984">
                <a:latin typeface="华文细黑"/>
                <a:cs typeface="华文细黑"/>
              </a:rPr>
              <a:t>况	</a:t>
            </a:r>
            <a:r>
              <a:rPr sz="1400" b="1">
                <a:latin typeface="华文细黑"/>
                <a:cs typeface="华文细黑"/>
              </a:rPr>
              <a:t>2023年前</a:t>
            </a:r>
            <a:r>
              <a:rPr sz="1400" b="1" spc="-15">
                <a:latin typeface="华文细黑"/>
                <a:cs typeface="华文细黑"/>
              </a:rPr>
              <a:t>三</a:t>
            </a:r>
            <a:r>
              <a:rPr sz="1400" b="1">
                <a:latin typeface="华文细黑"/>
                <a:cs typeface="华文细黑"/>
              </a:rPr>
              <a:t>季度</a:t>
            </a:r>
            <a:r>
              <a:rPr sz="1400" b="1" spc="-15">
                <a:latin typeface="华文细黑"/>
                <a:cs typeface="华文细黑"/>
              </a:rPr>
              <a:t>上</a:t>
            </a:r>
            <a:r>
              <a:rPr sz="1400" b="1">
                <a:latin typeface="华文细黑"/>
                <a:cs typeface="华文细黑"/>
              </a:rPr>
              <a:t>海市</a:t>
            </a:r>
            <a:r>
              <a:rPr sz="1400" b="1" spc="-15">
                <a:latin typeface="华文细黑"/>
                <a:cs typeface="华文细黑"/>
              </a:rPr>
              <a:t>私</a:t>
            </a:r>
            <a:r>
              <a:rPr sz="1400" b="1">
                <a:latin typeface="华文细黑"/>
                <a:cs typeface="华文细黑"/>
              </a:rPr>
              <a:t>募股</a:t>
            </a:r>
            <a:r>
              <a:rPr sz="1400" b="1" spc="-15">
                <a:latin typeface="华文细黑"/>
                <a:cs typeface="华文细黑"/>
              </a:rPr>
              <a:t>权</a:t>
            </a:r>
            <a:r>
              <a:rPr sz="1400" b="1">
                <a:latin typeface="华文细黑"/>
                <a:cs typeface="华文细黑"/>
              </a:rPr>
              <a:t>、创</a:t>
            </a:r>
            <a:r>
              <a:rPr sz="1400" b="1" spc="-15">
                <a:latin typeface="华文细黑"/>
                <a:cs typeface="华文细黑"/>
              </a:rPr>
              <a:t>投</a:t>
            </a:r>
            <a:r>
              <a:rPr sz="1400" b="1">
                <a:latin typeface="华文细黑"/>
                <a:cs typeface="华文细黑"/>
              </a:rPr>
              <a:t>基金</a:t>
            </a:r>
            <a:r>
              <a:rPr sz="1400" b="1" spc="-15">
                <a:latin typeface="华文细黑"/>
                <a:cs typeface="华文细黑"/>
              </a:rPr>
              <a:t>投</a:t>
            </a:r>
            <a:r>
              <a:rPr sz="1400" b="1">
                <a:latin typeface="华文细黑"/>
                <a:cs typeface="华文细黑"/>
              </a:rPr>
              <a:t>资的</a:t>
            </a:r>
            <a:r>
              <a:rPr sz="1400" b="1" spc="-15">
                <a:latin typeface="华文细黑"/>
                <a:cs typeface="华文细黑"/>
              </a:rPr>
              <a:t>轮</a:t>
            </a:r>
            <a:r>
              <a:rPr sz="1400" b="1">
                <a:latin typeface="华文细黑"/>
                <a:cs typeface="华文细黑"/>
              </a:rPr>
              <a:t>次分布</a:t>
            </a:r>
            <a:endParaRPr sz="1400">
              <a:latin typeface="华文细黑"/>
              <a:cs typeface="华文细黑"/>
            </a:endParaRPr>
          </a:p>
        </p:txBody>
      </p:sp>
      <p:graphicFrame>
        <p:nvGraphicFramePr>
          <p:cNvPr id="40" name="object 40"/>
          <p:cNvGraphicFramePr>
            <a:graphicFrameLocks noGrp="1"/>
          </p:cNvGraphicFramePr>
          <p:nvPr/>
        </p:nvGraphicFramePr>
        <p:xfrm>
          <a:off x="6203950" y="2027427"/>
          <a:ext cx="5519420" cy="3830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4225"/>
                <a:gridCol w="784225"/>
                <a:gridCol w="784225"/>
                <a:gridCol w="423544"/>
                <a:gridCol w="944244"/>
                <a:gridCol w="1151255"/>
                <a:gridCol w="628650"/>
              </a:tblGrid>
              <a:tr h="92227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3810" algn="ctr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交易轮次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800" b="1" baseline="2314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2022</a:t>
                      </a: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年数量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（笔）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6360" indent="-79375">
                        <a:lnSpc>
                          <a:spcPct val="100800"/>
                        </a:lnSpc>
                        <a:spcBef>
                          <a:spcPts val="1425"/>
                        </a:spcBef>
                      </a:pPr>
                      <a:r>
                        <a:rPr sz="1800" b="1" baseline="2314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2023</a:t>
                      </a: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年前三 </a:t>
                      </a: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季度数量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  <a:p>
                      <a:pPr marL="162560">
                        <a:lnSpc>
                          <a:spcPts val="1430"/>
                        </a:lnSpc>
                      </a:pP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（笔）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809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57785" marR="48895">
                        <a:lnSpc>
                          <a:spcPts val="1430"/>
                        </a:lnSpc>
                      </a:pP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数量 变化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89535" indent="-79375">
                        <a:lnSpc>
                          <a:spcPct val="100000"/>
                        </a:lnSpc>
                      </a:pPr>
                      <a:r>
                        <a:rPr sz="1800" b="1" baseline="2314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202</a:t>
                      </a:r>
                      <a:r>
                        <a:rPr sz="1800" b="1" spc="7" baseline="2314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2</a:t>
                      </a: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年投资规 </a:t>
                      </a: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模（亿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元）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116839" marR="27940" indent="-79375">
                        <a:lnSpc>
                          <a:spcPct val="100000"/>
                        </a:lnSpc>
                      </a:pPr>
                      <a:r>
                        <a:rPr sz="1800" b="1" baseline="2314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202</a:t>
                      </a:r>
                      <a:r>
                        <a:rPr sz="1800" b="1" spc="7" baseline="2314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3</a:t>
                      </a: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年前三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季度 </a:t>
                      </a:r>
                      <a:r>
                        <a:rPr sz="1200" b="1" spc="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规模（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亿元）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3175" algn="ctr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 b="1" spc="10">
                          <a:solidFill>
                            <a:srgbClr val="FFFFFF"/>
                          </a:solidFill>
                          <a:latin typeface="华文细黑"/>
                          <a:cs typeface="华文细黑"/>
                        </a:rPr>
                        <a:t>数量变化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5BB24"/>
                    </a:solidFill>
                  </a:tcPr>
                </a:tc>
              </a:tr>
              <a:tr h="614807">
                <a:tc>
                  <a:txBody>
                    <a:bodyPr vert="horz" wrap="square"/>
                    <a:lstStyle/>
                    <a:p>
                      <a:pPr marL="240029" marR="3810" indent="-228600">
                        <a:lnSpc>
                          <a:spcPts val="1430"/>
                        </a:lnSpc>
                        <a:spcBef>
                          <a:spcPts val="1015"/>
                        </a:spcBef>
                      </a:pPr>
                      <a:r>
                        <a:rPr sz="1200">
                          <a:latin typeface="华文细黑"/>
                          <a:cs typeface="华文细黑"/>
                        </a:rPr>
                        <a:t>种子轮和天 使轮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54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119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42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54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-65%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R="17145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1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3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.1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R="27813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7.0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540" marR="317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-47%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32993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800" baseline="2314">
                          <a:latin typeface="Calibri"/>
                          <a:cs typeface="Calibri"/>
                        </a:rPr>
                        <a:t>A</a:t>
                      </a:r>
                      <a:r>
                        <a:rPr sz="1200">
                          <a:latin typeface="华文细黑"/>
                          <a:cs typeface="华文细黑"/>
                        </a:rPr>
                        <a:t>轮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711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409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204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-50%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9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8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.8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4955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3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9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marR="317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-60%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32994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800" spc="-7" baseline="2314">
                          <a:latin typeface="Calibri"/>
                          <a:cs typeface="Calibri"/>
                        </a:rPr>
                        <a:t>B</a:t>
                      </a:r>
                      <a:r>
                        <a:rPr sz="1200">
                          <a:latin typeface="华文细黑"/>
                          <a:cs typeface="华文细黑"/>
                        </a:rPr>
                        <a:t>轮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711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150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89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-41%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5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0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4955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2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4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.0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marR="317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-53%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33120"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800" spc="-7" baseline="2314">
                          <a:latin typeface="Calibri"/>
                          <a:cs typeface="Calibri"/>
                        </a:rPr>
                        <a:t>C</a:t>
                      </a:r>
                      <a:r>
                        <a:rPr sz="1200">
                          <a:latin typeface="华文细黑"/>
                          <a:cs typeface="华文细黑"/>
                        </a:rPr>
                        <a:t>轮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711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79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46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-42%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3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1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.1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4955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1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6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.9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marR="317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-46%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32994"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800" spc="7" baseline="2314">
                          <a:latin typeface="Calibri"/>
                          <a:cs typeface="Calibri"/>
                        </a:rPr>
                        <a:t>D</a:t>
                      </a:r>
                      <a:r>
                        <a:rPr sz="1200">
                          <a:latin typeface="华文细黑"/>
                          <a:cs typeface="华文细黑"/>
                        </a:rPr>
                        <a:t>轮及</a:t>
                      </a:r>
                      <a:r>
                        <a:rPr sz="1800" baseline="2314">
                          <a:latin typeface="Calibri"/>
                          <a:cs typeface="Calibri"/>
                        </a:rPr>
                        <a:t>E</a:t>
                      </a:r>
                      <a:r>
                        <a:rPr sz="1200">
                          <a:latin typeface="华文细黑"/>
                          <a:cs typeface="华文细黑"/>
                        </a:rPr>
                        <a:t>轮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711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32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17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-47%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1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5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8130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8.3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marR="317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-47%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614807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华文细黑"/>
                          <a:cs typeface="华文细黑"/>
                        </a:rPr>
                        <a:t>上市及以后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6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97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56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-42%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R="167005" algn="r">
                        <a:lnSpc>
                          <a:spcPct val="10000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1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4</a:t>
                      </a:r>
                      <a:r>
                        <a:rPr sz="1200">
                          <a:latin typeface="Calibri"/>
                          <a:cs typeface="Calibri"/>
                        </a:rPr>
                        <a:t>2.8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R="274955" algn="r">
                        <a:lnSpc>
                          <a:spcPct val="100000"/>
                        </a:lnSpc>
                      </a:pPr>
                      <a:r>
                        <a:rPr sz="1200">
                          <a:latin typeface="Calibri"/>
                          <a:cs typeface="Calibri"/>
                        </a:rPr>
                        <a:t>3</a:t>
                      </a:r>
                      <a:r>
                        <a:rPr sz="1200" spc="5">
                          <a:latin typeface="Calibri"/>
                          <a:cs typeface="Calibri"/>
                        </a:rPr>
                        <a:t>6</a:t>
                      </a:r>
                      <a:r>
                        <a:rPr sz="1200" spc="-5">
                          <a:latin typeface="Calibri"/>
                          <a:cs typeface="Calibri"/>
                        </a:rPr>
                        <a:t>.6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2540" marR="3175" algn="ctr">
                        <a:lnSpc>
                          <a:spcPct val="100000"/>
                        </a:lnSpc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-74%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  <a:tr h="333070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>
                          <a:latin typeface="华文细黑"/>
                          <a:cs typeface="华文细黑"/>
                        </a:rPr>
                        <a:t>战略融资</a:t>
                      </a:r>
                      <a:endParaRPr sz="1200">
                        <a:latin typeface="华文细黑"/>
                        <a:cs typeface="华文细黑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27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15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-44%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73990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8.4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8130" algn="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>
                          <a:latin typeface="Calibri"/>
                          <a:cs typeface="Calibri"/>
                        </a:rPr>
                        <a:t>3.5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marR="3175" algn="ctr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1200" i="1">
                          <a:latin typeface="Calibri"/>
                          <a:cs typeface="Calibri"/>
                        </a:rPr>
                        <a:t>-59%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666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CF4E8"/>
                    </a:solidFill>
                  </a:tcPr>
                </a:tc>
              </a:tr>
            </a:tbl>
          </a:graphicData>
        </a:graphic>
      </p:graphicFrame>
      <p:sp>
        <p:nvSpPr>
          <p:cNvPr id="41" name="object 41"/>
          <p:cNvSpPr txBox="1"/>
          <p:nvPr/>
        </p:nvSpPr>
        <p:spPr>
          <a:xfrm>
            <a:off x="505764" y="80009"/>
            <a:ext cx="50825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上海私募股权、创投行业发展概况</a:t>
            </a:r>
            <a:r>
              <a:rPr sz="1200" spc="-4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|</a:t>
            </a:r>
            <a:r>
              <a:rPr sz="1200" spc="-3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上海市私募股权、创投市场的投资情况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225552" y="2395727"/>
            <a:ext cx="1065530" cy="169545"/>
          </a:xfrm>
          <a:custGeom>
            <a:rect l="l" t="t" r="r" b="b"/>
            <a:pathLst>
              <a:path w="1065530" h="169544">
                <a:moveTo>
                  <a:pt x="0" y="169163"/>
                </a:moveTo>
                <a:lnTo>
                  <a:pt x="1065276" y="169163"/>
                </a:lnTo>
                <a:lnTo>
                  <a:pt x="1065276" y="0"/>
                </a:lnTo>
                <a:lnTo>
                  <a:pt x="0" y="0"/>
                </a:lnTo>
                <a:lnTo>
                  <a:pt x="0" y="16916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212547" y="2379726"/>
            <a:ext cx="10071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2555A"/>
                </a:solidFill>
                <a:latin typeface="华文细黑"/>
                <a:cs typeface="华文细黑"/>
              </a:rPr>
              <a:t>新一代信息技术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89000" y="6096269"/>
            <a:ext cx="2992755" cy="16637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>
                <a:latin typeface="华文细黑"/>
                <a:cs typeface="华文细黑"/>
              </a:rPr>
              <a:t>数据来源：</a:t>
            </a:r>
            <a:r>
              <a:rPr sz="800" spc="-35">
                <a:latin typeface="华文细黑"/>
                <a:cs typeface="华文细黑"/>
              </a:rPr>
              <a:t> </a:t>
            </a:r>
            <a:r>
              <a:rPr sz="800" spc="-5">
                <a:latin typeface="Calibri"/>
                <a:cs typeface="Calibri"/>
              </a:rPr>
              <a:t>CVSource</a:t>
            </a:r>
            <a:r>
              <a:rPr sz="800">
                <a:latin typeface="华文细黑"/>
                <a:cs typeface="华文细黑"/>
              </a:rPr>
              <a:t>投中数据，德勤研</a:t>
            </a:r>
            <a:r>
              <a:rPr sz="800" spc="-10">
                <a:latin typeface="华文细黑"/>
                <a:cs typeface="华文细黑"/>
              </a:rPr>
              <a:t>究</a:t>
            </a:r>
            <a:r>
              <a:rPr sz="800">
                <a:latin typeface="华文细黑"/>
                <a:cs typeface="华文细黑"/>
              </a:rPr>
              <a:t>，上</a:t>
            </a:r>
            <a:r>
              <a:rPr sz="800" spc="-10">
                <a:latin typeface="华文细黑"/>
                <a:cs typeface="华文细黑"/>
              </a:rPr>
              <a:t>海</a:t>
            </a:r>
            <a:r>
              <a:rPr sz="800">
                <a:latin typeface="华文细黑"/>
                <a:cs typeface="华文细黑"/>
              </a:rPr>
              <a:t>国际</a:t>
            </a:r>
            <a:r>
              <a:rPr sz="800" spc="-10">
                <a:latin typeface="华文细黑"/>
                <a:cs typeface="华文细黑"/>
              </a:rPr>
              <a:t>股</a:t>
            </a:r>
            <a:r>
              <a:rPr sz="800">
                <a:latin typeface="华文细黑"/>
                <a:cs typeface="华文细黑"/>
              </a:rPr>
              <a:t>权协</a:t>
            </a:r>
            <a:r>
              <a:rPr sz="800" spc="-10">
                <a:latin typeface="华文细黑"/>
                <a:cs typeface="华文细黑"/>
              </a:rPr>
              <a:t>会</a:t>
            </a:r>
            <a:r>
              <a:rPr sz="800">
                <a:latin typeface="华文细黑"/>
                <a:cs typeface="华文细黑"/>
              </a:rPr>
              <a:t>分析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89000" y="6451949"/>
            <a:ext cx="2982595" cy="1670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55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2023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11601957" y="6483197"/>
            <a:ext cx="128270" cy="128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865"/>
              </a:lnSpc>
            </a:pPr>
            <a:fld id="{81D60167-4931-47E6-BA6A-407CBD079E47}" type="slidenum">
              <a:rPr sz="800">
                <a:latin typeface="Calibri"/>
                <a:cs typeface="Calibri"/>
              </a:rPr>
              <a:t>9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9000" y="297306"/>
            <a:ext cx="11199495" cy="6883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610"/>
              </a:lnSpc>
              <a:spcBef>
                <a:spcPts val="95"/>
              </a:spcBef>
            </a:pPr>
            <a:r>
              <a:rPr sz="2200" spc="-5"/>
              <a:t>上</a:t>
            </a:r>
            <a:r>
              <a:rPr sz="2200" spc="-10"/>
              <a:t>海辖</a:t>
            </a:r>
            <a:r>
              <a:rPr sz="2200" spc="-5"/>
              <a:t>区</a:t>
            </a:r>
            <a:r>
              <a:rPr sz="2200" spc="-10"/>
              <a:t>私</a:t>
            </a:r>
            <a:r>
              <a:rPr sz="2200" spc="-5"/>
              <a:t>募</a:t>
            </a:r>
            <a:r>
              <a:rPr sz="2200" spc="-10"/>
              <a:t>股权</a:t>
            </a:r>
            <a:r>
              <a:rPr sz="2200" spc="-5"/>
              <a:t>、</a:t>
            </a:r>
            <a:r>
              <a:rPr sz="2200" spc="-10"/>
              <a:t>创</a:t>
            </a:r>
            <a:r>
              <a:rPr sz="2200" spc="-5"/>
              <a:t>投</a:t>
            </a:r>
            <a:r>
              <a:rPr sz="2200" spc="-10"/>
              <a:t>基金</a:t>
            </a:r>
            <a:r>
              <a:rPr sz="2200" spc="-5"/>
              <a:t>投</a:t>
            </a:r>
            <a:r>
              <a:rPr sz="2200" spc="-10"/>
              <a:t>资</a:t>
            </a:r>
            <a:r>
              <a:rPr sz="2200" spc="-5"/>
              <a:t>外</a:t>
            </a:r>
            <a:r>
              <a:rPr sz="2200" spc="-10"/>
              <a:t>地项</a:t>
            </a:r>
            <a:r>
              <a:rPr sz="2200" spc="-5"/>
              <a:t>目</a:t>
            </a:r>
            <a:r>
              <a:rPr sz="2200" spc="-10"/>
              <a:t>集</a:t>
            </a:r>
            <a:r>
              <a:rPr sz="2200" spc="-5"/>
              <a:t>中</a:t>
            </a:r>
            <a:r>
              <a:rPr sz="2200" spc="-10"/>
              <a:t>在北</a:t>
            </a:r>
            <a:r>
              <a:rPr sz="2200" spc="-5"/>
              <a:t>京</a:t>
            </a:r>
            <a:r>
              <a:rPr sz="2200" spc="-10"/>
              <a:t>市</a:t>
            </a:r>
            <a:r>
              <a:rPr sz="2200" spc="-5"/>
              <a:t>和</a:t>
            </a:r>
            <a:r>
              <a:rPr sz="2200" spc="-10"/>
              <a:t>东部</a:t>
            </a:r>
            <a:r>
              <a:rPr sz="2200" spc="-5"/>
              <a:t>沿</a:t>
            </a:r>
            <a:r>
              <a:rPr sz="2200" spc="-10"/>
              <a:t>海</a:t>
            </a:r>
            <a:r>
              <a:rPr sz="2200" spc="-5"/>
              <a:t>城</a:t>
            </a:r>
            <a:r>
              <a:rPr sz="2200" spc="-10"/>
              <a:t>市，</a:t>
            </a:r>
            <a:r>
              <a:rPr sz="2200" spc="-5"/>
              <a:t>全</a:t>
            </a:r>
            <a:r>
              <a:rPr sz="2200" spc="-10"/>
              <a:t>国</a:t>
            </a:r>
            <a:r>
              <a:rPr sz="2200" spc="-5"/>
              <a:t>私</a:t>
            </a:r>
            <a:r>
              <a:rPr sz="2200" spc="-10"/>
              <a:t>募股</a:t>
            </a:r>
            <a:r>
              <a:rPr sz="2200" spc="-5"/>
              <a:t>权</a:t>
            </a:r>
            <a:r>
              <a:rPr sz="2200" spc="-10"/>
              <a:t>、</a:t>
            </a:r>
            <a:endParaRPr sz="2200"/>
          </a:p>
          <a:p>
            <a:pPr marL="12700">
              <a:lnSpc>
                <a:spcPts val="2610"/>
              </a:lnSpc>
            </a:pPr>
            <a:r>
              <a:rPr sz="2200"/>
              <a:t>创投基金投</a:t>
            </a:r>
            <a:r>
              <a:rPr sz="2200" spc="-5"/>
              <a:t>资上海的项</a:t>
            </a:r>
            <a:r>
              <a:rPr sz="2200"/>
              <a:t>目</a:t>
            </a:r>
            <a:r>
              <a:rPr sz="2200" spc="-5"/>
              <a:t>集中在浦东</a:t>
            </a:r>
            <a:r>
              <a:rPr sz="2200"/>
              <a:t>新</a:t>
            </a:r>
            <a:r>
              <a:rPr sz="2200" spc="-5"/>
              <a:t>区，并且新</a:t>
            </a:r>
            <a:r>
              <a:rPr sz="2200"/>
              <a:t>一</a:t>
            </a:r>
            <a:r>
              <a:rPr sz="2200" spc="-5"/>
              <a:t>代信息技术</a:t>
            </a:r>
            <a:r>
              <a:rPr sz="2200"/>
              <a:t>行</a:t>
            </a:r>
            <a:r>
              <a:rPr sz="2200" spc="-5"/>
              <a:t>业的投资额</a:t>
            </a:r>
            <a:r>
              <a:rPr sz="2200"/>
              <a:t>均</a:t>
            </a:r>
            <a:r>
              <a:rPr sz="2200" spc="-5"/>
              <a:t>居首位。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6278371" y="1085799"/>
            <a:ext cx="51949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latin typeface="Calibri"/>
                <a:cs typeface="Calibri"/>
              </a:rPr>
              <a:t>2023</a:t>
            </a:r>
            <a:r>
              <a:rPr sz="1400" b="1" spc="10">
                <a:latin typeface="华文细黑"/>
                <a:cs typeface="华文细黑"/>
              </a:rPr>
              <a:t>年前三</a:t>
            </a:r>
            <a:r>
              <a:rPr sz="1400" b="1" spc="5">
                <a:latin typeface="华文细黑"/>
                <a:cs typeface="华文细黑"/>
              </a:rPr>
              <a:t>季</a:t>
            </a:r>
            <a:r>
              <a:rPr sz="1400" b="1">
                <a:latin typeface="华文细黑"/>
                <a:cs typeface="华文细黑"/>
              </a:rPr>
              <a:t>度</a:t>
            </a:r>
            <a:r>
              <a:rPr sz="1400" b="1" spc="-10">
                <a:latin typeface="华文细黑"/>
                <a:cs typeface="华文细黑"/>
              </a:rPr>
              <a:t>上</a:t>
            </a:r>
            <a:r>
              <a:rPr sz="1400" b="1" spc="5">
                <a:latin typeface="华文细黑"/>
                <a:cs typeface="华文细黑"/>
              </a:rPr>
              <a:t>海</a:t>
            </a:r>
            <a:r>
              <a:rPr sz="1400" b="1">
                <a:latin typeface="华文细黑"/>
                <a:cs typeface="华文细黑"/>
              </a:rPr>
              <a:t>辖</a:t>
            </a:r>
            <a:r>
              <a:rPr sz="1400" b="1" spc="5">
                <a:latin typeface="华文细黑"/>
                <a:cs typeface="华文细黑"/>
              </a:rPr>
              <a:t>区</a:t>
            </a:r>
            <a:r>
              <a:rPr sz="1400" b="1" spc="-15">
                <a:latin typeface="华文细黑"/>
                <a:cs typeface="华文细黑"/>
              </a:rPr>
              <a:t>私</a:t>
            </a:r>
            <a:r>
              <a:rPr sz="1400" b="1" spc="5">
                <a:latin typeface="华文细黑"/>
                <a:cs typeface="华文细黑"/>
              </a:rPr>
              <a:t>募</a:t>
            </a:r>
            <a:r>
              <a:rPr sz="1400" b="1">
                <a:latin typeface="华文细黑"/>
                <a:cs typeface="华文细黑"/>
              </a:rPr>
              <a:t>股</a:t>
            </a:r>
            <a:r>
              <a:rPr sz="1400" b="1" spc="-10">
                <a:latin typeface="华文细黑"/>
                <a:cs typeface="华文细黑"/>
              </a:rPr>
              <a:t>权</a:t>
            </a:r>
            <a:r>
              <a:rPr sz="1400" b="1" spc="5">
                <a:latin typeface="华文细黑"/>
                <a:cs typeface="华文细黑"/>
              </a:rPr>
              <a:t>、</a:t>
            </a:r>
            <a:r>
              <a:rPr sz="1400" b="1">
                <a:latin typeface="华文细黑"/>
                <a:cs typeface="华文细黑"/>
              </a:rPr>
              <a:t>创</a:t>
            </a:r>
            <a:r>
              <a:rPr sz="1400" b="1" spc="-10">
                <a:latin typeface="华文细黑"/>
                <a:cs typeface="华文细黑"/>
              </a:rPr>
              <a:t>投</a:t>
            </a:r>
            <a:r>
              <a:rPr sz="1400" b="1" spc="5">
                <a:latin typeface="华文细黑"/>
                <a:cs typeface="华文细黑"/>
              </a:rPr>
              <a:t>基</a:t>
            </a:r>
            <a:r>
              <a:rPr sz="1400" b="1">
                <a:latin typeface="华文细黑"/>
                <a:cs typeface="华文细黑"/>
              </a:rPr>
              <a:t>金</a:t>
            </a:r>
            <a:r>
              <a:rPr sz="1400" b="1" spc="-10">
                <a:latin typeface="华文细黑"/>
                <a:cs typeface="华文细黑"/>
              </a:rPr>
              <a:t>对</a:t>
            </a:r>
            <a:r>
              <a:rPr sz="1400" b="1">
                <a:latin typeface="华文细黑"/>
                <a:cs typeface="华文细黑"/>
              </a:rPr>
              <a:t>外地</a:t>
            </a:r>
            <a:r>
              <a:rPr sz="1400" b="1" spc="-10">
                <a:latin typeface="华文细黑"/>
                <a:cs typeface="华文细黑"/>
              </a:rPr>
              <a:t>投</a:t>
            </a:r>
            <a:r>
              <a:rPr sz="1400" b="1" spc="5">
                <a:latin typeface="华文细黑"/>
                <a:cs typeface="华文细黑"/>
              </a:rPr>
              <a:t>资</a:t>
            </a:r>
            <a:r>
              <a:rPr sz="1400" b="1">
                <a:latin typeface="华文细黑"/>
                <a:cs typeface="华文细黑"/>
              </a:rPr>
              <a:t>行</a:t>
            </a:r>
            <a:r>
              <a:rPr sz="1400" b="1" spc="-10">
                <a:latin typeface="华文细黑"/>
                <a:cs typeface="华文细黑"/>
              </a:rPr>
              <a:t>业</a:t>
            </a:r>
            <a:r>
              <a:rPr sz="1400" b="1" spc="5">
                <a:latin typeface="华文细黑"/>
                <a:cs typeface="华文细黑"/>
              </a:rPr>
              <a:t>分布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5764" y="80009"/>
            <a:ext cx="5539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华文细黑"/>
                <a:cs typeface="华文细黑"/>
              </a:rPr>
              <a:t>上海私募股权、创投行业发展概况</a:t>
            </a:r>
            <a:r>
              <a:rPr sz="1200" spc="-4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|</a:t>
            </a:r>
            <a:r>
              <a:rPr sz="1200" spc="-35">
                <a:latin typeface="华文细黑"/>
                <a:cs typeface="华文细黑"/>
              </a:rPr>
              <a:t> </a:t>
            </a:r>
            <a:r>
              <a:rPr sz="1200">
                <a:latin typeface="华文细黑"/>
                <a:cs typeface="华文细黑"/>
              </a:rPr>
              <a:t>上海市私募股权、创投市场的投资情况（续）</a:t>
            </a:r>
            <a:endParaRPr sz="1200">
              <a:latin typeface="华文细黑"/>
              <a:cs typeface="华文细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820923" y="2813304"/>
            <a:ext cx="1144905" cy="144780"/>
          </a:xfrm>
          <a:custGeom>
            <a:rect l="l" t="t" r="r" b="b"/>
            <a:pathLst>
              <a:path w="1144904" h="144780">
                <a:moveTo>
                  <a:pt x="1144524" y="0"/>
                </a:moveTo>
                <a:lnTo>
                  <a:pt x="0" y="0"/>
                </a:lnTo>
                <a:lnTo>
                  <a:pt x="0" y="144780"/>
                </a:lnTo>
                <a:lnTo>
                  <a:pt x="1144524" y="144780"/>
                </a:lnTo>
                <a:lnTo>
                  <a:pt x="1144524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820923" y="2407920"/>
            <a:ext cx="1363980" cy="143510"/>
          </a:xfrm>
          <a:custGeom>
            <a:rect l="l" t="t" r="r" b="b"/>
            <a:pathLst>
              <a:path w="1363979" h="143510">
                <a:moveTo>
                  <a:pt x="1363979" y="0"/>
                </a:moveTo>
                <a:lnTo>
                  <a:pt x="0" y="0"/>
                </a:lnTo>
                <a:lnTo>
                  <a:pt x="0" y="143255"/>
                </a:lnTo>
                <a:lnTo>
                  <a:pt x="1363979" y="143255"/>
                </a:lnTo>
                <a:lnTo>
                  <a:pt x="1363979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820923" y="2001011"/>
            <a:ext cx="2133600" cy="144780"/>
          </a:xfrm>
          <a:custGeom>
            <a:rect l="l" t="t" r="r" b="b"/>
            <a:pathLst>
              <a:path w="2133600" h="144780">
                <a:moveTo>
                  <a:pt x="2133600" y="0"/>
                </a:moveTo>
                <a:lnTo>
                  <a:pt x="0" y="0"/>
                </a:lnTo>
                <a:lnTo>
                  <a:pt x="0" y="144779"/>
                </a:lnTo>
                <a:lnTo>
                  <a:pt x="2133600" y="144779"/>
                </a:lnTo>
                <a:lnTo>
                  <a:pt x="2133600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820923" y="1594103"/>
            <a:ext cx="2283460" cy="144780"/>
          </a:xfrm>
          <a:custGeom>
            <a:rect l="l" t="t" r="r" b="b"/>
            <a:pathLst>
              <a:path w="2283460" h="144780">
                <a:moveTo>
                  <a:pt x="2282952" y="0"/>
                </a:moveTo>
                <a:lnTo>
                  <a:pt x="0" y="0"/>
                </a:lnTo>
                <a:lnTo>
                  <a:pt x="0" y="144780"/>
                </a:lnTo>
                <a:lnTo>
                  <a:pt x="2282952" y="144780"/>
                </a:lnTo>
                <a:lnTo>
                  <a:pt x="2282952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401823" y="2813304"/>
            <a:ext cx="419100" cy="144780"/>
          </a:xfrm>
          <a:custGeom>
            <a:rect l="l" t="t" r="r" b="b"/>
            <a:pathLst>
              <a:path w="419100" h="144780">
                <a:moveTo>
                  <a:pt x="419100" y="0"/>
                </a:moveTo>
                <a:lnTo>
                  <a:pt x="0" y="0"/>
                </a:lnTo>
                <a:lnTo>
                  <a:pt x="0" y="144780"/>
                </a:lnTo>
                <a:lnTo>
                  <a:pt x="419100" y="144780"/>
                </a:lnTo>
                <a:lnTo>
                  <a:pt x="419100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292095" y="2407920"/>
            <a:ext cx="528955" cy="143510"/>
          </a:xfrm>
          <a:custGeom>
            <a:rect l="l" t="t" r="r" b="b"/>
            <a:pathLst>
              <a:path w="528955" h="143510">
                <a:moveTo>
                  <a:pt x="528828" y="0"/>
                </a:moveTo>
                <a:lnTo>
                  <a:pt x="0" y="0"/>
                </a:lnTo>
                <a:lnTo>
                  <a:pt x="0" y="143255"/>
                </a:lnTo>
                <a:lnTo>
                  <a:pt x="528828" y="143255"/>
                </a:lnTo>
                <a:lnTo>
                  <a:pt x="52882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914144" y="2001011"/>
            <a:ext cx="906780" cy="144780"/>
          </a:xfrm>
          <a:custGeom>
            <a:rect l="l" t="t" r="r" b="b"/>
            <a:pathLst>
              <a:path w="906780" h="144780">
                <a:moveTo>
                  <a:pt x="906780" y="0"/>
                </a:moveTo>
                <a:lnTo>
                  <a:pt x="0" y="0"/>
                </a:lnTo>
                <a:lnTo>
                  <a:pt x="0" y="144779"/>
                </a:lnTo>
                <a:lnTo>
                  <a:pt x="906780" y="144779"/>
                </a:lnTo>
                <a:lnTo>
                  <a:pt x="906780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432304" y="1594103"/>
            <a:ext cx="388620" cy="144780"/>
          </a:xfrm>
          <a:custGeom>
            <a:rect l="l" t="t" r="r" b="b"/>
            <a:pathLst>
              <a:path w="388619" h="144780">
                <a:moveTo>
                  <a:pt x="388619" y="0"/>
                </a:moveTo>
                <a:lnTo>
                  <a:pt x="0" y="0"/>
                </a:lnTo>
                <a:lnTo>
                  <a:pt x="0" y="144780"/>
                </a:lnTo>
                <a:lnTo>
                  <a:pt x="388619" y="144780"/>
                </a:lnTo>
                <a:lnTo>
                  <a:pt x="388619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2820923" y="1463039"/>
            <a:ext cx="0" cy="1626235"/>
          </a:xfrm>
          <a:custGeom>
            <a:rect l="l" t="t" r="r" b="b"/>
            <a:pathLst>
              <a:path h="1626235">
                <a:moveTo>
                  <a:pt x="0" y="1626108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763016" y="1967560"/>
            <a:ext cx="4599305" cy="100774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932180"/>
                <a:tab pos="4264660"/>
              </a:tabLst>
            </a:pPr>
            <a:r>
              <a:rPr sz="1650" baseline="2525">
                <a:solidFill>
                  <a:srgbClr val="585858"/>
                </a:solidFill>
                <a:latin typeface="华文细黑"/>
                <a:cs typeface="华文细黑"/>
              </a:rPr>
              <a:t>江苏</a:t>
            </a:r>
            <a:r>
              <a:rPr sz="1650" spc="7" baseline="2525">
                <a:solidFill>
                  <a:srgbClr val="585858"/>
                </a:solidFill>
                <a:latin typeface="华文细黑"/>
                <a:cs typeface="华文细黑"/>
              </a:rPr>
              <a:t>省</a:t>
            </a:r>
            <a:r>
              <a:rPr sz="1650" baseline="2525">
                <a:solidFill>
                  <a:srgbClr val="585858"/>
                </a:solidFill>
                <a:latin typeface="华文细黑"/>
                <a:cs typeface="华文细黑"/>
              </a:rPr>
              <a:t>	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91	2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4.1</a:t>
            </a: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tabLst>
                <a:tab pos="1310640"/>
                <a:tab pos="3495675"/>
              </a:tabLst>
            </a:pPr>
            <a:r>
              <a:rPr sz="1650" baseline="2525">
                <a:solidFill>
                  <a:srgbClr val="585858"/>
                </a:solidFill>
                <a:latin typeface="华文细黑"/>
                <a:cs typeface="华文细黑"/>
              </a:rPr>
              <a:t>浙江省	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53	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136.9</a:t>
            </a: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tabLst>
                <a:tab pos="1420495"/>
                <a:tab pos="3275965"/>
              </a:tabLst>
            </a:pPr>
            <a:r>
              <a:rPr sz="1650" baseline="2525">
                <a:solidFill>
                  <a:srgbClr val="585858"/>
                </a:solidFill>
                <a:latin typeface="华文细黑"/>
                <a:cs typeface="华文细黑"/>
              </a:rPr>
              <a:t>广东省	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42	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114.9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84403" y="1125982"/>
            <a:ext cx="5401945" cy="6292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华文细黑"/>
                <a:cs typeface="华文细黑"/>
              </a:rPr>
              <a:t>2023年前</a:t>
            </a:r>
            <a:r>
              <a:rPr sz="1400" b="1" spc="-15">
                <a:latin typeface="华文细黑"/>
                <a:cs typeface="华文细黑"/>
              </a:rPr>
              <a:t>三</a:t>
            </a:r>
            <a:r>
              <a:rPr sz="1400" b="1">
                <a:latin typeface="华文细黑"/>
                <a:cs typeface="华文细黑"/>
              </a:rPr>
              <a:t>季度</a:t>
            </a:r>
            <a:r>
              <a:rPr sz="1400" b="1" spc="-15">
                <a:latin typeface="华文细黑"/>
                <a:cs typeface="华文细黑"/>
              </a:rPr>
              <a:t>上</a:t>
            </a:r>
            <a:r>
              <a:rPr sz="1400" b="1">
                <a:latin typeface="华文细黑"/>
                <a:cs typeface="华文细黑"/>
              </a:rPr>
              <a:t>海辖</a:t>
            </a:r>
            <a:r>
              <a:rPr sz="1400" b="1" spc="-15">
                <a:latin typeface="华文细黑"/>
                <a:cs typeface="华文细黑"/>
              </a:rPr>
              <a:t>区</a:t>
            </a:r>
            <a:r>
              <a:rPr sz="1400" b="1">
                <a:latin typeface="华文细黑"/>
                <a:cs typeface="华文细黑"/>
              </a:rPr>
              <a:t>私募</a:t>
            </a:r>
            <a:r>
              <a:rPr sz="1400" b="1" spc="-15">
                <a:latin typeface="华文细黑"/>
                <a:cs typeface="华文细黑"/>
              </a:rPr>
              <a:t>股</a:t>
            </a:r>
            <a:r>
              <a:rPr sz="1400" b="1">
                <a:latin typeface="华文细黑"/>
                <a:cs typeface="华文细黑"/>
              </a:rPr>
              <a:t>权、</a:t>
            </a:r>
            <a:r>
              <a:rPr sz="1400" b="1" spc="-15">
                <a:latin typeface="华文细黑"/>
                <a:cs typeface="华文细黑"/>
              </a:rPr>
              <a:t>创</a:t>
            </a:r>
            <a:r>
              <a:rPr sz="1400" b="1">
                <a:latin typeface="华文细黑"/>
                <a:cs typeface="华文细黑"/>
              </a:rPr>
              <a:t>投基</a:t>
            </a:r>
            <a:r>
              <a:rPr sz="1400" b="1" spc="-15">
                <a:latin typeface="华文细黑"/>
                <a:cs typeface="华文细黑"/>
              </a:rPr>
              <a:t>金</a:t>
            </a:r>
            <a:r>
              <a:rPr sz="1400" b="1">
                <a:latin typeface="华文细黑"/>
                <a:cs typeface="华文细黑"/>
              </a:rPr>
              <a:t>对外</a:t>
            </a:r>
            <a:r>
              <a:rPr sz="1400" b="1" spc="-15">
                <a:latin typeface="华文细黑"/>
                <a:cs typeface="华文细黑"/>
              </a:rPr>
              <a:t>地</a:t>
            </a:r>
            <a:r>
              <a:rPr sz="1400" b="1">
                <a:latin typeface="华文细黑"/>
                <a:cs typeface="华文细黑"/>
              </a:rPr>
              <a:t>投资</a:t>
            </a:r>
            <a:r>
              <a:rPr sz="1400" b="1" spc="-15">
                <a:latin typeface="华文细黑"/>
                <a:cs typeface="华文细黑"/>
              </a:rPr>
              <a:t>地</a:t>
            </a:r>
            <a:r>
              <a:rPr sz="1400" b="1">
                <a:latin typeface="华文细黑"/>
                <a:cs typeface="华文细黑"/>
              </a:rPr>
              <a:t>域分</a:t>
            </a:r>
            <a:r>
              <a:rPr sz="1400" b="1" spc="-15">
                <a:latin typeface="华文细黑"/>
                <a:cs typeface="华文细黑"/>
              </a:rPr>
              <a:t>布</a:t>
            </a:r>
            <a:r>
              <a:rPr sz="1400" b="1">
                <a:latin typeface="华文细黑"/>
                <a:cs typeface="华文细黑"/>
              </a:rPr>
              <a:t>情</a:t>
            </a:r>
            <a:endParaRPr sz="14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</a:pPr>
            <a:r>
              <a:rPr sz="1400" b="1" spc="5">
                <a:latin typeface="华文细黑"/>
                <a:cs typeface="华文细黑"/>
              </a:rPr>
              <a:t>况</a:t>
            </a:r>
            <a:endParaRPr sz="1400">
              <a:latin typeface="华文细黑"/>
              <a:cs typeface="华文细黑"/>
            </a:endParaRPr>
          </a:p>
          <a:p>
            <a:pPr marL="191135">
              <a:lnSpc>
                <a:spcPct val="100000"/>
              </a:lnSpc>
              <a:spcBef>
                <a:spcPts val="65"/>
              </a:spcBef>
              <a:tabLst>
                <a:tab pos="1628775"/>
                <a:tab pos="4507865"/>
              </a:tabLst>
            </a:pPr>
            <a:r>
              <a:rPr sz="1650" baseline="2525">
                <a:solidFill>
                  <a:srgbClr val="585858"/>
                </a:solidFill>
                <a:latin typeface="华文细黑"/>
                <a:cs typeface="华文细黑"/>
              </a:rPr>
              <a:t>北京市	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39	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229.2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764792" y="3313176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066288" y="3313176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574040" y="3238626"/>
            <a:ext cx="4874260" cy="5359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2100" algn="ctr">
              <a:lnSpc>
                <a:spcPct val="100000"/>
              </a:lnSpc>
              <a:spcBef>
                <a:spcPts val="105"/>
              </a:spcBef>
              <a:tabLst>
                <a:tab pos="1593215"/>
              </a:tabLst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投资数量（笔）	投资金额（千万元）</a:t>
            </a:r>
            <a:endParaRPr sz="11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  <a:spcBef>
                <a:spcPts val="1015"/>
              </a:spcBef>
            </a:pPr>
            <a:r>
              <a:rPr sz="1400" b="1">
                <a:latin typeface="华文细黑"/>
                <a:cs typeface="华文细黑"/>
              </a:rPr>
              <a:t>2023年前</a:t>
            </a:r>
            <a:r>
              <a:rPr sz="1400" b="1" spc="-10">
                <a:latin typeface="华文细黑"/>
                <a:cs typeface="华文细黑"/>
              </a:rPr>
              <a:t>三</a:t>
            </a:r>
            <a:r>
              <a:rPr sz="1400" b="1">
                <a:latin typeface="华文细黑"/>
                <a:cs typeface="华文细黑"/>
              </a:rPr>
              <a:t>季度</a:t>
            </a:r>
            <a:r>
              <a:rPr sz="1400" b="1" spc="-10">
                <a:latin typeface="华文细黑"/>
                <a:cs typeface="华文细黑"/>
              </a:rPr>
              <a:t>全</a:t>
            </a:r>
            <a:r>
              <a:rPr sz="1400" b="1">
                <a:latin typeface="华文细黑"/>
                <a:cs typeface="华文细黑"/>
              </a:rPr>
              <a:t>国私</a:t>
            </a:r>
            <a:r>
              <a:rPr sz="1400" b="1" spc="-10">
                <a:latin typeface="华文细黑"/>
                <a:cs typeface="华文细黑"/>
              </a:rPr>
              <a:t>募</a:t>
            </a:r>
            <a:r>
              <a:rPr sz="1400" b="1">
                <a:latin typeface="华文细黑"/>
                <a:cs typeface="华文细黑"/>
              </a:rPr>
              <a:t>股权</a:t>
            </a:r>
            <a:r>
              <a:rPr sz="1400" b="1" spc="-10">
                <a:latin typeface="华文细黑"/>
                <a:cs typeface="华文细黑"/>
              </a:rPr>
              <a:t>、</a:t>
            </a:r>
            <a:r>
              <a:rPr sz="1400" b="1">
                <a:latin typeface="华文细黑"/>
                <a:cs typeface="华文细黑"/>
              </a:rPr>
              <a:t>创投</a:t>
            </a:r>
            <a:r>
              <a:rPr sz="1400" b="1" spc="-10">
                <a:latin typeface="华文细黑"/>
                <a:cs typeface="华文细黑"/>
              </a:rPr>
              <a:t>基</a:t>
            </a:r>
            <a:r>
              <a:rPr sz="1400" b="1">
                <a:latin typeface="华文细黑"/>
                <a:cs typeface="华文细黑"/>
              </a:rPr>
              <a:t>金对</a:t>
            </a:r>
            <a:r>
              <a:rPr sz="1400" b="1" spc="-10">
                <a:latin typeface="华文细黑"/>
                <a:cs typeface="华文细黑"/>
              </a:rPr>
              <a:t>上</a:t>
            </a:r>
            <a:r>
              <a:rPr sz="1400" b="1">
                <a:latin typeface="华文细黑"/>
                <a:cs typeface="华文细黑"/>
              </a:rPr>
              <a:t>海投</a:t>
            </a:r>
            <a:r>
              <a:rPr sz="1400" b="1" spc="-10">
                <a:latin typeface="华文细黑"/>
                <a:cs typeface="华文细黑"/>
              </a:rPr>
              <a:t>资</a:t>
            </a:r>
            <a:r>
              <a:rPr sz="1400" b="1">
                <a:latin typeface="华文细黑"/>
                <a:cs typeface="华文细黑"/>
              </a:rPr>
              <a:t>区域</a:t>
            </a:r>
            <a:r>
              <a:rPr sz="1400" b="1" spc="-10">
                <a:latin typeface="华文细黑"/>
                <a:cs typeface="华文细黑"/>
              </a:rPr>
              <a:t>分</a:t>
            </a:r>
            <a:r>
              <a:rPr sz="1400" b="1">
                <a:latin typeface="华文细黑"/>
                <a:cs typeface="华文细黑"/>
              </a:rPr>
              <a:t>布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552700" y="5843015"/>
            <a:ext cx="86995" cy="135890"/>
          </a:xfrm>
          <a:custGeom>
            <a:rect l="l" t="t" r="r" b="b"/>
            <a:pathLst>
              <a:path w="86994" h="135889">
                <a:moveTo>
                  <a:pt x="86868" y="0"/>
                </a:moveTo>
                <a:lnTo>
                  <a:pt x="0" y="0"/>
                </a:lnTo>
                <a:lnTo>
                  <a:pt x="0" y="135636"/>
                </a:lnTo>
                <a:lnTo>
                  <a:pt x="86868" y="135636"/>
                </a:lnTo>
                <a:lnTo>
                  <a:pt x="8686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552700" y="5570220"/>
            <a:ext cx="93345" cy="135890"/>
          </a:xfrm>
          <a:custGeom>
            <a:rect l="l" t="t" r="r" b="b"/>
            <a:pathLst>
              <a:path w="93344" h="135889">
                <a:moveTo>
                  <a:pt x="92963" y="0"/>
                </a:moveTo>
                <a:lnTo>
                  <a:pt x="0" y="0"/>
                </a:lnTo>
                <a:lnTo>
                  <a:pt x="0" y="135635"/>
                </a:lnTo>
                <a:lnTo>
                  <a:pt x="92963" y="135635"/>
                </a:lnTo>
                <a:lnTo>
                  <a:pt x="9296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552700" y="5298947"/>
            <a:ext cx="93345" cy="135890"/>
          </a:xfrm>
          <a:custGeom>
            <a:rect l="l" t="t" r="r" b="b"/>
            <a:pathLst>
              <a:path w="93344" h="135889">
                <a:moveTo>
                  <a:pt x="92963" y="0"/>
                </a:moveTo>
                <a:lnTo>
                  <a:pt x="0" y="0"/>
                </a:lnTo>
                <a:lnTo>
                  <a:pt x="0" y="135635"/>
                </a:lnTo>
                <a:lnTo>
                  <a:pt x="92963" y="135635"/>
                </a:lnTo>
                <a:lnTo>
                  <a:pt x="9296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552700" y="5026152"/>
            <a:ext cx="128270" cy="135890"/>
          </a:xfrm>
          <a:custGeom>
            <a:rect l="l" t="t" r="r" b="b"/>
            <a:pathLst>
              <a:path w="128269" h="135889">
                <a:moveTo>
                  <a:pt x="128016" y="0"/>
                </a:moveTo>
                <a:lnTo>
                  <a:pt x="0" y="0"/>
                </a:lnTo>
                <a:lnTo>
                  <a:pt x="0" y="135636"/>
                </a:lnTo>
                <a:lnTo>
                  <a:pt x="128016" y="135636"/>
                </a:lnTo>
                <a:lnTo>
                  <a:pt x="12801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552700" y="4754879"/>
            <a:ext cx="154305" cy="135890"/>
          </a:xfrm>
          <a:custGeom>
            <a:rect l="l" t="t" r="r" b="b"/>
            <a:pathLst>
              <a:path w="154305" h="135889">
                <a:moveTo>
                  <a:pt x="153924" y="0"/>
                </a:moveTo>
                <a:lnTo>
                  <a:pt x="0" y="0"/>
                </a:lnTo>
                <a:lnTo>
                  <a:pt x="0" y="135636"/>
                </a:lnTo>
                <a:lnTo>
                  <a:pt x="153924" y="135636"/>
                </a:lnTo>
                <a:lnTo>
                  <a:pt x="153924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552700" y="4482084"/>
            <a:ext cx="295910" cy="135890"/>
          </a:xfrm>
          <a:custGeom>
            <a:rect l="l" t="t" r="r" b="b"/>
            <a:pathLst>
              <a:path w="295910" h="135889">
                <a:moveTo>
                  <a:pt x="295656" y="0"/>
                </a:moveTo>
                <a:lnTo>
                  <a:pt x="0" y="0"/>
                </a:lnTo>
                <a:lnTo>
                  <a:pt x="0" y="135636"/>
                </a:lnTo>
                <a:lnTo>
                  <a:pt x="295656" y="135636"/>
                </a:lnTo>
                <a:lnTo>
                  <a:pt x="29565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552700" y="4209288"/>
            <a:ext cx="571500" cy="137160"/>
          </a:xfrm>
          <a:custGeom>
            <a:rect l="l" t="t" r="r" b="b"/>
            <a:pathLst>
              <a:path w="571500" h="137160">
                <a:moveTo>
                  <a:pt x="571500" y="0"/>
                </a:moveTo>
                <a:lnTo>
                  <a:pt x="0" y="0"/>
                </a:lnTo>
                <a:lnTo>
                  <a:pt x="0" y="137160"/>
                </a:lnTo>
                <a:lnTo>
                  <a:pt x="571500" y="137160"/>
                </a:lnTo>
                <a:lnTo>
                  <a:pt x="571500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552700" y="3938015"/>
            <a:ext cx="2766060" cy="135890"/>
          </a:xfrm>
          <a:custGeom>
            <a:rect l="l" t="t" r="r" b="b"/>
            <a:pathLst>
              <a:path w="2766060" h="135889">
                <a:moveTo>
                  <a:pt x="2766060" y="0"/>
                </a:moveTo>
                <a:lnTo>
                  <a:pt x="0" y="0"/>
                </a:lnTo>
                <a:lnTo>
                  <a:pt x="0" y="135635"/>
                </a:lnTo>
                <a:lnTo>
                  <a:pt x="2766060" y="135635"/>
                </a:lnTo>
                <a:lnTo>
                  <a:pt x="2766060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2530601" y="5843015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6"/>
                </a:lnTo>
              </a:path>
            </a:pathLst>
          </a:custGeom>
          <a:ln w="44195">
            <a:solidFill>
              <a:srgbClr val="43AF2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2522982" y="5570220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5"/>
                </a:lnTo>
              </a:path>
            </a:pathLst>
          </a:custGeom>
          <a:ln w="59436">
            <a:solidFill>
              <a:srgbClr val="43AF2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2536698" y="5298947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5"/>
                </a:lnTo>
              </a:path>
            </a:pathLst>
          </a:custGeom>
          <a:ln w="32004">
            <a:solidFill>
              <a:srgbClr val="43AF2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2545842" y="5026152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6"/>
                </a:lnTo>
              </a:path>
            </a:pathLst>
          </a:custGeom>
          <a:ln w="13716">
            <a:solidFill>
              <a:srgbClr val="43AF2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2522220" y="4754879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6"/>
                </a:lnTo>
              </a:path>
            </a:pathLst>
          </a:custGeom>
          <a:ln w="60960">
            <a:solidFill>
              <a:srgbClr val="43AF2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2436876" y="4482084"/>
            <a:ext cx="116205" cy="135890"/>
          </a:xfrm>
          <a:custGeom>
            <a:rect l="l" t="t" r="r" b="b"/>
            <a:pathLst>
              <a:path w="116205" h="135889">
                <a:moveTo>
                  <a:pt x="115824" y="0"/>
                </a:moveTo>
                <a:lnTo>
                  <a:pt x="0" y="0"/>
                </a:lnTo>
                <a:lnTo>
                  <a:pt x="0" y="135636"/>
                </a:lnTo>
                <a:lnTo>
                  <a:pt x="115824" y="135636"/>
                </a:lnTo>
                <a:lnTo>
                  <a:pt x="115824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368295" y="4209288"/>
            <a:ext cx="184785" cy="137160"/>
          </a:xfrm>
          <a:custGeom>
            <a:rect l="l" t="t" r="r" b="b"/>
            <a:pathLst>
              <a:path w="184785" h="137160">
                <a:moveTo>
                  <a:pt x="184404" y="0"/>
                </a:moveTo>
                <a:lnTo>
                  <a:pt x="0" y="0"/>
                </a:lnTo>
                <a:lnTo>
                  <a:pt x="0" y="137160"/>
                </a:lnTo>
                <a:lnTo>
                  <a:pt x="184404" y="137160"/>
                </a:lnTo>
                <a:lnTo>
                  <a:pt x="184404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885188" y="3938015"/>
            <a:ext cx="668020" cy="135890"/>
          </a:xfrm>
          <a:custGeom>
            <a:rect l="l" t="t" r="r" b="b"/>
            <a:pathLst>
              <a:path w="668019" h="135889">
                <a:moveTo>
                  <a:pt x="667512" y="0"/>
                </a:moveTo>
                <a:lnTo>
                  <a:pt x="0" y="0"/>
                </a:lnTo>
                <a:lnTo>
                  <a:pt x="0" y="135635"/>
                </a:lnTo>
                <a:lnTo>
                  <a:pt x="667512" y="135635"/>
                </a:lnTo>
                <a:lnTo>
                  <a:pt x="667512" y="0"/>
                </a:lnTo>
                <a:close/>
              </a:path>
            </a:pathLst>
          </a:custGeom>
          <a:solidFill>
            <a:srgbClr val="43AF2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2552700" y="3869435"/>
            <a:ext cx="0" cy="2178050"/>
          </a:xfrm>
          <a:custGeom>
            <a:rect l="l" t="t" r="r" b="b"/>
            <a:pathLst>
              <a:path h="2178050">
                <a:moveTo>
                  <a:pt x="0" y="2177796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2701289" y="5805627"/>
            <a:ext cx="27559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7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9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707639" y="5534050"/>
            <a:ext cx="274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84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708910" y="5261864"/>
            <a:ext cx="274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85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2743326" y="4989702"/>
            <a:ext cx="34734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117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2769235" y="4717541"/>
            <a:ext cx="3467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141.0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2910967" y="4445634"/>
            <a:ext cx="3467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270.8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186429" y="4173473"/>
            <a:ext cx="3467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523.0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380990" y="3901185"/>
            <a:ext cx="4527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2,533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276348" y="5805627"/>
            <a:ext cx="16891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262377" y="5534050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54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289429" y="5261864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307082" y="4989702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260219" y="4717541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56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2134870" y="4445634"/>
            <a:ext cx="2406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106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2066289" y="4173473"/>
            <a:ext cx="2406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169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583563" y="3901185"/>
            <a:ext cx="2406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611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759053" y="3893058"/>
            <a:ext cx="588010" cy="2098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浦东新区</a:t>
            </a:r>
            <a:endParaRPr sz="1100">
              <a:latin typeface="华文细黑"/>
              <a:cs typeface="华文细黑"/>
            </a:endParaRPr>
          </a:p>
          <a:p>
            <a:pPr marL="152400" marR="5715" algn="just">
              <a:lnSpc>
                <a:spcPct val="162300"/>
              </a:lnSpc>
              <a:spcBef>
                <a:spcPts val="5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闵行区 嘉定区 青浦区 黄浦区 宝山区 松江区 杨浦区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8574023" y="3070860"/>
            <a:ext cx="347980" cy="193675"/>
          </a:xfrm>
          <a:custGeom>
            <a:rect l="l" t="t" r="r" b="b"/>
            <a:pathLst>
              <a:path w="347979" h="193675">
                <a:moveTo>
                  <a:pt x="347472" y="0"/>
                </a:moveTo>
                <a:lnTo>
                  <a:pt x="0" y="0"/>
                </a:lnTo>
                <a:lnTo>
                  <a:pt x="0" y="193548"/>
                </a:lnTo>
                <a:lnTo>
                  <a:pt x="347472" y="193548"/>
                </a:lnTo>
                <a:lnTo>
                  <a:pt x="347472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8574023" y="2761488"/>
            <a:ext cx="923925" cy="193675"/>
          </a:xfrm>
          <a:custGeom>
            <a:rect l="l" t="t" r="r" b="b"/>
            <a:pathLst>
              <a:path w="923925" h="193675">
                <a:moveTo>
                  <a:pt x="923544" y="0"/>
                </a:moveTo>
                <a:lnTo>
                  <a:pt x="0" y="0"/>
                </a:lnTo>
                <a:lnTo>
                  <a:pt x="0" y="193548"/>
                </a:lnTo>
                <a:lnTo>
                  <a:pt x="923544" y="193548"/>
                </a:lnTo>
                <a:lnTo>
                  <a:pt x="923544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8574023" y="2450592"/>
            <a:ext cx="977265" cy="193675"/>
          </a:xfrm>
          <a:custGeom>
            <a:rect l="l" t="t" r="r" b="b"/>
            <a:pathLst>
              <a:path w="977265" h="193675">
                <a:moveTo>
                  <a:pt x="976883" y="0"/>
                </a:moveTo>
                <a:lnTo>
                  <a:pt x="0" y="0"/>
                </a:lnTo>
                <a:lnTo>
                  <a:pt x="0" y="193548"/>
                </a:lnTo>
                <a:lnTo>
                  <a:pt x="976883" y="193548"/>
                </a:lnTo>
                <a:lnTo>
                  <a:pt x="976883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8574023" y="2141220"/>
            <a:ext cx="1316990" cy="193675"/>
          </a:xfrm>
          <a:custGeom>
            <a:rect l="l" t="t" r="r" b="b"/>
            <a:pathLst>
              <a:path w="1316990" h="193675">
                <a:moveTo>
                  <a:pt x="1316735" y="0"/>
                </a:moveTo>
                <a:lnTo>
                  <a:pt x="0" y="0"/>
                </a:lnTo>
                <a:lnTo>
                  <a:pt x="0" y="193547"/>
                </a:lnTo>
                <a:lnTo>
                  <a:pt x="1316735" y="193547"/>
                </a:lnTo>
                <a:lnTo>
                  <a:pt x="1316735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8574023" y="1831848"/>
            <a:ext cx="1382395" cy="193675"/>
          </a:xfrm>
          <a:custGeom>
            <a:rect l="l" t="t" r="r" b="b"/>
            <a:pathLst>
              <a:path w="1382395" h="193675">
                <a:moveTo>
                  <a:pt x="1382268" y="0"/>
                </a:moveTo>
                <a:lnTo>
                  <a:pt x="0" y="0"/>
                </a:lnTo>
                <a:lnTo>
                  <a:pt x="0" y="193548"/>
                </a:lnTo>
                <a:lnTo>
                  <a:pt x="1382268" y="193548"/>
                </a:lnTo>
                <a:lnTo>
                  <a:pt x="1382268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8574023" y="1520952"/>
            <a:ext cx="1996439" cy="193675"/>
          </a:xfrm>
          <a:custGeom>
            <a:rect l="l" t="t" r="r" b="b"/>
            <a:pathLst>
              <a:path w="1996439" h="193675">
                <a:moveTo>
                  <a:pt x="1996440" y="0"/>
                </a:moveTo>
                <a:lnTo>
                  <a:pt x="0" y="0"/>
                </a:lnTo>
                <a:lnTo>
                  <a:pt x="0" y="193548"/>
                </a:lnTo>
                <a:lnTo>
                  <a:pt x="1996440" y="193548"/>
                </a:lnTo>
                <a:lnTo>
                  <a:pt x="1996440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8386571" y="3070860"/>
            <a:ext cx="187960" cy="193675"/>
          </a:xfrm>
          <a:custGeom>
            <a:rect l="l" t="t" r="r" b="b"/>
            <a:pathLst>
              <a:path w="187959" h="193675">
                <a:moveTo>
                  <a:pt x="187451" y="0"/>
                </a:moveTo>
                <a:lnTo>
                  <a:pt x="0" y="0"/>
                </a:lnTo>
                <a:lnTo>
                  <a:pt x="0" y="193548"/>
                </a:lnTo>
                <a:lnTo>
                  <a:pt x="187451" y="193548"/>
                </a:lnTo>
                <a:lnTo>
                  <a:pt x="1874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8552688" y="2761488"/>
            <a:ext cx="0" cy="193675"/>
          </a:xfrm>
          <a:custGeom>
            <a:rect l="l" t="t" r="r" b="b"/>
            <a:pathLst>
              <a:path h="193675">
                <a:moveTo>
                  <a:pt x="0" y="0"/>
                </a:moveTo>
                <a:lnTo>
                  <a:pt x="0" y="193548"/>
                </a:lnTo>
              </a:path>
            </a:pathLst>
          </a:custGeom>
          <a:ln w="42672">
            <a:solidFill>
              <a:srgbClr val="85BB2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8282940" y="2450592"/>
            <a:ext cx="291465" cy="193675"/>
          </a:xfrm>
          <a:custGeom>
            <a:rect l="l" t="t" r="r" b="b"/>
            <a:pathLst>
              <a:path w="291465" h="193675">
                <a:moveTo>
                  <a:pt x="291083" y="0"/>
                </a:moveTo>
                <a:lnTo>
                  <a:pt x="0" y="0"/>
                </a:lnTo>
                <a:lnTo>
                  <a:pt x="0" y="193548"/>
                </a:lnTo>
                <a:lnTo>
                  <a:pt x="291083" y="193548"/>
                </a:lnTo>
                <a:lnTo>
                  <a:pt x="291083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8103107" y="2141220"/>
            <a:ext cx="471170" cy="193675"/>
          </a:xfrm>
          <a:custGeom>
            <a:rect l="l" t="t" r="r" b="b"/>
            <a:pathLst>
              <a:path w="471170" h="193675">
                <a:moveTo>
                  <a:pt x="470916" y="0"/>
                </a:moveTo>
                <a:lnTo>
                  <a:pt x="0" y="0"/>
                </a:lnTo>
                <a:lnTo>
                  <a:pt x="0" y="193547"/>
                </a:lnTo>
                <a:lnTo>
                  <a:pt x="470916" y="193547"/>
                </a:lnTo>
                <a:lnTo>
                  <a:pt x="470916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8231123" y="1831848"/>
            <a:ext cx="342900" cy="193675"/>
          </a:xfrm>
          <a:custGeom>
            <a:rect l="l" t="t" r="r" b="b"/>
            <a:pathLst>
              <a:path w="342900" h="193675">
                <a:moveTo>
                  <a:pt x="342900" y="0"/>
                </a:moveTo>
                <a:lnTo>
                  <a:pt x="0" y="0"/>
                </a:lnTo>
                <a:lnTo>
                  <a:pt x="0" y="193548"/>
                </a:lnTo>
                <a:lnTo>
                  <a:pt x="342900" y="193548"/>
                </a:lnTo>
                <a:lnTo>
                  <a:pt x="342900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7667243" y="1520952"/>
            <a:ext cx="906780" cy="193675"/>
          </a:xfrm>
          <a:custGeom>
            <a:rect l="l" t="t" r="r" b="b"/>
            <a:pathLst>
              <a:path w="906778" h="193675">
                <a:moveTo>
                  <a:pt x="906779" y="0"/>
                </a:moveTo>
                <a:lnTo>
                  <a:pt x="0" y="0"/>
                </a:lnTo>
                <a:lnTo>
                  <a:pt x="0" y="193548"/>
                </a:lnTo>
                <a:lnTo>
                  <a:pt x="906779" y="193548"/>
                </a:lnTo>
                <a:lnTo>
                  <a:pt x="906779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8574023" y="1463039"/>
            <a:ext cx="0" cy="1859280"/>
          </a:xfrm>
          <a:custGeom>
            <a:rect l="l" t="t" r="r" b="b"/>
            <a:pathLst>
              <a:path h="1859279">
                <a:moveTo>
                  <a:pt x="0" y="1859280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8984360" y="3062732"/>
            <a:ext cx="27495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40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9559797" y="2752725"/>
            <a:ext cx="34734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107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9614407" y="2442413"/>
            <a:ext cx="34671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4.2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9952990" y="2133092"/>
            <a:ext cx="3467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153.7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0019792" y="1823085"/>
            <a:ext cx="3467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161.5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10632693" y="1513077"/>
            <a:ext cx="3467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233.1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8154416" y="3062732"/>
            <a:ext cx="1689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8372093" y="2752725"/>
            <a:ext cx="9652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8051672" y="2442413"/>
            <a:ext cx="16891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34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871841" y="2133092"/>
            <a:ext cx="1689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55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8000492" y="1823085"/>
            <a:ext cx="16891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40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6600697" y="1507835"/>
            <a:ext cx="561340" cy="19367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电子信</a:t>
            </a:r>
            <a:r>
              <a:rPr sz="1100" spc="-50">
                <a:solidFill>
                  <a:srgbClr val="585858"/>
                </a:solidFill>
                <a:latin typeface="华文细黑"/>
                <a:cs typeface="华文细黑"/>
              </a:rPr>
              <a:t>息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7522464" y="3546347"/>
            <a:ext cx="78105" cy="76200"/>
          </a:xfrm>
          <a:custGeom>
            <a:rect l="l" t="t" r="r" b="b"/>
            <a:pathLst>
              <a:path w="78104" h="76200">
                <a:moveTo>
                  <a:pt x="0" y="76200"/>
                </a:moveTo>
                <a:lnTo>
                  <a:pt x="77724" y="76200"/>
                </a:lnTo>
                <a:lnTo>
                  <a:pt x="77724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8823959" y="3546347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 txBox="1"/>
          <p:nvPr/>
        </p:nvSpPr>
        <p:spPr>
          <a:xfrm>
            <a:off x="6289928" y="3471798"/>
            <a:ext cx="4838700" cy="663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44295">
              <a:lnSpc>
                <a:spcPct val="100000"/>
              </a:lnSpc>
              <a:spcBef>
                <a:spcPts val="105"/>
              </a:spcBef>
              <a:tabLst>
                <a:tab pos="2644775"/>
              </a:tabLst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投资数量（笔）	投资金额（千万元）</a:t>
            </a:r>
            <a:endParaRPr sz="1100">
              <a:latin typeface="华文细黑"/>
              <a:cs typeface="华文细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</a:pPr>
            <a:r>
              <a:rPr sz="1400" b="1" spc="-5">
                <a:latin typeface="Calibri"/>
                <a:cs typeface="Calibri"/>
              </a:rPr>
              <a:t>2023</a:t>
            </a:r>
            <a:r>
              <a:rPr sz="1400" b="1" spc="10">
                <a:latin typeface="华文细黑"/>
                <a:cs typeface="华文细黑"/>
              </a:rPr>
              <a:t>年前三</a:t>
            </a:r>
            <a:r>
              <a:rPr sz="1400" b="1">
                <a:latin typeface="华文细黑"/>
                <a:cs typeface="华文细黑"/>
              </a:rPr>
              <a:t>季度</a:t>
            </a:r>
            <a:r>
              <a:rPr sz="1400" b="1" spc="-15">
                <a:latin typeface="华文细黑"/>
                <a:cs typeface="华文细黑"/>
              </a:rPr>
              <a:t>全</a:t>
            </a:r>
            <a:r>
              <a:rPr sz="1400" b="1">
                <a:latin typeface="华文细黑"/>
                <a:cs typeface="华文细黑"/>
              </a:rPr>
              <a:t>国私募</a:t>
            </a:r>
            <a:r>
              <a:rPr sz="1400" b="1" spc="-15">
                <a:latin typeface="华文细黑"/>
                <a:cs typeface="华文细黑"/>
              </a:rPr>
              <a:t>股</a:t>
            </a:r>
            <a:r>
              <a:rPr sz="1400" b="1">
                <a:latin typeface="华文细黑"/>
                <a:cs typeface="华文细黑"/>
              </a:rPr>
              <a:t>权、</a:t>
            </a:r>
            <a:r>
              <a:rPr sz="1400" b="1" spc="-15">
                <a:latin typeface="华文细黑"/>
                <a:cs typeface="华文细黑"/>
              </a:rPr>
              <a:t>创</a:t>
            </a:r>
            <a:r>
              <a:rPr sz="1400" b="1">
                <a:latin typeface="华文细黑"/>
                <a:cs typeface="华文细黑"/>
              </a:rPr>
              <a:t>投基</a:t>
            </a:r>
            <a:r>
              <a:rPr sz="1400" b="1" spc="-10">
                <a:latin typeface="华文细黑"/>
                <a:cs typeface="华文细黑"/>
              </a:rPr>
              <a:t>金</a:t>
            </a:r>
            <a:r>
              <a:rPr sz="1400" b="1">
                <a:latin typeface="华文细黑"/>
                <a:cs typeface="华文细黑"/>
              </a:rPr>
              <a:t>对上</a:t>
            </a:r>
            <a:r>
              <a:rPr sz="1400" b="1" spc="-15">
                <a:latin typeface="华文细黑"/>
                <a:cs typeface="华文细黑"/>
              </a:rPr>
              <a:t>海</a:t>
            </a:r>
            <a:r>
              <a:rPr sz="1400" b="1">
                <a:latin typeface="华文细黑"/>
                <a:cs typeface="华文细黑"/>
              </a:rPr>
              <a:t>投资</a:t>
            </a:r>
            <a:r>
              <a:rPr sz="1400" b="1" spc="-15">
                <a:latin typeface="华文细黑"/>
                <a:cs typeface="华文细黑"/>
              </a:rPr>
              <a:t>行</a:t>
            </a:r>
            <a:r>
              <a:rPr sz="1400" b="1">
                <a:latin typeface="华文细黑"/>
                <a:cs typeface="华文细黑"/>
              </a:rPr>
              <a:t>业分布</a:t>
            </a:r>
            <a:endParaRPr sz="1400">
              <a:latin typeface="华文细黑"/>
              <a:cs typeface="华文细黑"/>
            </a:endParaRPr>
          </a:p>
        </p:txBody>
      </p:sp>
      <p:sp>
        <p:nvSpPr>
          <p:cNvPr id="81" name="object 81"/>
          <p:cNvSpPr/>
          <p:nvPr/>
        </p:nvSpPr>
        <p:spPr>
          <a:xfrm>
            <a:off x="6172200" y="1520952"/>
            <a:ext cx="1065530" cy="169545"/>
          </a:xfrm>
          <a:custGeom>
            <a:rect l="l" t="t" r="r" b="b"/>
            <a:pathLst>
              <a:path w="1065529" h="169544">
                <a:moveTo>
                  <a:pt x="0" y="169163"/>
                </a:moveTo>
                <a:lnTo>
                  <a:pt x="1065276" y="169163"/>
                </a:lnTo>
                <a:lnTo>
                  <a:pt x="1065276" y="0"/>
                </a:lnTo>
                <a:lnTo>
                  <a:pt x="0" y="0"/>
                </a:lnTo>
                <a:lnTo>
                  <a:pt x="0" y="16916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 txBox="1"/>
          <p:nvPr/>
        </p:nvSpPr>
        <p:spPr>
          <a:xfrm>
            <a:off x="6159500" y="1512773"/>
            <a:ext cx="1445895" cy="17354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217295"/>
              </a:tabLst>
            </a:pPr>
            <a:r>
              <a:rPr sz="1650" baseline="2525">
                <a:solidFill>
                  <a:srgbClr val="52555A"/>
                </a:solidFill>
                <a:latin typeface="华文细黑"/>
                <a:cs typeface="华文细黑"/>
              </a:rPr>
              <a:t>新一代信息技</a:t>
            </a:r>
            <a:r>
              <a:rPr sz="1650" spc="7" baseline="2525">
                <a:solidFill>
                  <a:srgbClr val="52555A"/>
                </a:solidFill>
                <a:latin typeface="华文细黑"/>
                <a:cs typeface="华文细黑"/>
              </a:rPr>
              <a:t>术</a:t>
            </a:r>
            <a:r>
              <a:rPr sz="1650" baseline="2525">
                <a:solidFill>
                  <a:srgbClr val="52555A"/>
                </a:solidFill>
                <a:latin typeface="华文细黑"/>
                <a:cs typeface="华文细黑"/>
              </a:rPr>
              <a:t>	</a:t>
            </a: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106</a:t>
            </a:r>
            <a:endParaRPr sz="1100">
              <a:latin typeface="Calibri"/>
              <a:cs typeface="Calibri"/>
            </a:endParaRPr>
          </a:p>
          <a:p>
            <a:pPr marL="440690" marR="435609" algn="r">
              <a:lnSpc>
                <a:spcPts val="2440"/>
              </a:lnSpc>
              <a:spcBef>
                <a:spcPts val="204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先进制造 医疗健康</a:t>
            </a:r>
            <a:endParaRPr sz="1100">
              <a:latin typeface="华文细黑"/>
              <a:cs typeface="华文细黑"/>
            </a:endParaRPr>
          </a:p>
          <a:p>
            <a:pPr marL="300990" marR="434975" indent="139700" algn="r">
              <a:lnSpc>
                <a:spcPts val="2440"/>
              </a:lnSpc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传统制造 公用事业  能源及矿业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8546592" y="6071615"/>
            <a:ext cx="129539" cy="167640"/>
          </a:xfrm>
          <a:custGeom>
            <a:rect l="l" t="t" r="r" b="b"/>
            <a:pathLst>
              <a:path w="129538" h="167639">
                <a:moveTo>
                  <a:pt x="129539" y="0"/>
                </a:moveTo>
                <a:lnTo>
                  <a:pt x="0" y="0"/>
                </a:lnTo>
                <a:lnTo>
                  <a:pt x="0" y="167640"/>
                </a:lnTo>
                <a:lnTo>
                  <a:pt x="129539" y="167640"/>
                </a:lnTo>
                <a:lnTo>
                  <a:pt x="129539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8546592" y="5737859"/>
            <a:ext cx="231775" cy="167640"/>
          </a:xfrm>
          <a:custGeom>
            <a:rect l="l" t="t" r="r" b="b"/>
            <a:pathLst>
              <a:path w="231775" h="167639">
                <a:moveTo>
                  <a:pt x="231648" y="0"/>
                </a:moveTo>
                <a:lnTo>
                  <a:pt x="0" y="0"/>
                </a:lnTo>
                <a:lnTo>
                  <a:pt x="0" y="167639"/>
                </a:lnTo>
                <a:lnTo>
                  <a:pt x="231648" y="167639"/>
                </a:lnTo>
                <a:lnTo>
                  <a:pt x="231648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8546592" y="5404103"/>
            <a:ext cx="344805" cy="167640"/>
          </a:xfrm>
          <a:custGeom>
            <a:rect l="l" t="t" r="r" b="b"/>
            <a:pathLst>
              <a:path w="344804" h="167639">
                <a:moveTo>
                  <a:pt x="344424" y="0"/>
                </a:moveTo>
                <a:lnTo>
                  <a:pt x="0" y="0"/>
                </a:lnTo>
                <a:lnTo>
                  <a:pt x="0" y="167640"/>
                </a:lnTo>
                <a:lnTo>
                  <a:pt x="344424" y="167640"/>
                </a:lnTo>
                <a:lnTo>
                  <a:pt x="344424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8546592" y="5070347"/>
            <a:ext cx="501650" cy="167640"/>
          </a:xfrm>
          <a:custGeom>
            <a:rect l="l" t="t" r="r" b="b"/>
            <a:pathLst>
              <a:path w="501650" h="167639">
                <a:moveTo>
                  <a:pt x="501396" y="0"/>
                </a:moveTo>
                <a:lnTo>
                  <a:pt x="0" y="0"/>
                </a:lnTo>
                <a:lnTo>
                  <a:pt x="0" y="167639"/>
                </a:lnTo>
                <a:lnTo>
                  <a:pt x="501396" y="167639"/>
                </a:lnTo>
                <a:lnTo>
                  <a:pt x="501396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8546592" y="4736591"/>
            <a:ext cx="833755" cy="167640"/>
          </a:xfrm>
          <a:custGeom>
            <a:rect l="l" t="t" r="r" b="b"/>
            <a:pathLst>
              <a:path w="833753" h="167639">
                <a:moveTo>
                  <a:pt x="833627" y="0"/>
                </a:moveTo>
                <a:lnTo>
                  <a:pt x="0" y="0"/>
                </a:lnTo>
                <a:lnTo>
                  <a:pt x="0" y="167639"/>
                </a:lnTo>
                <a:lnTo>
                  <a:pt x="833627" y="167639"/>
                </a:lnTo>
                <a:lnTo>
                  <a:pt x="833627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8546592" y="4402835"/>
            <a:ext cx="2051685" cy="167640"/>
          </a:xfrm>
          <a:custGeom>
            <a:rect l="l" t="t" r="r" b="b"/>
            <a:pathLst>
              <a:path w="2051682" h="167639">
                <a:moveTo>
                  <a:pt x="2051303" y="0"/>
                </a:moveTo>
                <a:lnTo>
                  <a:pt x="0" y="0"/>
                </a:lnTo>
                <a:lnTo>
                  <a:pt x="0" y="167639"/>
                </a:lnTo>
                <a:lnTo>
                  <a:pt x="2051303" y="167639"/>
                </a:lnTo>
                <a:lnTo>
                  <a:pt x="2051303" y="0"/>
                </a:lnTo>
                <a:close/>
              </a:path>
            </a:pathLst>
          </a:custGeom>
          <a:solidFill>
            <a:srgbClr val="2588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 flipH="1">
            <a:off x="8504681" y="6071615"/>
            <a:ext cx="0" cy="167640"/>
          </a:xfrm>
          <a:custGeom>
            <a:rect l="l" t="t" r="r" b="b"/>
            <a:pathLst>
              <a:path h="167639">
                <a:moveTo>
                  <a:pt x="0" y="0"/>
                </a:moveTo>
                <a:lnTo>
                  <a:pt x="0" y="167640"/>
                </a:lnTo>
              </a:path>
            </a:pathLst>
          </a:custGeom>
          <a:ln w="83820">
            <a:solidFill>
              <a:srgbClr val="85BB2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8429243" y="5737859"/>
            <a:ext cx="117475" cy="167640"/>
          </a:xfrm>
          <a:custGeom>
            <a:rect l="l" t="t" r="r" b="b"/>
            <a:pathLst>
              <a:path w="117475" h="167639">
                <a:moveTo>
                  <a:pt x="117348" y="0"/>
                </a:moveTo>
                <a:lnTo>
                  <a:pt x="0" y="0"/>
                </a:lnTo>
                <a:lnTo>
                  <a:pt x="0" y="167639"/>
                </a:lnTo>
                <a:lnTo>
                  <a:pt x="117348" y="167639"/>
                </a:lnTo>
                <a:lnTo>
                  <a:pt x="11734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8435340" y="5404103"/>
            <a:ext cx="111760" cy="167640"/>
          </a:xfrm>
          <a:custGeom>
            <a:rect l="l" t="t" r="r" b="b"/>
            <a:pathLst>
              <a:path w="111759" h="167639">
                <a:moveTo>
                  <a:pt x="111251" y="0"/>
                </a:moveTo>
                <a:lnTo>
                  <a:pt x="0" y="0"/>
                </a:lnTo>
                <a:lnTo>
                  <a:pt x="0" y="167640"/>
                </a:lnTo>
                <a:lnTo>
                  <a:pt x="111251" y="167640"/>
                </a:lnTo>
                <a:lnTo>
                  <a:pt x="111251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8234171" y="5070347"/>
            <a:ext cx="312420" cy="167640"/>
          </a:xfrm>
          <a:custGeom>
            <a:rect l="l" t="t" r="r" b="b"/>
            <a:pathLst>
              <a:path w="312420" h="167639">
                <a:moveTo>
                  <a:pt x="312420" y="0"/>
                </a:moveTo>
                <a:lnTo>
                  <a:pt x="0" y="0"/>
                </a:lnTo>
                <a:lnTo>
                  <a:pt x="0" y="167639"/>
                </a:lnTo>
                <a:lnTo>
                  <a:pt x="312420" y="167639"/>
                </a:lnTo>
                <a:lnTo>
                  <a:pt x="312420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 flipH="1">
            <a:off x="8519921" y="4736591"/>
            <a:ext cx="0" cy="167640"/>
          </a:xfrm>
          <a:custGeom>
            <a:rect l="l" t="t" r="r" b="b"/>
            <a:pathLst>
              <a:path h="167639">
                <a:moveTo>
                  <a:pt x="0" y="0"/>
                </a:moveTo>
                <a:lnTo>
                  <a:pt x="0" y="167639"/>
                </a:lnTo>
              </a:path>
            </a:pathLst>
          </a:custGeom>
          <a:ln w="53340">
            <a:solidFill>
              <a:srgbClr val="85BB2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7933943" y="4402835"/>
            <a:ext cx="612775" cy="167640"/>
          </a:xfrm>
          <a:custGeom>
            <a:rect l="l" t="t" r="r" b="b"/>
            <a:pathLst>
              <a:path w="612775" h="167639">
                <a:moveTo>
                  <a:pt x="612648" y="0"/>
                </a:moveTo>
                <a:lnTo>
                  <a:pt x="0" y="0"/>
                </a:lnTo>
                <a:lnTo>
                  <a:pt x="0" y="167639"/>
                </a:lnTo>
                <a:lnTo>
                  <a:pt x="612648" y="167639"/>
                </a:lnTo>
                <a:lnTo>
                  <a:pt x="612648" y="0"/>
                </a:lnTo>
                <a:close/>
              </a:path>
            </a:pathLst>
          </a:custGeom>
          <a:solidFill>
            <a:srgbClr val="85BB2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 flipH="1">
            <a:off x="8546592" y="4320540"/>
            <a:ext cx="0" cy="2001520"/>
          </a:xfrm>
          <a:custGeom>
            <a:rect l="l" t="t" r="r" b="b"/>
            <a:pathLst>
              <a:path h="2001520">
                <a:moveTo>
                  <a:pt x="0" y="2001012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 txBox="1"/>
          <p:nvPr/>
        </p:nvSpPr>
        <p:spPr>
          <a:xfrm>
            <a:off x="8840851" y="5717235"/>
            <a:ext cx="3467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167.3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8953881" y="5383529"/>
            <a:ext cx="3467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248.9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9111742" y="5049773"/>
            <a:ext cx="3467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362.8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9443084" y="4716017"/>
            <a:ext cx="3467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601.8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10661142" y="4381576"/>
            <a:ext cx="45339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1,48</a:t>
            </a: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8198357" y="5717235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84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8204072" y="5383529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80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7932546" y="5049773"/>
            <a:ext cx="24066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225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8262366" y="4716017"/>
            <a:ext cx="1689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38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7631683" y="4381576"/>
            <a:ext cx="2413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442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6457950" y="4707763"/>
            <a:ext cx="586740" cy="1195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消费</a:t>
            </a:r>
            <a:endParaRPr sz="1100">
              <a:latin typeface="华文细黑"/>
              <a:cs typeface="华文细黑"/>
            </a:endParaRPr>
          </a:p>
          <a:p>
            <a:pPr marL="12700" marR="5080" algn="just">
              <a:lnSpc>
                <a:spcPct val="199100"/>
              </a:lnSpc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医疗健康 传统制造 先进制造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6470650" y="4376185"/>
            <a:ext cx="561340" cy="19367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电子信息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108" name="object 108"/>
          <p:cNvSpPr/>
          <p:nvPr/>
        </p:nvSpPr>
        <p:spPr>
          <a:xfrm>
            <a:off x="6076188" y="4402835"/>
            <a:ext cx="1065530" cy="169545"/>
          </a:xfrm>
          <a:custGeom>
            <a:rect l="l" t="t" r="r" b="b"/>
            <a:pathLst>
              <a:path w="1065529" h="169545">
                <a:moveTo>
                  <a:pt x="0" y="169163"/>
                </a:moveTo>
                <a:lnTo>
                  <a:pt x="1065275" y="169163"/>
                </a:lnTo>
                <a:lnTo>
                  <a:pt x="1065275" y="0"/>
                </a:lnTo>
                <a:lnTo>
                  <a:pt x="0" y="0"/>
                </a:lnTo>
                <a:lnTo>
                  <a:pt x="0" y="16916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 txBox="1"/>
          <p:nvPr/>
        </p:nvSpPr>
        <p:spPr>
          <a:xfrm>
            <a:off x="6064758" y="4386529"/>
            <a:ext cx="100711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2555A"/>
                </a:solidFill>
                <a:latin typeface="华文细黑"/>
                <a:cs typeface="华文细黑"/>
              </a:rPr>
              <a:t>新一代信息技术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6457950" y="6032946"/>
            <a:ext cx="586740" cy="21907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1100">
                <a:solidFill>
                  <a:srgbClr val="585858"/>
                </a:solidFill>
                <a:latin typeface="华文细黑"/>
                <a:cs typeface="华文细黑"/>
              </a:rPr>
              <a:t>汽车交通</a:t>
            </a:r>
            <a:endParaRPr sz="1100">
              <a:latin typeface="华文细黑"/>
              <a:cs typeface="华文细黑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8231885" y="6086043"/>
            <a:ext cx="16891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>
                <a:solidFill>
                  <a:srgbClr val="404040"/>
                </a:solidFill>
                <a:latin typeface="Calibri"/>
                <a:cs typeface="Calibri"/>
              </a:rPr>
              <a:t>60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8738107" y="6086043"/>
            <a:ext cx="27559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5">
                <a:solidFill>
                  <a:srgbClr val="404040"/>
                </a:solidFill>
                <a:latin typeface="Calibri"/>
                <a:cs typeface="Calibri"/>
              </a:rPr>
              <a:t>93</a:t>
            </a:r>
            <a:r>
              <a:rPr sz="1100" spc="-5">
                <a:solidFill>
                  <a:srgbClr val="404040"/>
                </a:solidFill>
                <a:latin typeface="Calibri"/>
                <a:cs typeface="Calibri"/>
              </a:rPr>
              <a:t>.6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489000" y="6096269"/>
            <a:ext cx="2992755" cy="16637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>
                <a:latin typeface="华文细黑"/>
                <a:cs typeface="华文细黑"/>
              </a:rPr>
              <a:t>数据来源：</a:t>
            </a:r>
            <a:r>
              <a:rPr sz="800" spc="-35">
                <a:latin typeface="华文细黑"/>
                <a:cs typeface="华文细黑"/>
              </a:rPr>
              <a:t> </a:t>
            </a:r>
            <a:r>
              <a:rPr sz="800" spc="-5">
                <a:latin typeface="Calibri"/>
                <a:cs typeface="Calibri"/>
              </a:rPr>
              <a:t>CVSource</a:t>
            </a:r>
            <a:r>
              <a:rPr sz="800">
                <a:latin typeface="华文细黑"/>
                <a:cs typeface="华文细黑"/>
              </a:rPr>
              <a:t>投中数据，德勤研</a:t>
            </a:r>
            <a:r>
              <a:rPr sz="800" spc="-10">
                <a:latin typeface="华文细黑"/>
                <a:cs typeface="华文细黑"/>
              </a:rPr>
              <a:t>究</a:t>
            </a:r>
            <a:r>
              <a:rPr sz="800">
                <a:latin typeface="华文细黑"/>
                <a:cs typeface="华文细黑"/>
              </a:rPr>
              <a:t>，上</a:t>
            </a:r>
            <a:r>
              <a:rPr sz="800" spc="-10">
                <a:latin typeface="华文细黑"/>
                <a:cs typeface="华文细黑"/>
              </a:rPr>
              <a:t>海</a:t>
            </a:r>
            <a:r>
              <a:rPr sz="800">
                <a:latin typeface="华文细黑"/>
                <a:cs typeface="华文细黑"/>
              </a:rPr>
              <a:t>国际</a:t>
            </a:r>
            <a:r>
              <a:rPr sz="800" spc="-10">
                <a:latin typeface="华文细黑"/>
                <a:cs typeface="华文细黑"/>
              </a:rPr>
              <a:t>股</a:t>
            </a:r>
            <a:r>
              <a:rPr sz="800">
                <a:latin typeface="华文细黑"/>
                <a:cs typeface="华文细黑"/>
              </a:rPr>
              <a:t>权协</a:t>
            </a:r>
            <a:r>
              <a:rPr sz="800" spc="-10">
                <a:latin typeface="华文细黑"/>
                <a:cs typeface="华文细黑"/>
              </a:rPr>
              <a:t>会</a:t>
            </a:r>
            <a:r>
              <a:rPr sz="800">
                <a:latin typeface="华文细黑"/>
                <a:cs typeface="华文细黑"/>
              </a:rPr>
              <a:t>分析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489000" y="6451949"/>
            <a:ext cx="2982595" cy="1670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5">
                <a:latin typeface="Calibri"/>
                <a:cs typeface="Calibri"/>
              </a:rPr>
              <a:t>©</a:t>
            </a:r>
            <a:r>
              <a:rPr sz="800" spc="-55">
                <a:latin typeface="Calibri"/>
                <a:cs typeface="Calibri"/>
              </a:rPr>
              <a:t> </a:t>
            </a:r>
            <a:r>
              <a:rPr sz="800">
                <a:latin typeface="Calibri"/>
                <a:cs typeface="Calibri"/>
              </a:rPr>
              <a:t>2023</a:t>
            </a:r>
            <a:r>
              <a:rPr sz="800" spc="5">
                <a:latin typeface="华文细黑"/>
                <a:cs typeface="华文细黑"/>
              </a:rPr>
              <a:t>。</a:t>
            </a:r>
            <a:r>
              <a:rPr sz="800" spc="-15">
                <a:latin typeface="华文细黑"/>
                <a:cs typeface="华文细黑"/>
              </a:rPr>
              <a:t>欲</a:t>
            </a:r>
            <a:r>
              <a:rPr sz="800" spc="5">
                <a:latin typeface="华文细黑"/>
                <a:cs typeface="华文细黑"/>
              </a:rPr>
              <a:t>了</a:t>
            </a:r>
            <a:r>
              <a:rPr sz="800">
                <a:latin typeface="华文细黑"/>
                <a:cs typeface="华文细黑"/>
              </a:rPr>
              <a:t>解</a:t>
            </a:r>
            <a:r>
              <a:rPr sz="800" spc="-10">
                <a:latin typeface="华文细黑"/>
                <a:cs typeface="华文细黑"/>
              </a:rPr>
              <a:t>更</a:t>
            </a:r>
            <a:r>
              <a:rPr sz="800" spc="5">
                <a:latin typeface="华文细黑"/>
                <a:cs typeface="华文细黑"/>
              </a:rPr>
              <a:t>多</a:t>
            </a:r>
            <a:r>
              <a:rPr sz="800">
                <a:latin typeface="华文细黑"/>
                <a:cs typeface="华文细黑"/>
              </a:rPr>
              <a:t>信</a:t>
            </a:r>
            <a:r>
              <a:rPr sz="800" spc="-10">
                <a:latin typeface="华文细黑"/>
                <a:cs typeface="华文细黑"/>
              </a:rPr>
              <a:t>息</a:t>
            </a:r>
            <a:r>
              <a:rPr sz="800" spc="5">
                <a:latin typeface="华文细黑"/>
                <a:cs typeface="华文细黑"/>
              </a:rPr>
              <a:t>，</a:t>
            </a:r>
            <a:r>
              <a:rPr sz="800">
                <a:latin typeface="华文细黑"/>
                <a:cs typeface="华文细黑"/>
              </a:rPr>
              <a:t>请</a:t>
            </a:r>
            <a:r>
              <a:rPr sz="800" spc="-10">
                <a:latin typeface="华文细黑"/>
                <a:cs typeface="华文细黑"/>
              </a:rPr>
              <a:t>联</a:t>
            </a:r>
            <a:r>
              <a:rPr sz="800" spc="5">
                <a:latin typeface="华文细黑"/>
                <a:cs typeface="华文细黑"/>
              </a:rPr>
              <a:t>系</a:t>
            </a:r>
            <a:r>
              <a:rPr sz="800">
                <a:latin typeface="华文细黑"/>
                <a:cs typeface="华文细黑"/>
              </a:rPr>
              <a:t>德</a:t>
            </a:r>
            <a:r>
              <a:rPr sz="800" spc="-10">
                <a:latin typeface="华文细黑"/>
                <a:cs typeface="华文细黑"/>
              </a:rPr>
              <a:t>勤</a:t>
            </a:r>
            <a:r>
              <a:rPr sz="800" spc="5">
                <a:latin typeface="华文细黑"/>
                <a:cs typeface="华文细黑"/>
              </a:rPr>
              <a:t>中</a:t>
            </a:r>
            <a:r>
              <a:rPr sz="800">
                <a:latin typeface="华文细黑"/>
                <a:cs typeface="华文细黑"/>
              </a:rPr>
              <a:t>国</a:t>
            </a:r>
            <a:r>
              <a:rPr sz="800" spc="-10">
                <a:latin typeface="华文细黑"/>
                <a:cs typeface="华文细黑"/>
              </a:rPr>
              <a:t>、</a:t>
            </a:r>
            <a:r>
              <a:rPr sz="800" spc="5">
                <a:latin typeface="华文细黑"/>
                <a:cs typeface="华文细黑"/>
              </a:rPr>
              <a:t>上</a:t>
            </a:r>
            <a:r>
              <a:rPr sz="800">
                <a:latin typeface="华文细黑"/>
                <a:cs typeface="华文细黑"/>
              </a:rPr>
              <a:t>海</a:t>
            </a:r>
            <a:r>
              <a:rPr sz="800" spc="-10">
                <a:latin typeface="华文细黑"/>
                <a:cs typeface="华文细黑"/>
              </a:rPr>
              <a:t>国</a:t>
            </a:r>
            <a:r>
              <a:rPr sz="800" spc="5">
                <a:latin typeface="华文细黑"/>
                <a:cs typeface="华文细黑"/>
              </a:rPr>
              <a:t>际</a:t>
            </a:r>
            <a:r>
              <a:rPr sz="800">
                <a:latin typeface="华文细黑"/>
                <a:cs typeface="华文细黑"/>
              </a:rPr>
              <a:t>股</a:t>
            </a:r>
            <a:r>
              <a:rPr sz="800" spc="-10">
                <a:latin typeface="华文细黑"/>
                <a:cs typeface="华文细黑"/>
              </a:rPr>
              <a:t>权</a:t>
            </a:r>
            <a:r>
              <a:rPr sz="800" spc="5">
                <a:latin typeface="华文细黑"/>
                <a:cs typeface="华文细黑"/>
              </a:rPr>
              <a:t>协</a:t>
            </a:r>
            <a:r>
              <a:rPr sz="800">
                <a:latin typeface="华文细黑"/>
                <a:cs typeface="华文细黑"/>
              </a:rPr>
              <a:t>会</a:t>
            </a:r>
            <a:r>
              <a:rPr sz="800" spc="5">
                <a:latin typeface="华文细黑"/>
                <a:cs typeface="华文细黑"/>
              </a:rPr>
              <a:t>。</a:t>
            </a:r>
            <a:endParaRPr sz="800">
              <a:latin typeface="华文细黑"/>
              <a:cs typeface="华文细黑"/>
            </a:endParaRPr>
          </a:p>
        </p:txBody>
      </p:sp>
      <p:sp>
        <p:nvSpPr>
          <p:cNvPr id="115" name="object 1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865"/>
              </a:lnSpc>
            </a:pPr>
            <a:fld id="{81D60167-4931-47E6-BA6A-407CBD079E47}" type="slidenum">
              <a:rPr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https://d.book118.com/875314042021011041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华文细黑</vt:lpstr>
      <vt:lpstr>Times New Roman</vt:lpstr>
      <vt:lpstr>Office Theme</vt:lpstr>
      <vt:lpstr>2023上海市私募股权、 创投行业发展报告</vt:lpstr>
      <vt:lpstr>PowerPoint Presentation</vt:lpstr>
      <vt:lpstr>01 上海市私募股权、创投行业发展概况</vt:lpstr>
      <vt:lpstr>截至2023年9月的过去一年，中国私募股权、创业投资基金管理人总数小幅下降，私 募股权、创投基金的数量和规模保持稳定增长。</vt:lpstr>
      <vt:lpstr>北京市、上海市、深圳市在私募股权、创业投资基金数量、规模和管理人数持续稳 居全国前三。</vt:lpstr>
      <vt:lpstr>截至今年三季度，浦东新区占上海市私募股权、创投基金管理人总数的35%，今年 前三季度新注册基金的LP多来自江苏省和浙江省。</vt:lpstr>
      <vt:lpstr>成长型基金和创业型基金数量占比分别约70%和25%。目标募集资金规模的头部聚集 效应非常突出：数量仅占4.4%的基金贡献了目标募集资金规模的70%， 单只募资目 标超过50亿元。</vt:lpstr>
      <vt:lpstr>上海市在2023年前三季度募资情况较2022年有所下滑，但累计认缴资本出现了小幅 增长。相比北京市，上海市的国有资本是出资主力，险资和金融机构相对贡献比重 较低。</vt:lpstr>
      <vt:lpstr>2023年前三季度，新一代信息技术、医疗健康和传统制造的投资数量和规模分列前 三。A轮和B轮合计贡献了六成的投资事件和四成的投资额，上市及以后轮次的投资 金额收缩明显。</vt:lpstr>
      <vt:lpstr>上海辖区私募股权、创投基金投资外地项目集中在北京市和东部沿海城市，全国私募股权、
创投基金投资上海的项目集中在浦东新区，并且新一代信息技术行业的投资额均居首位。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2024-09-01T12:32:52.608</cp:lastPrinted>
  <dcterms:created xsi:type="dcterms:W3CDTF">2024-09-01T04:32:52Z</dcterms:created>
  <dcterms:modified xsi:type="dcterms:W3CDTF">2024-09-01T04:32:54Z</dcterms:modified>
</cp:coreProperties>
</file>