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56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236C5-5F03-4D8F-8FFD-91E8F3A32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92EA2-78A7-42E2-A5DD-C236349AA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28ED3-D1F7-44F6-84FE-9B26A24F9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E5592A-E452-4400-8665-09809ECD1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8D8FCE-F173-4097-965B-1A1A09CC2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424BF7-D913-482F-B64F-C04330141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570B51-C1F9-4CA0-9D6E-CFD82F900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58FFFE-C047-4A63-BE81-D0F595C22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CBA4D8-B74D-4407-8FDB-EEE3DD494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7C3A7-1A39-44FF-94A6-90E50CE57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186E6-B009-4978-89F9-8BFDD546A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</a:p>
          <a:p>
            <a:pPr lvl="1"/>
            <a:r>
              <a:rPr lang="zh-CN" altLang="en-US">
                <a:sym typeface="+mn-ea"/>
              </a:rPr>
              <a:t>第二级</a:t>
            </a:r>
          </a:p>
          <a:p>
            <a:pPr lvl="2"/>
            <a:r>
              <a:rPr lang="zh-CN" altLang="en-US">
                <a:sym typeface="+mn-ea"/>
              </a:rPr>
              <a:t>第三级</a:t>
            </a:r>
          </a:p>
          <a:p>
            <a:pPr lvl="3"/>
            <a:r>
              <a:rPr lang="zh-CN" altLang="en-US">
                <a:sym typeface="+mn-ea"/>
              </a:rPr>
              <a:t>第四级</a:t>
            </a:r>
          </a:p>
          <a:p>
            <a:pPr lvl="4"/>
            <a:r>
              <a:rPr lang="zh-CN" altLang="en-US">
                <a:sym typeface="+mn-ea"/>
              </a:rPr>
              <a:t>第五级</a:t>
            </a: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R="0" lvl="2"/>
            <a:r>
              <a:rPr lang="zh-CN" altLang="en-US"/>
              <a:t>三级</a:t>
            </a:r>
          </a:p>
          <a:p>
            <a:pPr marR="0" lvl="3"/>
            <a:r>
              <a:rPr lang="zh-CN" altLang="en-US"/>
              <a:t>四级</a:t>
            </a:r>
          </a:p>
          <a:p>
            <a:pPr marR="0" lvl="4"/>
            <a:r>
              <a:rPr lang="zh-CN" altLang="en-US"/>
              <a:t>五级</a:t>
            </a: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18" Type="http://schemas.openxmlformats.org/officeDocument/2006/relationships/tags" Target="../tags/tag222.xml" /><Relationship Id="rId19" Type="http://schemas.openxmlformats.org/officeDocument/2006/relationships/tags" Target="../tags/tag223.xml" /><Relationship Id="rId2" Type="http://schemas.openxmlformats.org/officeDocument/2006/relationships/tags" Target="../tags/tag206.xml" /><Relationship Id="rId20" Type="http://schemas.openxmlformats.org/officeDocument/2006/relationships/tags" Target="../tags/tag224.xml" /><Relationship Id="rId21" Type="http://schemas.openxmlformats.org/officeDocument/2006/relationships/tags" Target="../tags/tag225.xml" /><Relationship Id="rId22" Type="http://schemas.openxmlformats.org/officeDocument/2006/relationships/tags" Target="../tags/tag226.xml" /><Relationship Id="rId23" Type="http://schemas.openxmlformats.org/officeDocument/2006/relationships/tags" Target="../tags/tag227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16" Type="http://schemas.openxmlformats.org/officeDocument/2006/relationships/tags" Target="../tags/tag242.xml" /><Relationship Id="rId17" Type="http://schemas.openxmlformats.org/officeDocument/2006/relationships/tags" Target="../tags/tag243.xml" /><Relationship Id="rId18" Type="http://schemas.openxmlformats.org/officeDocument/2006/relationships/tags" Target="../tags/tag244.xml" /><Relationship Id="rId19" Type="http://schemas.openxmlformats.org/officeDocument/2006/relationships/tags" Target="../tags/tag245.xml" /><Relationship Id="rId2" Type="http://schemas.openxmlformats.org/officeDocument/2006/relationships/tags" Target="../tags/tag228.xml" /><Relationship Id="rId20" Type="http://schemas.openxmlformats.org/officeDocument/2006/relationships/tags" Target="../tags/tag246.xml" /><Relationship Id="rId21" Type="http://schemas.openxmlformats.org/officeDocument/2006/relationships/tags" Target="../tags/tag247.xml" /><Relationship Id="rId22" Type="http://schemas.openxmlformats.org/officeDocument/2006/relationships/tags" Target="../tags/tag248.xml" /><Relationship Id="rId23" Type="http://schemas.openxmlformats.org/officeDocument/2006/relationships/tags" Target="../tags/tag249.xml" /><Relationship Id="rId24" Type="http://schemas.openxmlformats.org/officeDocument/2006/relationships/tags" Target="../tags/tag250.xml" /><Relationship Id="rId25" Type="http://schemas.openxmlformats.org/officeDocument/2006/relationships/tags" Target="../tags/tag251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321230321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急救知识培训</a:t>
            </a:r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急救基础知识</a:t>
            </a: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心肺复苏技能培训</a:t>
            </a: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创伤急救技能培训</a:t>
            </a: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常见急症处理技能培训</a:t>
            </a: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急救设备和药品的使用方法培训</a:t>
            </a: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急救基础知识</a:t>
            </a:r>
          </a:p>
        </p:txBody>
      </p:sp>
      <p:sp>
        <p:nvSpPr>
          <p:cNvPr id="104892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急救的重要性和必要性</a:t>
            </a:r>
          </a:p>
        </p:txBody>
      </p:sp>
      <p:sp>
        <p:nvSpPr>
          <p:cNvPr id="1048998" name="圆角矩形 26"/>
          <p:cNvSpPr/>
          <p:nvPr>
            <p:custDataLst>
              <p:tags r:id="rId2"/>
            </p:custDataLst>
          </p:nvPr>
        </p:nvSpPr>
        <p:spPr>
          <a:xfrm>
            <a:off x="60833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0" name="圆角矩形 28"/>
          <p:cNvSpPr/>
          <p:nvPr>
            <p:custDataLst>
              <p:tags r:id="rId3"/>
            </p:custDataLst>
          </p:nvPr>
        </p:nvSpPr>
        <p:spPr>
          <a:xfrm>
            <a:off x="610871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02" name="文本框 31"/>
          <p:cNvSpPr txBox="1"/>
          <p:nvPr>
            <p:custDataLst>
              <p:tags r:id="rId4"/>
            </p:custDataLst>
          </p:nvPr>
        </p:nvSpPr>
        <p:spPr>
          <a:xfrm>
            <a:off x="763306" y="218974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急救可以挽救生命：在紧急情况下，及时进行急救可以挽救生命，减少伤亡。</a:t>
            </a:r>
          </a:p>
        </p:txBody>
      </p:sp>
      <p:sp>
        <p:nvSpPr>
          <p:cNvPr id="1049004" name="圆角矩形 29"/>
          <p:cNvSpPr/>
          <p:nvPr>
            <p:custDataLst>
              <p:tags r:id="rId5"/>
            </p:custDataLst>
          </p:nvPr>
        </p:nvSpPr>
        <p:spPr>
          <a:xfrm>
            <a:off x="3400437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6" name="圆角矩形 32"/>
          <p:cNvSpPr/>
          <p:nvPr>
            <p:custDataLst>
              <p:tags r:id="rId6"/>
            </p:custDataLst>
          </p:nvPr>
        </p:nvSpPr>
        <p:spPr>
          <a:xfrm>
            <a:off x="3402977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08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提高生存率：及时进行急救可以提高伤者的生存率，减少后遗症和残疾。</a:t>
            </a:r>
          </a:p>
        </p:txBody>
      </p:sp>
      <p:sp>
        <p:nvSpPr>
          <p:cNvPr id="1049010" name="圆角矩形 3"/>
          <p:cNvSpPr/>
          <p:nvPr>
            <p:custDataLst>
              <p:tags r:id="rId8"/>
            </p:custDataLst>
          </p:nvPr>
        </p:nvSpPr>
        <p:spPr>
          <a:xfrm>
            <a:off x="6192543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2" name="圆角矩形 4"/>
          <p:cNvSpPr/>
          <p:nvPr>
            <p:custDataLst>
              <p:tags r:id="rId9"/>
            </p:custDataLst>
          </p:nvPr>
        </p:nvSpPr>
        <p:spPr>
          <a:xfrm>
            <a:off x="6195084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14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减轻痛苦：及时进行急救可以减轻伤者的痛苦，减少痛苦带来的心理压力。</a:t>
            </a:r>
          </a:p>
        </p:txBody>
      </p:sp>
      <p:sp>
        <p:nvSpPr>
          <p:cNvPr id="1049016" name="圆角矩形 8"/>
          <p:cNvSpPr/>
          <p:nvPr>
            <p:custDataLst>
              <p:tags r:id="rId11"/>
            </p:custDataLst>
          </p:nvPr>
        </p:nvSpPr>
        <p:spPr>
          <a:xfrm>
            <a:off x="898465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8" name="圆角矩形 9"/>
          <p:cNvSpPr/>
          <p:nvPr>
            <p:custDataLst>
              <p:tags r:id="rId12"/>
            </p:custDataLst>
          </p:nvPr>
        </p:nvSpPr>
        <p:spPr>
          <a:xfrm>
            <a:off x="8987190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20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提高公众安全意识：普及急救知识可以提高公众的安全意识，减少意外事故的发生。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急救的基本原则和步骤</a:t>
            </a:r>
          </a:p>
        </p:txBody>
      </p:sp>
      <p:sp>
        <p:nvSpPr>
          <p:cNvPr id="1049056" name="矩形 31"/>
          <p:cNvSpPr/>
          <p:nvPr>
            <p:custDataLst>
              <p:tags r:id="rId2"/>
            </p:custDataLst>
          </p:nvPr>
        </p:nvSpPr>
        <p:spPr>
          <a:xfrm>
            <a:off x="3749182" y="1289050"/>
            <a:ext cx="4687975" cy="722922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保持冷静：保持冷静，判断情况，做出正确的决策</a:t>
            </a:r>
          </a:p>
        </p:txBody>
      </p:sp>
      <p:sp>
        <p:nvSpPr>
          <p:cNvPr id="1049058" name="矩形 4"/>
          <p:cNvSpPr/>
          <p:nvPr>
            <p:custDataLst>
              <p:tags r:id="rId3"/>
            </p:custDataLst>
          </p:nvPr>
        </p:nvSpPr>
        <p:spPr>
          <a:xfrm>
            <a:off x="3749182" y="2136590"/>
            <a:ext cx="4687975" cy="722922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评估环境：评估周围环境，确保安全</a:t>
            </a:r>
          </a:p>
        </p:txBody>
      </p:sp>
      <p:sp>
        <p:nvSpPr>
          <p:cNvPr id="1049060" name="矩形 5"/>
          <p:cNvSpPr/>
          <p:nvPr>
            <p:custDataLst>
              <p:tags r:id="rId4"/>
            </p:custDataLst>
          </p:nvPr>
        </p:nvSpPr>
        <p:spPr>
          <a:xfrm>
            <a:off x="3749182" y="2984129"/>
            <a:ext cx="4687975" cy="722922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寻求帮助：寻求他人帮助，拨打急救电话</a:t>
            </a:r>
          </a:p>
        </p:txBody>
      </p:sp>
      <p:sp>
        <p:nvSpPr>
          <p:cNvPr id="1049062" name="矩形 7"/>
          <p:cNvSpPr/>
          <p:nvPr>
            <p:custDataLst>
              <p:tags r:id="rId5"/>
            </p:custDataLst>
          </p:nvPr>
        </p:nvSpPr>
        <p:spPr>
          <a:xfrm>
            <a:off x="3749182" y="3831669"/>
            <a:ext cx="4687975" cy="722922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检查生命体征：检查伤者呼吸、心跳、脉搏等生命体征</a:t>
            </a:r>
          </a:p>
        </p:txBody>
      </p:sp>
      <p:sp>
        <p:nvSpPr>
          <p:cNvPr id="1049064" name="矩形 3"/>
          <p:cNvSpPr/>
          <p:nvPr>
            <p:custDataLst>
              <p:tags r:id="rId6"/>
            </p:custDataLst>
          </p:nvPr>
        </p:nvSpPr>
        <p:spPr>
          <a:xfrm>
            <a:off x="3749182" y="4679209"/>
            <a:ext cx="4687975" cy="722922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实施急救措施：根据伤者情况，实施相应的急救措施，如心肺复苏、止血、包扎等</a:t>
            </a:r>
          </a:p>
        </p:txBody>
      </p:sp>
      <p:sp>
        <p:nvSpPr>
          <p:cNvPr id="1049066" name="矩形 6"/>
          <p:cNvSpPr/>
          <p:nvPr>
            <p:custDataLst>
              <p:tags r:id="rId7"/>
            </p:custDataLst>
          </p:nvPr>
        </p:nvSpPr>
        <p:spPr>
          <a:xfrm>
            <a:off x="3749182" y="5526748"/>
            <a:ext cx="4687975" cy="722922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持续观察：持续观察伤者情况，等待专业救援人员到来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急救的基本技能和工具</a:t>
            </a:r>
          </a:p>
        </p:txBody>
      </p:sp>
      <p:sp>
        <p:nvSpPr>
          <p:cNvPr id="1049102" name="圆角矩形 26"/>
          <p:cNvSpPr/>
          <p:nvPr>
            <p:custDataLst>
              <p:tags r:id="rId2"/>
            </p:custDataLst>
          </p:nvPr>
        </p:nvSpPr>
        <p:spPr>
          <a:xfrm>
            <a:off x="608330" y="193080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4" name="圆角矩形 28"/>
          <p:cNvSpPr/>
          <p:nvPr>
            <p:custDataLst>
              <p:tags r:id="rId3"/>
            </p:custDataLst>
          </p:nvPr>
        </p:nvSpPr>
        <p:spPr>
          <a:xfrm>
            <a:off x="610258" y="193080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06" name="文本框 31"/>
          <p:cNvSpPr txBox="1"/>
          <p:nvPr>
            <p:custDataLst>
              <p:tags r:id="rId4"/>
            </p:custDataLst>
          </p:nvPr>
        </p:nvSpPr>
        <p:spPr>
          <a:xfrm>
            <a:off x="712435" y="2317667"/>
            <a:ext cx="1453621" cy="32581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心肺复苏（CPR）：在患者心脏骤停时进行胸外按压和人工呼吸</a:t>
            </a:r>
          </a:p>
        </p:txBody>
      </p:sp>
      <p:sp>
        <p:nvSpPr>
          <p:cNvPr id="1049108" name="圆角矩形 29"/>
          <p:cNvSpPr/>
          <p:nvPr>
            <p:custDataLst>
              <p:tags r:id="rId5"/>
            </p:custDataLst>
          </p:nvPr>
        </p:nvSpPr>
        <p:spPr>
          <a:xfrm>
            <a:off x="2470019" y="193080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0" name="圆角矩形 32"/>
          <p:cNvSpPr/>
          <p:nvPr>
            <p:custDataLst>
              <p:tags r:id="rId6"/>
            </p:custDataLst>
          </p:nvPr>
        </p:nvSpPr>
        <p:spPr>
          <a:xfrm>
            <a:off x="2471947" y="193080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2" name="文本框 34"/>
          <p:cNvSpPr txBox="1"/>
          <p:nvPr>
            <p:custDataLst>
              <p:tags r:id="rId7"/>
            </p:custDataLst>
          </p:nvPr>
        </p:nvSpPr>
        <p:spPr>
          <a:xfrm>
            <a:off x="2574124" y="231766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止血：使用绷带、止血带等工具对伤口进行止血</a:t>
            </a:r>
          </a:p>
        </p:txBody>
      </p:sp>
      <p:sp>
        <p:nvSpPr>
          <p:cNvPr id="1049114" name="圆角矩形 3"/>
          <p:cNvSpPr/>
          <p:nvPr>
            <p:custDataLst>
              <p:tags r:id="rId8"/>
            </p:custDataLst>
          </p:nvPr>
        </p:nvSpPr>
        <p:spPr>
          <a:xfrm>
            <a:off x="4331707" y="193080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6" name="圆角矩形 4"/>
          <p:cNvSpPr/>
          <p:nvPr>
            <p:custDataLst>
              <p:tags r:id="rId9"/>
            </p:custDataLst>
          </p:nvPr>
        </p:nvSpPr>
        <p:spPr>
          <a:xfrm>
            <a:off x="4333635" y="193080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8" name="文本框 5"/>
          <p:cNvSpPr txBox="1"/>
          <p:nvPr>
            <p:custDataLst>
              <p:tags r:id="rId10"/>
            </p:custDataLst>
          </p:nvPr>
        </p:nvSpPr>
        <p:spPr>
          <a:xfrm>
            <a:off x="4435813" y="231766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包扎：使用纱布、绷带等工具对伤口进行包扎</a:t>
            </a:r>
          </a:p>
        </p:txBody>
      </p:sp>
      <p:sp>
        <p:nvSpPr>
          <p:cNvPr id="1049120" name="圆角矩形 8"/>
          <p:cNvSpPr/>
          <p:nvPr>
            <p:custDataLst>
              <p:tags r:id="rId11"/>
            </p:custDataLst>
          </p:nvPr>
        </p:nvSpPr>
        <p:spPr>
          <a:xfrm>
            <a:off x="6193396" y="193080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2" name="圆角矩形 9"/>
          <p:cNvSpPr/>
          <p:nvPr>
            <p:custDataLst>
              <p:tags r:id="rId12"/>
            </p:custDataLst>
          </p:nvPr>
        </p:nvSpPr>
        <p:spPr>
          <a:xfrm>
            <a:off x="6195324" y="193080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4" name="文本框 10"/>
          <p:cNvSpPr txBox="1"/>
          <p:nvPr>
            <p:custDataLst>
              <p:tags r:id="rId13"/>
            </p:custDataLst>
          </p:nvPr>
        </p:nvSpPr>
        <p:spPr>
          <a:xfrm>
            <a:off x="6297502" y="231766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固定：使用夹板、绷带等工具对骨折、扭伤等部位进行固定</a:t>
            </a:r>
          </a:p>
        </p:txBody>
      </p:sp>
      <p:sp>
        <p:nvSpPr>
          <p:cNvPr id="1049126" name="圆角矩形 6"/>
          <p:cNvSpPr/>
          <p:nvPr>
            <p:custDataLst>
              <p:tags r:id="rId14"/>
            </p:custDataLst>
          </p:nvPr>
        </p:nvSpPr>
        <p:spPr>
          <a:xfrm>
            <a:off x="8055085" y="1932091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8" name="圆角矩形 7"/>
          <p:cNvSpPr/>
          <p:nvPr>
            <p:custDataLst>
              <p:tags r:id="rId15"/>
            </p:custDataLst>
          </p:nvPr>
        </p:nvSpPr>
        <p:spPr>
          <a:xfrm>
            <a:off x="8057013" y="1932091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30" name="文本框 11"/>
          <p:cNvSpPr txBox="1"/>
          <p:nvPr>
            <p:custDataLst>
              <p:tags r:id="rId16"/>
            </p:custDataLst>
          </p:nvPr>
        </p:nvSpPr>
        <p:spPr>
          <a:xfrm>
            <a:off x="8159190" y="2318952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搬运：使用担架、轮椅等工具对伤者进行安全搬运</a:t>
            </a:r>
          </a:p>
        </p:txBody>
      </p:sp>
      <p:sp>
        <p:nvSpPr>
          <p:cNvPr id="1049132" name="圆角矩形 16"/>
          <p:cNvSpPr/>
          <p:nvPr>
            <p:custDataLst>
              <p:tags r:id="rId17"/>
            </p:custDataLst>
          </p:nvPr>
        </p:nvSpPr>
        <p:spPr>
          <a:xfrm>
            <a:off x="9916774" y="1932091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34" name="圆角矩形 17"/>
          <p:cNvSpPr/>
          <p:nvPr>
            <p:custDataLst>
              <p:tags r:id="rId18"/>
            </p:custDataLst>
          </p:nvPr>
        </p:nvSpPr>
        <p:spPr>
          <a:xfrm>
            <a:off x="9918701" y="1932091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36" name="文本框 18"/>
          <p:cNvSpPr txBox="1"/>
          <p:nvPr>
            <p:custDataLst>
              <p:tags r:id="rId19"/>
            </p:custDataLst>
          </p:nvPr>
        </p:nvSpPr>
        <p:spPr>
          <a:xfrm>
            <a:off x="10020879" y="2318952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急救箱：包含绷带、止血带、纱布、夹板、剪刀等急救工具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心肺复苏技能培训</a:t>
            </a:r>
          </a:p>
        </p:txBody>
      </p:sp>
      <p:sp>
        <p:nvSpPr>
          <p:cNvPr id="104917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心肺复苏的基本原理和流程</a:t>
            </a:r>
          </a:p>
        </p:txBody>
      </p:sp>
      <p:sp>
        <p:nvSpPr>
          <p:cNvPr id="1049248" name="圆角矩形 26"/>
          <p:cNvSpPr/>
          <p:nvPr>
            <p:custDataLst>
              <p:tags r:id="rId2"/>
            </p:custDataLst>
          </p:nvPr>
        </p:nvSpPr>
        <p:spPr>
          <a:xfrm>
            <a:off x="60833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0" name="圆角矩形 28"/>
          <p:cNvSpPr/>
          <p:nvPr>
            <p:custDataLst>
              <p:tags r:id="rId3"/>
            </p:custDataLst>
          </p:nvPr>
        </p:nvSpPr>
        <p:spPr>
          <a:xfrm>
            <a:off x="610871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52" name="文本框 31"/>
          <p:cNvSpPr txBox="1"/>
          <p:nvPr>
            <p:custDataLst>
              <p:tags r:id="rId4"/>
            </p:custDataLst>
          </p:nvPr>
        </p:nvSpPr>
        <p:spPr>
          <a:xfrm>
            <a:off x="763306" y="218974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心肺复苏原理：通过胸外按压和人工呼吸，使心脏和大脑恢复血液循环和氧气供应</a:t>
            </a:r>
          </a:p>
        </p:txBody>
      </p:sp>
      <p:sp>
        <p:nvSpPr>
          <p:cNvPr id="1049254" name="圆角矩形 29"/>
          <p:cNvSpPr/>
          <p:nvPr>
            <p:custDataLst>
              <p:tags r:id="rId5"/>
            </p:custDataLst>
          </p:nvPr>
        </p:nvSpPr>
        <p:spPr>
          <a:xfrm>
            <a:off x="3400437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6" name="圆角矩形 32"/>
          <p:cNvSpPr/>
          <p:nvPr>
            <p:custDataLst>
              <p:tags r:id="rId6"/>
            </p:custDataLst>
          </p:nvPr>
        </p:nvSpPr>
        <p:spPr>
          <a:xfrm>
            <a:off x="3402977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8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心肺复苏流程：评估现场环境、判断患者意识、检查呼吸和脉搏、启动紧急呼叫系统、实施胸外按压、开放气道、人工呼吸、持续心肺复苏、评估复苏效果</a:t>
            </a:r>
          </a:p>
        </p:txBody>
      </p:sp>
      <p:sp>
        <p:nvSpPr>
          <p:cNvPr id="1049260" name="圆角矩形 3"/>
          <p:cNvSpPr/>
          <p:nvPr>
            <p:custDataLst>
              <p:tags r:id="rId8"/>
            </p:custDataLst>
          </p:nvPr>
        </p:nvSpPr>
        <p:spPr>
          <a:xfrm>
            <a:off x="6192543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2" name="圆角矩形 4"/>
          <p:cNvSpPr/>
          <p:nvPr>
            <p:custDataLst>
              <p:tags r:id="rId9"/>
            </p:custDataLst>
          </p:nvPr>
        </p:nvSpPr>
        <p:spPr>
          <a:xfrm>
            <a:off x="6195084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64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胸外按压：双手交叉，按压胸骨中下1/3处，深度5-6厘米，频率100-120次/分钟</a:t>
            </a:r>
          </a:p>
        </p:txBody>
      </p:sp>
      <p:sp>
        <p:nvSpPr>
          <p:cNvPr id="1049266" name="圆角矩形 8"/>
          <p:cNvSpPr/>
          <p:nvPr>
            <p:custDataLst>
              <p:tags r:id="rId11"/>
            </p:custDataLst>
          </p:nvPr>
        </p:nvSpPr>
        <p:spPr>
          <a:xfrm>
            <a:off x="898465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8" name="圆角矩形 9"/>
          <p:cNvSpPr/>
          <p:nvPr>
            <p:custDataLst>
              <p:tags r:id="rId12"/>
            </p:custDataLst>
          </p:nvPr>
        </p:nvSpPr>
        <p:spPr>
          <a:xfrm>
            <a:off x="8987190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0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人工呼吸：开放气道，捏住鼻子，口对口吹气，每次吹气1秒，确保胸廓抬起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心肺复苏的操作步骤和注意事项</a:t>
            </a:r>
          </a:p>
        </p:txBody>
      </p:sp>
      <p:sp>
        <p:nvSpPr>
          <p:cNvPr id="1049306" name="圆角矩形 3"/>
          <p:cNvSpPr/>
          <p:nvPr>
            <p:custDataLst>
              <p:tags r:id="rId2"/>
            </p:custDataLst>
          </p:nvPr>
        </p:nvSpPr>
        <p:spPr>
          <a:xfrm rot="16200000">
            <a:off x="2710215" y="1110260"/>
            <a:ext cx="1122540" cy="53252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圆角矩形 4"/>
          <p:cNvSpPr/>
          <p:nvPr>
            <p:custDataLst>
              <p:tags r:id="rId3"/>
            </p:custDataLst>
          </p:nvPr>
        </p:nvSpPr>
        <p:spPr>
          <a:xfrm rot="16200000">
            <a:off x="2710215" y="-294220"/>
            <a:ext cx="1122540" cy="532487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圆角矩形 11"/>
          <p:cNvSpPr/>
          <p:nvPr>
            <p:custDataLst>
              <p:tags r:id="rId4"/>
            </p:custDataLst>
          </p:nvPr>
        </p:nvSpPr>
        <p:spPr>
          <a:xfrm rot="16200000">
            <a:off x="8353270" y="-297442"/>
            <a:ext cx="1122540" cy="53252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圆角矩形 10"/>
          <p:cNvSpPr/>
          <p:nvPr>
            <p:custDataLst>
              <p:tags r:id="rId5"/>
            </p:custDataLst>
          </p:nvPr>
        </p:nvSpPr>
        <p:spPr>
          <a:xfrm rot="16200000">
            <a:off x="2710215" y="2510872"/>
            <a:ext cx="1122540" cy="532487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圆角矩形 31"/>
          <p:cNvSpPr/>
          <p:nvPr>
            <p:custDataLst>
              <p:tags r:id="rId6"/>
            </p:custDataLst>
          </p:nvPr>
        </p:nvSpPr>
        <p:spPr>
          <a:xfrm rot="16200000">
            <a:off x="8353270" y="1105748"/>
            <a:ext cx="1122540" cy="532526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圆角矩形 34"/>
          <p:cNvSpPr/>
          <p:nvPr>
            <p:custDataLst>
              <p:tags r:id="rId7"/>
            </p:custDataLst>
          </p:nvPr>
        </p:nvSpPr>
        <p:spPr>
          <a:xfrm rot="16200000">
            <a:off x="8353270" y="2508938"/>
            <a:ext cx="1122540" cy="532526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文本框 5"/>
          <p:cNvSpPr txBox="1"/>
          <p:nvPr>
            <p:custDataLst>
              <p:tags r:id="rId8"/>
            </p:custDataLst>
          </p:nvPr>
        </p:nvSpPr>
        <p:spPr>
          <a:xfrm>
            <a:off x="6446040" y="4611468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循环操作：胸外按压30次，人工呼吸2次，循环进行，直至患者恢复呼吸或专业救援人员到达</a:t>
            </a:r>
          </a:p>
        </p:txBody>
      </p:sp>
      <p:sp>
        <p:nvSpPr>
          <p:cNvPr id="1049320" name="文本框 6"/>
          <p:cNvSpPr txBox="1"/>
          <p:nvPr>
            <p:custDataLst>
              <p:tags r:id="rId9"/>
            </p:custDataLst>
          </p:nvPr>
        </p:nvSpPr>
        <p:spPr>
          <a:xfrm>
            <a:off x="6446040" y="3208277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人工呼吸：捏住患者鼻孔，口对口吹气，每次吹气持续1秒</a:t>
            </a:r>
          </a:p>
        </p:txBody>
      </p:sp>
      <p:sp>
        <p:nvSpPr>
          <p:cNvPr id="1049322" name="文本框 13"/>
          <p:cNvSpPr txBox="1"/>
          <p:nvPr>
            <p:custDataLst>
              <p:tags r:id="rId10"/>
            </p:custDataLst>
          </p:nvPr>
        </p:nvSpPr>
        <p:spPr>
          <a:xfrm>
            <a:off x="802985" y="4612112"/>
            <a:ext cx="5101282" cy="112254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胸外按压：双手交叉，放在患者胸骨中下1/3处，垂直按压，频率为100-120次/分钟</a:t>
            </a:r>
          </a:p>
        </p:txBody>
      </p:sp>
      <p:sp>
        <p:nvSpPr>
          <p:cNvPr id="1049324" name="文本框 14"/>
          <p:cNvSpPr txBox="1"/>
          <p:nvPr>
            <p:custDataLst>
              <p:tags r:id="rId11"/>
            </p:custDataLst>
          </p:nvPr>
        </p:nvSpPr>
        <p:spPr>
          <a:xfrm>
            <a:off x="6446040" y="1805087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开放气道：将患者头部后仰，抬起下巴，保持呼吸道通畅</a:t>
            </a:r>
          </a:p>
        </p:txBody>
      </p:sp>
      <p:sp>
        <p:nvSpPr>
          <p:cNvPr id="1049326" name="文本框 15"/>
          <p:cNvSpPr txBox="1"/>
          <p:nvPr>
            <p:custDataLst>
              <p:tags r:id="rId12"/>
            </p:custDataLst>
          </p:nvPr>
        </p:nvSpPr>
        <p:spPr>
          <a:xfrm>
            <a:off x="802985" y="1807021"/>
            <a:ext cx="5101282" cy="112254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判断患者意识：轻拍患者肩膀，大声呼喊，检查呼吸和脉搏</a:t>
            </a:r>
          </a:p>
        </p:txBody>
      </p:sp>
      <p:sp>
        <p:nvSpPr>
          <p:cNvPr id="1049328" name="文本框 16"/>
          <p:cNvSpPr txBox="1"/>
          <p:nvPr>
            <p:custDataLst>
              <p:tags r:id="rId13"/>
            </p:custDataLst>
          </p:nvPr>
        </p:nvSpPr>
        <p:spPr>
          <a:xfrm>
            <a:off x="802985" y="3212789"/>
            <a:ext cx="5101282" cy="11216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拨打急救电话：立即拨打120，告知患者情况</a:t>
            </a:r>
          </a:p>
        </p:txBody>
      </p:sp>
      <p:sp>
        <p:nvSpPr>
          <p:cNvPr id="1049330" name="圆角矩形 7"/>
          <p:cNvSpPr/>
          <p:nvPr>
            <p:custDataLst>
              <p:tags r:id="rId14"/>
            </p:custDataLst>
          </p:nvPr>
        </p:nvSpPr>
        <p:spPr>
          <a:xfrm rot="16200000">
            <a:off x="106868" y="3713606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2" name="圆角矩形 8"/>
          <p:cNvSpPr/>
          <p:nvPr>
            <p:custDataLst>
              <p:tags r:id="rId15"/>
            </p:custDataLst>
          </p:nvPr>
        </p:nvSpPr>
        <p:spPr>
          <a:xfrm rot="16200000">
            <a:off x="106868" y="2309127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34" name="圆角矩形 12"/>
          <p:cNvSpPr/>
          <p:nvPr>
            <p:custDataLst>
              <p:tags r:id="rId16"/>
            </p:custDataLst>
          </p:nvPr>
        </p:nvSpPr>
        <p:spPr>
          <a:xfrm rot="16200000">
            <a:off x="5749923" y="2306549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6" name="圆角矩形 27"/>
          <p:cNvSpPr/>
          <p:nvPr>
            <p:custDataLst>
              <p:tags r:id="rId17"/>
            </p:custDataLst>
          </p:nvPr>
        </p:nvSpPr>
        <p:spPr>
          <a:xfrm rot="16200000">
            <a:off x="106868" y="5113574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38" name="圆角矩形 32"/>
          <p:cNvSpPr/>
          <p:nvPr>
            <p:custDataLst>
              <p:tags r:id="rId18"/>
            </p:custDataLst>
          </p:nvPr>
        </p:nvSpPr>
        <p:spPr>
          <a:xfrm rot="16200000">
            <a:off x="5749923" y="3709739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0" name="圆角矩形 35"/>
          <p:cNvSpPr/>
          <p:nvPr>
            <p:custDataLst>
              <p:tags r:id="rId19"/>
            </p:custDataLst>
          </p:nvPr>
        </p:nvSpPr>
        <p:spPr>
          <a:xfrm rot="16200000">
            <a:off x="5749923" y="5112929"/>
            <a:ext cx="1120693" cy="11730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心肺复苏的常见问题和解决方法</a:t>
            </a:r>
          </a:p>
        </p:txBody>
      </p:sp>
      <p:sp>
        <p:nvSpPr>
          <p:cNvPr id="1049376" name="平行四边形 11"/>
          <p:cNvSpPr/>
          <p:nvPr>
            <p:custDataLst>
              <p:tags r:id="rId2"/>
            </p:custDataLst>
          </p:nvPr>
        </p:nvSpPr>
        <p:spPr>
          <a:xfrm>
            <a:off x="2925596" y="5454836"/>
            <a:ext cx="3157198" cy="145962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378" name="标题"/>
          <p:cNvSpPr txBox="1"/>
          <p:nvPr>
            <p:custDataLst>
              <p:tags r:id="rId3"/>
            </p:custDataLst>
          </p:nvPr>
        </p:nvSpPr>
        <p:spPr>
          <a:xfrm>
            <a:off x="3172555" y="5052923"/>
            <a:ext cx="6088191" cy="50983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问题：如何判断心肺复苏是否有效？ 解决方法：观察患者是否有呼吸和脉搏恢复，如果没有，需要继续进行心肺复苏，直到专业救援人员到达。</a:t>
            </a:r>
          </a:p>
        </p:txBody>
      </p:sp>
      <p:sp>
        <p:nvSpPr>
          <p:cNvPr id="1049380" name="正文"/>
          <p:cNvSpPr txBox="1"/>
          <p:nvPr>
            <p:custDataLst>
              <p:tags r:id="rId4"/>
            </p:custDataLst>
          </p:nvPr>
        </p:nvSpPr>
        <p:spPr>
          <a:xfrm>
            <a:off x="3171863" y="5740534"/>
            <a:ext cx="6088191" cy="5098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解决方法：观察患者是否有呼吸和脉搏恢复，如果没有，需要继续进行心肺复苏，直到专业救援人员到达。</a:t>
            </a:r>
          </a:p>
        </p:txBody>
      </p:sp>
      <p:sp>
        <p:nvSpPr>
          <p:cNvPr id="1049382" name="平行四边形 9"/>
          <p:cNvSpPr/>
          <p:nvPr>
            <p:custDataLst>
              <p:tags r:id="rId5"/>
            </p:custDataLst>
          </p:nvPr>
        </p:nvSpPr>
        <p:spPr>
          <a:xfrm>
            <a:off x="2925596" y="1686813"/>
            <a:ext cx="3157198" cy="145962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384" name="标题"/>
          <p:cNvSpPr txBox="1"/>
          <p:nvPr>
            <p:custDataLst>
              <p:tags r:id="rId6"/>
            </p:custDataLst>
          </p:nvPr>
        </p:nvSpPr>
        <p:spPr>
          <a:xfrm>
            <a:off x="3172555" y="1289050"/>
            <a:ext cx="6088191" cy="50983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问题：如何判断患者是否需要心肺复苏？ 解决方法：观察患者是否有呼吸和脉搏，如果没有，需要立即进行心肺复苏。</a:t>
            </a:r>
          </a:p>
        </p:txBody>
      </p:sp>
      <p:sp>
        <p:nvSpPr>
          <p:cNvPr id="1049386" name="正文"/>
          <p:cNvSpPr txBox="1"/>
          <p:nvPr>
            <p:custDataLst>
              <p:tags r:id="rId7"/>
            </p:custDataLst>
          </p:nvPr>
        </p:nvSpPr>
        <p:spPr>
          <a:xfrm>
            <a:off x="3171863" y="1976661"/>
            <a:ext cx="6088191" cy="5098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解决方法：观察患者是否有呼吸和脉搏，如果没有，需要立即进行心肺复苏。</a:t>
            </a:r>
          </a:p>
        </p:txBody>
      </p:sp>
      <p:sp>
        <p:nvSpPr>
          <p:cNvPr id="1049388" name="平行四边形 10"/>
          <p:cNvSpPr/>
          <p:nvPr>
            <p:custDataLst>
              <p:tags r:id="rId8"/>
            </p:custDataLst>
          </p:nvPr>
        </p:nvSpPr>
        <p:spPr>
          <a:xfrm>
            <a:off x="2925596" y="2943051"/>
            <a:ext cx="3157198" cy="145962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390" name="标题"/>
          <p:cNvSpPr txBox="1"/>
          <p:nvPr>
            <p:custDataLst>
              <p:tags r:id="rId9"/>
            </p:custDataLst>
          </p:nvPr>
        </p:nvSpPr>
        <p:spPr>
          <a:xfrm>
            <a:off x="3172555" y="2543213"/>
            <a:ext cx="6088191" cy="50983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问题：如何进行正确的胸外按压？ 解决方法：双手交叉，掌根放在患者胸骨中下1/3处，垂直向下按压，深度为5-6厘米，频率为每分钟100-120次。</a:t>
            </a:r>
          </a:p>
        </p:txBody>
      </p:sp>
      <p:sp>
        <p:nvSpPr>
          <p:cNvPr id="1049392" name="正文"/>
          <p:cNvSpPr txBox="1"/>
          <p:nvPr>
            <p:custDataLst>
              <p:tags r:id="rId10"/>
            </p:custDataLst>
          </p:nvPr>
        </p:nvSpPr>
        <p:spPr>
          <a:xfrm>
            <a:off x="3171863" y="3230824"/>
            <a:ext cx="6088191" cy="5098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解决方法：双手交叉，掌根放在患者胸骨中下1/3处，垂直向下按压，深度为5-6厘米，频率为每分钟100-120次。</a:t>
            </a:r>
          </a:p>
        </p:txBody>
      </p:sp>
      <p:sp>
        <p:nvSpPr>
          <p:cNvPr id="1049394" name="平行四边形 12"/>
          <p:cNvSpPr/>
          <p:nvPr>
            <p:custDataLst>
              <p:tags r:id="rId11"/>
            </p:custDataLst>
          </p:nvPr>
        </p:nvSpPr>
        <p:spPr>
          <a:xfrm>
            <a:off x="2925596" y="4199290"/>
            <a:ext cx="3157198" cy="145962"/>
          </a:xfrm>
          <a:prstGeom prst="parallelogram">
            <a:avLst>
              <a:gd name="adj" fmla="val 38188"/>
            </a:avLst>
          </a:prstGeom>
          <a:gradFill>
            <a:gsLst>
              <a:gs pos="23000">
                <a:schemeClr val="accent1">
                  <a:alpha val="0"/>
                </a:schemeClr>
              </a:gs>
              <a:gs pos="100000">
                <a:schemeClr val="accent1">
                  <a:alpha val="48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9396" name="标题"/>
          <p:cNvSpPr txBox="1"/>
          <p:nvPr>
            <p:custDataLst>
              <p:tags r:id="rId12"/>
            </p:custDataLst>
          </p:nvPr>
        </p:nvSpPr>
        <p:spPr>
          <a:xfrm>
            <a:off x="3172555" y="3798068"/>
            <a:ext cx="6088191" cy="50983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问题：如何进行正确的人工呼吸？ 解决方法：将患者头部后仰，捏住鼻子，用嘴包住患者的嘴，吹气两次，每次吹气1秒钟，确保患者胸部起伏。</a:t>
            </a:r>
          </a:p>
        </p:txBody>
      </p:sp>
      <p:sp>
        <p:nvSpPr>
          <p:cNvPr id="1049398" name="正文"/>
          <p:cNvSpPr txBox="1"/>
          <p:nvPr>
            <p:custDataLst>
              <p:tags r:id="rId13"/>
            </p:custDataLst>
          </p:nvPr>
        </p:nvSpPr>
        <p:spPr>
          <a:xfrm>
            <a:off x="3171863" y="4485679"/>
            <a:ext cx="6088191" cy="50983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解决方法：将患者头部后仰，捏住鼻子，用嘴包住患者的嘴，吹气两次，每次吹气1秒钟，确保患者胸部起伏。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创伤急救技能培训</a:t>
            </a:r>
          </a:p>
        </p:txBody>
      </p:sp>
      <p:sp>
        <p:nvSpPr>
          <p:cNvPr id="104943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创伤急救的基本原则和流程</a:t>
            </a:r>
          </a:p>
        </p:txBody>
      </p:sp>
      <p:sp>
        <p:nvSpPr>
          <p:cNvPr id="1049510" name="任意多边形 3"/>
          <p:cNvSpPr/>
          <p:nvPr>
            <p:custDataLst>
              <p:tags r:id="rId2"/>
            </p:custDataLst>
          </p:nvPr>
        </p:nvSpPr>
        <p:spPr>
          <a:xfrm>
            <a:off x="608330" y="2351642"/>
            <a:ext cx="10968990" cy="1895596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12" name="圆角矩形 14"/>
          <p:cNvSpPr/>
          <p:nvPr>
            <p:custDataLst>
              <p:tags r:id="rId3"/>
            </p:custDataLst>
          </p:nvPr>
        </p:nvSpPr>
        <p:spPr>
          <a:xfrm>
            <a:off x="1770361" y="2512814"/>
            <a:ext cx="1603762" cy="437088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514" name="椭圆 15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2462804" y="3396276"/>
            <a:ext cx="218212" cy="218212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16" name="圆角矩形 18"/>
          <p:cNvSpPr/>
          <p:nvPr>
            <p:custDataLst>
              <p:tags r:id="rId5"/>
            </p:custDataLst>
          </p:nvPr>
        </p:nvSpPr>
        <p:spPr>
          <a:xfrm>
            <a:off x="6652616" y="3130973"/>
            <a:ext cx="1603762" cy="437088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518" name="椭圆 19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7345060" y="4014435"/>
            <a:ext cx="218212" cy="218212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20" name="椭圆 20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3667947" y="3818773"/>
            <a:ext cx="218212" cy="218212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22" name="圆角矩形 21"/>
          <p:cNvSpPr/>
          <p:nvPr>
            <p:custDataLst>
              <p:tags r:id="rId8"/>
            </p:custDataLst>
          </p:nvPr>
        </p:nvSpPr>
        <p:spPr>
          <a:xfrm>
            <a:off x="2975504" y="4595450"/>
            <a:ext cx="1603762" cy="437088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524" name="椭圆 22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6127978" y="4117903"/>
            <a:ext cx="218212" cy="218212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26" name="圆角矩形 23"/>
          <p:cNvSpPr/>
          <p:nvPr>
            <p:custDataLst>
              <p:tags r:id="rId10"/>
            </p:custDataLst>
          </p:nvPr>
        </p:nvSpPr>
        <p:spPr>
          <a:xfrm>
            <a:off x="5435535" y="4894580"/>
            <a:ext cx="1603762" cy="437088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528" name="圆角矩形 24"/>
          <p:cNvSpPr/>
          <p:nvPr>
            <p:custDataLst>
              <p:tags r:id="rId11"/>
            </p:custDataLst>
          </p:nvPr>
        </p:nvSpPr>
        <p:spPr>
          <a:xfrm>
            <a:off x="4197892" y="3170768"/>
            <a:ext cx="1603762" cy="437088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530" name="椭圆 25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4890335" y="4054230"/>
            <a:ext cx="218212" cy="218212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32" name="椭圆 26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8511733" y="3752447"/>
            <a:ext cx="218212" cy="218212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34" name="圆角矩形 27"/>
          <p:cNvSpPr/>
          <p:nvPr>
            <p:custDataLst>
              <p:tags r:id="rId14"/>
            </p:custDataLst>
          </p:nvPr>
        </p:nvSpPr>
        <p:spPr>
          <a:xfrm>
            <a:off x="7819290" y="4529124"/>
            <a:ext cx="1603762" cy="437088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536" name="圆角矩形 28"/>
          <p:cNvSpPr/>
          <p:nvPr>
            <p:custDataLst>
              <p:tags r:id="rId15"/>
            </p:custDataLst>
          </p:nvPr>
        </p:nvSpPr>
        <p:spPr>
          <a:xfrm>
            <a:off x="9056270" y="2433223"/>
            <a:ext cx="1603762" cy="437088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</a:p>
        </p:txBody>
      </p:sp>
      <p:sp>
        <p:nvSpPr>
          <p:cNvPr id="1049538" name="椭圆 29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>
            <a:off x="9748713" y="3316685"/>
            <a:ext cx="218212" cy="218212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40" name="正文"/>
          <p:cNvSpPr txBox="1"/>
          <p:nvPr>
            <p:custDataLst>
              <p:tags r:id="rId17"/>
            </p:custDataLst>
          </p:nvPr>
        </p:nvSpPr>
        <p:spPr>
          <a:xfrm>
            <a:off x="1443374" y="1449609"/>
            <a:ext cx="2256410" cy="93387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评估现场：确保自身安全，评估伤者情况</a:t>
            </a:r>
          </a:p>
        </p:txBody>
      </p:sp>
      <p:sp>
        <p:nvSpPr>
          <p:cNvPr id="1049542" name="正文"/>
          <p:cNvSpPr txBox="1"/>
          <p:nvPr>
            <p:custDataLst>
              <p:tags r:id="rId18"/>
            </p:custDataLst>
          </p:nvPr>
        </p:nvSpPr>
        <p:spPr>
          <a:xfrm>
            <a:off x="3870905" y="2107563"/>
            <a:ext cx="2256410" cy="93387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止血：使用止血带或压迫止血，防止失血过多</a:t>
            </a:r>
          </a:p>
        </p:txBody>
      </p:sp>
      <p:sp>
        <p:nvSpPr>
          <p:cNvPr id="1049544" name="正文"/>
          <p:cNvSpPr txBox="1"/>
          <p:nvPr>
            <p:custDataLst>
              <p:tags r:id="rId19"/>
            </p:custDataLst>
          </p:nvPr>
        </p:nvSpPr>
        <p:spPr>
          <a:xfrm>
            <a:off x="6325629" y="2037920"/>
            <a:ext cx="2256410" cy="93387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固定：使用夹板或绷带固定骨折部位，防止二次伤害</a:t>
            </a:r>
          </a:p>
        </p:txBody>
      </p:sp>
      <p:sp>
        <p:nvSpPr>
          <p:cNvPr id="1049546" name="正文"/>
          <p:cNvSpPr txBox="1"/>
          <p:nvPr>
            <p:custDataLst>
              <p:tags r:id="rId20"/>
            </p:custDataLst>
          </p:nvPr>
        </p:nvSpPr>
        <p:spPr>
          <a:xfrm>
            <a:off x="8729283" y="1358742"/>
            <a:ext cx="2256410" cy="93387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监测：持续监测伤者生命体征，及时调整急救措施</a:t>
            </a:r>
          </a:p>
        </p:txBody>
      </p:sp>
      <p:sp>
        <p:nvSpPr>
          <p:cNvPr id="1049548" name="正文"/>
          <p:cNvSpPr txBox="1"/>
          <p:nvPr>
            <p:custDataLst>
              <p:tags r:id="rId21"/>
            </p:custDataLst>
          </p:nvPr>
        </p:nvSpPr>
        <p:spPr>
          <a:xfrm>
            <a:off x="2648517" y="5142639"/>
            <a:ext cx="2256410" cy="7375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呼救：拨打急救电话，寻求专业帮助</a:t>
            </a:r>
          </a:p>
        </p:txBody>
      </p:sp>
      <p:sp>
        <p:nvSpPr>
          <p:cNvPr id="1049550" name="正文"/>
          <p:cNvSpPr txBox="1"/>
          <p:nvPr>
            <p:custDataLst>
              <p:tags r:id="rId22"/>
            </p:custDataLst>
          </p:nvPr>
        </p:nvSpPr>
        <p:spPr>
          <a:xfrm>
            <a:off x="5108548" y="5442433"/>
            <a:ext cx="2256410" cy="7375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包扎：使用绷带或衣物包扎伤口，防止感染</a:t>
            </a:r>
          </a:p>
        </p:txBody>
      </p:sp>
      <p:sp>
        <p:nvSpPr>
          <p:cNvPr id="1049552" name="正文"/>
          <p:cNvSpPr txBox="1"/>
          <p:nvPr>
            <p:custDataLst>
              <p:tags r:id="rId23"/>
            </p:custDataLst>
          </p:nvPr>
        </p:nvSpPr>
        <p:spPr>
          <a:xfrm>
            <a:off x="7492303" y="5085599"/>
            <a:ext cx="2256410" cy="7375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搬运：使用正确的搬运方法，避免加重伤情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8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创伤止血的方法和技巧</a:t>
            </a:r>
          </a:p>
        </p:txBody>
      </p:sp>
      <p:sp>
        <p:nvSpPr>
          <p:cNvPr id="1049588" name="对角圆角矩形 52"/>
          <p:cNvSpPr/>
          <p:nvPr>
            <p:custDataLst>
              <p:tags r:id="rId2"/>
            </p:custDataLst>
          </p:nvPr>
        </p:nvSpPr>
        <p:spPr>
          <a:xfrm>
            <a:off x="608330" y="1457198"/>
            <a:ext cx="5253310" cy="1279488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0" name="对角圆角矩形 53"/>
          <p:cNvSpPr/>
          <p:nvPr>
            <p:custDataLst>
              <p:tags r:id="rId3"/>
            </p:custDataLst>
          </p:nvPr>
        </p:nvSpPr>
        <p:spPr>
          <a:xfrm>
            <a:off x="608330" y="1324508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2" name="直角三角形 54"/>
          <p:cNvSpPr/>
          <p:nvPr>
            <p:custDataLst>
              <p:tags r:id="rId4"/>
            </p:custDataLst>
          </p:nvPr>
        </p:nvSpPr>
        <p:spPr>
          <a:xfrm>
            <a:off x="1134467" y="1325169"/>
            <a:ext cx="79218" cy="1320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4" name="文本框 56"/>
          <p:cNvSpPr txBox="1"/>
          <p:nvPr>
            <p:custDataLst>
              <p:tags r:id="rId5"/>
            </p:custDataLst>
          </p:nvPr>
        </p:nvSpPr>
        <p:spPr>
          <a:xfrm>
            <a:off x="1168794" y="1510670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直接压迫止血法：适用于小动脉和静脉出血，用无菌纱布或干净的布直接压迫伤口</a:t>
            </a:r>
          </a:p>
        </p:txBody>
      </p:sp>
      <p:sp>
        <p:nvSpPr>
          <p:cNvPr id="1049596" name="对角圆角矩形 9"/>
          <p:cNvSpPr/>
          <p:nvPr>
            <p:custDataLst>
              <p:tags r:id="rId6"/>
            </p:custDataLst>
          </p:nvPr>
        </p:nvSpPr>
        <p:spPr>
          <a:xfrm>
            <a:off x="6323876" y="1457198"/>
            <a:ext cx="5253310" cy="1279488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8" name="对角圆角矩形 10"/>
          <p:cNvSpPr/>
          <p:nvPr>
            <p:custDataLst>
              <p:tags r:id="rId7"/>
            </p:custDataLst>
          </p:nvPr>
        </p:nvSpPr>
        <p:spPr>
          <a:xfrm>
            <a:off x="6323876" y="1324508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0" name="直角三角形 11"/>
          <p:cNvSpPr/>
          <p:nvPr>
            <p:custDataLst>
              <p:tags r:id="rId8"/>
            </p:custDataLst>
          </p:nvPr>
        </p:nvSpPr>
        <p:spPr>
          <a:xfrm>
            <a:off x="6849353" y="1325169"/>
            <a:ext cx="79218" cy="1320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2" name="文本框 12"/>
          <p:cNvSpPr txBox="1"/>
          <p:nvPr>
            <p:custDataLst>
              <p:tags r:id="rId9"/>
            </p:custDataLst>
          </p:nvPr>
        </p:nvSpPr>
        <p:spPr>
          <a:xfrm>
            <a:off x="6883680" y="1517271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填塞止血法：适用于深部伤口出血，用无菌纱布或干净的布填塞伤口</a:t>
            </a:r>
          </a:p>
        </p:txBody>
      </p:sp>
      <p:sp>
        <p:nvSpPr>
          <p:cNvPr id="1049604" name="对角圆角矩形 5"/>
          <p:cNvSpPr/>
          <p:nvPr>
            <p:custDataLst>
              <p:tags r:id="rId10"/>
            </p:custDataLst>
          </p:nvPr>
        </p:nvSpPr>
        <p:spPr>
          <a:xfrm>
            <a:off x="608330" y="3196023"/>
            <a:ext cx="5253310" cy="1279488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6" name="对角圆角矩形 6"/>
          <p:cNvSpPr/>
          <p:nvPr>
            <p:custDataLst>
              <p:tags r:id="rId11"/>
            </p:custDataLst>
          </p:nvPr>
        </p:nvSpPr>
        <p:spPr>
          <a:xfrm>
            <a:off x="608330" y="3063334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08" name="直角三角形 7"/>
          <p:cNvSpPr/>
          <p:nvPr>
            <p:custDataLst>
              <p:tags r:id="rId12"/>
            </p:custDataLst>
          </p:nvPr>
        </p:nvSpPr>
        <p:spPr>
          <a:xfrm>
            <a:off x="1134467" y="3063994"/>
            <a:ext cx="79218" cy="1320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0" name="文本框 8"/>
          <p:cNvSpPr txBox="1"/>
          <p:nvPr>
            <p:custDataLst>
              <p:tags r:id="rId13"/>
            </p:custDataLst>
          </p:nvPr>
        </p:nvSpPr>
        <p:spPr>
          <a:xfrm>
            <a:off x="1168794" y="3256096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加压包扎止血法：适用于大动脉出血，用绷带或布条加压包扎伤口</a:t>
            </a:r>
          </a:p>
        </p:txBody>
      </p:sp>
      <p:sp>
        <p:nvSpPr>
          <p:cNvPr id="1049612" name="对角圆角矩形 14"/>
          <p:cNvSpPr/>
          <p:nvPr>
            <p:custDataLst>
              <p:tags r:id="rId14"/>
            </p:custDataLst>
          </p:nvPr>
        </p:nvSpPr>
        <p:spPr>
          <a:xfrm>
            <a:off x="6323876" y="3196023"/>
            <a:ext cx="5253310" cy="1279488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4" name="对角圆角矩形 18"/>
          <p:cNvSpPr/>
          <p:nvPr>
            <p:custDataLst>
              <p:tags r:id="rId15"/>
            </p:custDataLst>
          </p:nvPr>
        </p:nvSpPr>
        <p:spPr>
          <a:xfrm>
            <a:off x="6323876" y="3063334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6" name="直角三角形 19"/>
          <p:cNvSpPr/>
          <p:nvPr>
            <p:custDataLst>
              <p:tags r:id="rId16"/>
            </p:custDataLst>
          </p:nvPr>
        </p:nvSpPr>
        <p:spPr>
          <a:xfrm>
            <a:off x="6849353" y="3063994"/>
            <a:ext cx="79218" cy="1320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18" name="文本框 20"/>
          <p:cNvSpPr txBox="1"/>
          <p:nvPr>
            <p:custDataLst>
              <p:tags r:id="rId17"/>
            </p:custDataLst>
          </p:nvPr>
        </p:nvSpPr>
        <p:spPr>
          <a:xfrm>
            <a:off x="6883680" y="3256096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止血钳止血法：适用于四肢大动脉出血，用止血钳夹住血管</a:t>
            </a:r>
          </a:p>
        </p:txBody>
      </p:sp>
      <p:sp>
        <p:nvSpPr>
          <p:cNvPr id="1049620" name="对角圆角矩形 15"/>
          <p:cNvSpPr/>
          <p:nvPr>
            <p:custDataLst>
              <p:tags r:id="rId18"/>
            </p:custDataLst>
          </p:nvPr>
        </p:nvSpPr>
        <p:spPr>
          <a:xfrm>
            <a:off x="608330" y="4934848"/>
            <a:ext cx="5253310" cy="1279488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2" name="对角圆角矩形 16"/>
          <p:cNvSpPr/>
          <p:nvPr>
            <p:custDataLst>
              <p:tags r:id="rId19"/>
            </p:custDataLst>
          </p:nvPr>
        </p:nvSpPr>
        <p:spPr>
          <a:xfrm>
            <a:off x="608330" y="4801499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4" name="直角三角形 17"/>
          <p:cNvSpPr/>
          <p:nvPr>
            <p:custDataLst>
              <p:tags r:id="rId20"/>
            </p:custDataLst>
          </p:nvPr>
        </p:nvSpPr>
        <p:spPr>
          <a:xfrm>
            <a:off x="1134467" y="4797538"/>
            <a:ext cx="79218" cy="1320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6" name="文本框 27"/>
          <p:cNvSpPr txBox="1"/>
          <p:nvPr>
            <p:custDataLst>
              <p:tags r:id="rId21"/>
            </p:custDataLst>
          </p:nvPr>
        </p:nvSpPr>
        <p:spPr>
          <a:xfrm>
            <a:off x="1168794" y="4994922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止血带止血法：适用于四肢大动脉出血，用止血带绑扎伤口</a:t>
            </a:r>
          </a:p>
        </p:txBody>
      </p:sp>
      <p:sp>
        <p:nvSpPr>
          <p:cNvPr id="1049628" name="对角圆角矩形 22"/>
          <p:cNvSpPr/>
          <p:nvPr>
            <p:custDataLst>
              <p:tags r:id="rId22"/>
            </p:custDataLst>
          </p:nvPr>
        </p:nvSpPr>
        <p:spPr>
          <a:xfrm>
            <a:off x="6323876" y="4934848"/>
            <a:ext cx="5253310" cy="1279488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0" name="对角圆角矩形 23"/>
          <p:cNvSpPr/>
          <p:nvPr>
            <p:custDataLst>
              <p:tags r:id="rId23"/>
            </p:custDataLst>
          </p:nvPr>
        </p:nvSpPr>
        <p:spPr>
          <a:xfrm>
            <a:off x="6323876" y="4801499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2" name="直角三角形 24"/>
          <p:cNvSpPr/>
          <p:nvPr>
            <p:custDataLst>
              <p:tags r:id="rId24"/>
            </p:custDataLst>
          </p:nvPr>
        </p:nvSpPr>
        <p:spPr>
          <a:xfrm>
            <a:off x="6849353" y="4797538"/>
            <a:ext cx="79218" cy="132029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4" name="文本框 25"/>
          <p:cNvSpPr txBox="1"/>
          <p:nvPr>
            <p:custDataLst>
              <p:tags r:id="rId25"/>
            </p:custDataLst>
          </p:nvPr>
        </p:nvSpPr>
        <p:spPr>
          <a:xfrm>
            <a:off x="6883680" y="4994922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药物止血法：适用于小动脉和静脉出血，用止血药涂抹伤口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6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创伤包扎的技巧和注意事项</a:t>
            </a:r>
          </a:p>
        </p:txBody>
      </p:sp>
      <p:sp>
        <p:nvSpPr>
          <p:cNvPr id="1049670" name="矩形 31"/>
          <p:cNvSpPr/>
          <p:nvPr>
            <p:custDataLst>
              <p:tags r:id="rId2"/>
            </p:custDataLst>
          </p:nvPr>
        </p:nvSpPr>
        <p:spPr>
          <a:xfrm>
            <a:off x="2532642" y="1289050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清洁伤口：使用生理盐水或清水清洗伤口，去除异物和污垢</a:t>
            </a:r>
          </a:p>
        </p:txBody>
      </p:sp>
      <p:sp>
        <p:nvSpPr>
          <p:cNvPr id="1049672" name="矩形 4"/>
          <p:cNvSpPr/>
          <p:nvPr>
            <p:custDataLst>
              <p:tags r:id="rId3"/>
            </p:custDataLst>
          </p:nvPr>
        </p:nvSpPr>
        <p:spPr>
          <a:xfrm>
            <a:off x="2532642" y="2576531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止血：使用止血带或压迫伤口止血，避免失血过多</a:t>
            </a:r>
          </a:p>
        </p:txBody>
      </p:sp>
      <p:sp>
        <p:nvSpPr>
          <p:cNvPr id="1049674" name="矩形 5"/>
          <p:cNvSpPr/>
          <p:nvPr>
            <p:custDataLst>
              <p:tags r:id="rId4"/>
            </p:custDataLst>
          </p:nvPr>
        </p:nvSpPr>
        <p:spPr>
          <a:xfrm>
            <a:off x="2532642" y="3864012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包扎：使用无菌纱布或绷带包扎伤口，避免感染和二次伤害</a:t>
            </a:r>
          </a:p>
        </p:txBody>
      </p:sp>
      <p:sp>
        <p:nvSpPr>
          <p:cNvPr id="1049676" name="矩形 7"/>
          <p:cNvSpPr/>
          <p:nvPr>
            <p:custDataLst>
              <p:tags r:id="rId5"/>
            </p:custDataLst>
          </p:nvPr>
        </p:nvSpPr>
        <p:spPr>
          <a:xfrm>
            <a:off x="2532642" y="5151494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注意事项：避免包扎过紧，影响血液循环；定期检查伤口，观察愈合情况；如有感染迹象，及时就医。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https://d.book118.com/875321230321011033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4_1"/>
  <p:tag name="KSO_WM_UNIT_INDEX" val="1_4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1_1"/>
  <p:tag name="KSO_WM_UNIT_INDEX" val="1_1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2_1"/>
  <p:tag name="KSO_WM_UNIT_INDEX" val="1_2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5199999809265137},{&quot;brightness&quot;:0,&quot;colorType&quot;:1,&quot;foreColorIndex&quot;:5,&quot;pos&quot;:0.23000000417232513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9_4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1.5269291338583,&quot;width&quot;:458.5750393700788}"/>
  <p:tag name="KSO_WM_TAG_VERSION" val="3.0"/>
  <p:tag name="KSO_WM_TEMPLATE_CATEGORY" val="diagram"/>
  <p:tag name="KSO_WM_TEMPLATE_INDEX" val="20231689"/>
  <p:tag name="KSO_WM_UNIT_COMPATIBLE" val="0"/>
  <p:tag name="KSO_WM_UNIT_DIAGRAM_ISNUMVISUAL" val="0"/>
  <p:tag name="KSO_WM_UNIT_DIAGRAM_ISREFERUNIT" val="0"/>
  <p:tag name="KSO_WM_UNIT_HIGHLIGHT" val="0"/>
  <p:tag name="KSO_WM_UNIT_ID" val="diagram20231689_4*l_h_f*1_3_1"/>
  <p:tag name="KSO_WM_UNIT_INDEX" val="1_3_1"/>
  <p:tag name="KSO_WM_UNIT_LAYERLEVEL" val="1_1_1"/>
  <p:tag name="KSO_WM_UNIT_NOCLEAR" val="0"/>
  <p:tag name="KSO_WM_UNIT_PRESET_TEXT" val="单击此处输入你的项正文，文字是您思想的提炼,言简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05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i*1_1"/>
  <p:tag name="KSO_WM_UNIT_INDEX" val="1_1"/>
  <p:tag name="KSO_WM_UNIT_LAYERLEVEL" val="1_1"/>
  <p:tag name="KSO_WM_UNIT_TYPE" val="m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1_1"/>
  <p:tag name="KSO_WM_UNIT_INDEX" val="1_1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5_1"/>
  <p:tag name="KSO_WM_UNIT_INDEX" val="1_5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5_1"/>
  <p:tag name="KSO_WM_UNIT_INDEX" val="1_5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2_1"/>
  <p:tag name="KSO_WM_UNIT_INDEX" val="1_2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  <p:tag name="KSO_WM_UNIT_VALUE" val="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4_1"/>
  <p:tag name="KSO_WM_UNIT_INDEX" val="1_4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3_1"/>
  <p:tag name="KSO_WM_UNIT_INDEX" val="1_3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6_1"/>
  <p:tag name="KSO_WM_UNIT_INDEX" val="1_6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6_1"/>
  <p:tag name="KSO_WM_UNIT_INDEX" val="1_6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7_1"/>
  <p:tag name="KSO_WM_UNIT_INDEX" val="1_7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7_1"/>
  <p:tag name="KSO_WM_UNIT_INDEX" val="1_7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Office Theme</vt:lpstr>
      <vt:lpstr>急救知识培训</vt:lpstr>
      <vt:lpstr>目录</vt:lpstr>
      <vt:lpstr>单击添加文档标题</vt:lpstr>
      <vt:lpstr>急救基础知识</vt:lpstr>
      <vt:lpstr>急救的重要性和必要性</vt:lpstr>
      <vt:lpstr>急救的基本原则和步骤</vt:lpstr>
      <vt:lpstr>急救的基本技能和工具</vt:lpstr>
      <vt:lpstr>心肺复苏技能培训</vt:lpstr>
      <vt:lpstr>心肺复苏的基本原理和流程</vt:lpstr>
      <vt:lpstr>心肺复苏的操作步骤和注意事项</vt:lpstr>
      <vt:lpstr>心肺复苏的常见问题和解决方法</vt:lpstr>
      <vt:lpstr>创伤急救技能培训</vt:lpstr>
      <vt:lpstr>创伤急救的基本原则和流程</vt:lpstr>
      <vt:lpstr>创伤止血的方法和技巧</vt:lpstr>
      <vt:lpstr>创伤包扎的技巧和注意事项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2024-08-29T02:29:58.863</cp:lastPrinted>
  <dcterms:created xsi:type="dcterms:W3CDTF">2024-08-28T18:29:58Z</dcterms:created>
  <dcterms:modified xsi:type="dcterms:W3CDTF">2024-08-28T18:30:01Z</dcterms:modified>
</cp:coreProperties>
</file>