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ACDE41-362D-43FB-899F-9B39C2BC5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2D3993-8E30-4626-BEF8-581F4CB14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2DBFFA-2E12-4C9F-B413-0F322F8EA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E6FD9E-94B6-489C-A4CB-7A57A0A72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79D58D-2058-4D66-9ABE-9DF92E7A0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D39C05-CFE2-40DD-85C8-B21DFDE102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F47792-E1B8-4C71-8FF4-861DF382A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34DFFB-D40C-49D2-8E9A-9610D6227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DE305F-6532-4494-A300-90C75C1909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A9EC3D-E1A7-4F3F-BC2C-236954855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28F9D4-AF7E-4A69-BBBD-FC797716AF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532403010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风险评估与风险管理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风险管理策略与规划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风险应对措施与执行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监控与报告机制建立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跨部门合作与沟通协作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230" b="2223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风险通常指潜在的不利事件或条件，可能对组织的目标产生负面影响。它包括事件发生的概率和后果的严重程度。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根据来源和性质，风险可分为战略风险、运营风险、市场风险、财务风险、法律风险等。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风险定义及分类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风险识别方法与工具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包括头脑风暴、德尔菲法、SWOT分析、故障树分析等，用于系统地识别潜在的风险。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风险识别工具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风险矩阵、风险登记册等，用于记录和管理识别出的风险。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24" r="1252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通常包括风险的发生概率、影响程度、持续时间等，用于量化风险的大小。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包括确定评估目标、收集信息、分析风险、制定风险应对措施等步骤。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风险评估流程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常见风险案例分析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运营风险案例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财务风险案例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如供应链中断导致的生产停滞，需要采取应急措施。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如资金链断裂导致的企业破产，需要优化财务管理。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战略风险案例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市场风险案例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法律风险案例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如市场变化导致的产品过时，需要调整战略方向。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如汇率波动导致的出口收入减少，需要采取对冲策略。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如知识产权侵权导致的诉讼，需要加强合规管理。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风险管理策略与规划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892" r="1389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966" r="14966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4542" r="14542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确定风险管理的主要目标，如降低损失、提高安全性、确保业务连续性等。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明确风险管理目标的优先级和重要性，以便合理分配资源和制定策略。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将风险管理目标与组织整体战略和业务目标相结合，确保风险管理为组织创造价值。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风险管理目标设定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风险管理策略制定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分析组织面临的各种风险，包括市场风险、信用风险、操作风险等，并评估其潜在影响。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根据风险评估结果，制定相应的风险管理策略，如风险规避、风险降低、风险转移等。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针对不同类型的风险，制定具体的应对措施和行动计划。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制定详细的风险管理计划，包括风险管理策略的实施步骤、时间表、责任人等。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确保风险管理计划与组织整体战略和业务计划相协调，避免冲突和重复工作。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定期审查和更新风险管理计划，以应对不断变化的风险环境和业务需求。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风险管理计划编制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资源分配和预算安排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根据风险管理计划的优先级和重要性，合理分配人力、物力、财力等资源。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制定风险管理预算，并确保预算的合理性和有效性。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监控和评估资源分配和预算执行情况，及时调整和优化资源配置。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风险应对措施与执行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预防性措施设计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建立完善的风险管理制度和流程，明确各级职责和权限。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加强员工风险意识培训，提高全员风险防范能力。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定期开展风险评估，识别潜在风险，制定针对性预防措施。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建立健全内部控制体系，确保业务合规性和风险防范。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应对性措施实施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针对已发生风险事件，迅速启动应急响应机制，控制事态发展。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深入分析风险事件原因，制定针对性解决方案，防止类似事件再次发生。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加强与相关部门的沟通协调，共同应对风险挑战。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及时总结经验教训，完善风险应对措施和流程。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395076" y="-1857264"/>
            <a:ext cx="1691080" cy="11233248"/>
          </a:xfrm>
          <a:prstGeom prst="downArrow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3878294" y="2871692"/>
            <a:ext cx="1860709" cy="1861375"/>
            <a:chOff x="3878294" y="2871692"/>
            <a:chExt cx="1860709" cy="1861375"/>
          </a:xfrm>
        </p:grpSpPr>
        <p:sp>
          <p:nvSpPr>
            <p:cNvPr id="4" name="AutoShape 4"/>
            <p:cNvSpPr/>
            <p:nvPr/>
          </p:nvSpPr>
          <p:spPr>
            <a:xfrm>
              <a:off x="3878294" y="2871692"/>
              <a:ext cx="1860709" cy="1861375"/>
            </a:xfrm>
            <a:prstGeom prst="ellipse">
              <a:avLst/>
            </a:prstGeom>
            <a:solidFill>
              <a:srgbClr val="D8D8D8">
                <a:alpha val="2304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004310" y="2997803"/>
              <a:ext cx="1607629" cy="160810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270117" y="2871692"/>
            <a:ext cx="1860709" cy="1861375"/>
            <a:chOff x="6270117" y="2871692"/>
            <a:chExt cx="1860709" cy="1861375"/>
          </a:xfrm>
        </p:grpSpPr>
        <p:sp>
          <p:nvSpPr>
            <p:cNvPr id="7" name="AutoShape 7"/>
            <p:cNvSpPr/>
            <p:nvPr/>
          </p:nvSpPr>
          <p:spPr>
            <a:xfrm>
              <a:off x="6270117" y="2871692"/>
              <a:ext cx="1860709" cy="1861375"/>
            </a:xfrm>
            <a:prstGeom prst="ellipse">
              <a:avLst/>
            </a:prstGeom>
            <a:solidFill>
              <a:srgbClr val="D8D8D8">
                <a:alpha val="2304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396228" y="2997803"/>
              <a:ext cx="1607629" cy="160810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8658606" y="2871692"/>
            <a:ext cx="1860709" cy="1861375"/>
            <a:chOff x="8658606" y="2871692"/>
            <a:chExt cx="1860709" cy="1861375"/>
          </a:xfrm>
        </p:grpSpPr>
        <p:sp>
          <p:nvSpPr>
            <p:cNvPr id="10" name="AutoShape 10"/>
            <p:cNvSpPr/>
            <p:nvPr/>
          </p:nvSpPr>
          <p:spPr>
            <a:xfrm>
              <a:off x="8658606" y="2871692"/>
              <a:ext cx="1860709" cy="1861375"/>
            </a:xfrm>
            <a:prstGeom prst="ellipse">
              <a:avLst/>
            </a:prstGeom>
            <a:solidFill>
              <a:srgbClr val="D8D8D8">
                <a:alpha val="2304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8784622" y="2997803"/>
              <a:ext cx="1607629" cy="160810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1477994" y="2871692"/>
            <a:ext cx="1860709" cy="1861375"/>
            <a:chOff x="1477994" y="2871692"/>
            <a:chExt cx="1860709" cy="1861375"/>
          </a:xfrm>
        </p:grpSpPr>
        <p:sp>
          <p:nvSpPr>
            <p:cNvPr id="13" name="AutoShape 13"/>
            <p:cNvSpPr/>
            <p:nvPr/>
          </p:nvSpPr>
          <p:spPr>
            <a:xfrm>
              <a:off x="1477994" y="2871692"/>
              <a:ext cx="1860709" cy="1861375"/>
            </a:xfrm>
            <a:prstGeom prst="ellipse">
              <a:avLst/>
            </a:prstGeom>
            <a:solidFill>
              <a:srgbClr val="D8D8D8">
                <a:alpha val="2304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605058" y="2997803"/>
              <a:ext cx="1607629" cy="160810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AutoShape 15"/>
          <p:cNvSpPr/>
          <p:nvPr/>
        </p:nvSpPr>
        <p:spPr>
          <a:xfrm>
            <a:off x="4192750" y="5069272"/>
            <a:ext cx="1784144" cy="55271"/>
          </a:xfrm>
          <a:prstGeom prst="wedgeRectCallou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759496" y="2452677"/>
            <a:ext cx="1913299" cy="77540"/>
          </a:xfrm>
          <a:prstGeom prst="wedgeRectCallou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68186" y="5115336"/>
            <a:ext cx="1971675" cy="1010465"/>
          </a:xfrm>
          <a:prstGeom prst="rect">
            <a:avLst/>
          </a:prstGeom>
          <a:noFill/>
        </p:spPr>
        <p:txBody>
          <a:bodyPr vert="horz" wrap="square" lIns="110395" tIns="55245" rIns="110395" bIns="5524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建立紧急情况下的快速响应机制，确保信息畅通、资源调配及时。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695605" y="1453470"/>
            <a:ext cx="1977190" cy="994859"/>
          </a:xfrm>
          <a:prstGeom prst="rect">
            <a:avLst/>
          </a:prstGeom>
          <a:noFill/>
        </p:spPr>
        <p:txBody>
          <a:bodyPr vert="horz" wrap="square" lIns="110395" tIns="55245" rIns="110395" bIns="5524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制定针对不同类型风险的应急处理预案，明确处置流程和责任人。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87558" y="2452677"/>
            <a:ext cx="1913299" cy="77540"/>
          </a:xfrm>
          <a:prstGeom prst="wedgeRectCallou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568534" y="1453470"/>
            <a:ext cx="1971675" cy="994859"/>
          </a:xfrm>
          <a:prstGeom prst="rect">
            <a:avLst/>
          </a:prstGeom>
          <a:noFill/>
        </p:spPr>
        <p:txBody>
          <a:bodyPr vert="horz" wrap="square" lIns="110395" tIns="55245" rIns="110395" bIns="5524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加强应急演练和培训，提高员工应急处置能力。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016979" y="5069272"/>
            <a:ext cx="1784144" cy="55271"/>
          </a:xfrm>
          <a:prstGeom prst="wedgeRectCallou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992418" y="5115336"/>
            <a:ext cx="1971675" cy="1010465"/>
          </a:xfrm>
          <a:prstGeom prst="rect">
            <a:avLst/>
          </a:prstGeom>
          <a:noFill/>
        </p:spPr>
        <p:txBody>
          <a:bodyPr vert="horz" wrap="square" lIns="110395" tIns="55245" rIns="110395" bIns="5524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与相关部门建立紧密的协作关系，实现资源共享和协同应对。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1776088" y="3461227"/>
            <a:ext cx="126873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74284" y="3504247"/>
            <a:ext cx="126873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506608" y="3504247"/>
            <a:ext cx="126873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954595" y="3504247"/>
            <a:ext cx="126873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紧急情况下应急处理方案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https://d.book118.com/875324030104011103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2024-09-12T14:02:58.634</cp:lastPrinted>
  <dcterms:created xsi:type="dcterms:W3CDTF">2024-09-12T06:02:58Z</dcterms:created>
  <dcterms:modified xsi:type="dcterms:W3CDTF">2024-09-12T06:03:00Z</dcterms:modified>
</cp:coreProperties>
</file>