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F2221E-47EC-41F7-9BF6-A8B740CE6B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073A8C-7C68-4228-8AB5-28658B53C1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62D1C3-49E6-4748-A524-702C017B1A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694554-9293-47F5-A4AA-1858FA5B69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F277CB4-FFE9-4C73-A187-D7B105218D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E69B17A-066A-4C5E-90E1-A954E068BD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1845EA-CFB7-4E58-9C6A-F3FB21CED5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C6F12E-AC0E-4698-88A1-2766D80F6B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122F8E-9878-44C5-B100-A6DF53EFF2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08E915-B499-4800-814E-265DFA1000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97499E-E1DA-4360-AF15-E238F08662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5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5334331044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服务器及存储系统解决方案课件\n## 1.服务器及存储系统的基本概念与应用场景\n### 1.1服务器的基本概念、类型及作用\n### 1.2存储系统的基本概念、类型及作用\n### 1.3服务器及存储系统在不同应用场景的需求分析\n## 2.服务器及存储系统的关键技术\n### 2.1服务器的性能优化与扩展技术\n### 2.2存储系统的性能优化与扩展技术\n### 2.3服务器及存储系统的可靠性、可用性和安全性技术\n## 3.服务器及存储系统的架构设计\n### 3.1服务器的架构设计原则与方法\n### 3.2存储系统的架构设计原则与方法\n### 3.3服务器及存储系统的集成架构设计\n## 4.服务器及存储系统的部署与维护\n### 4.1服务器的部署与配置\n### 4.2存储系统的部署与配置\n### 4.3服务器及存储系统的监控与维护\n## 5.服务器及存储系统的容灾与备份\n### 5.1服务器及存储系统的容灾策略与技术\n### 5.2服务器及存储系统的备份策略与技术\n### 5.3服务器及存储系统的数据恢复与故障排查\n## 6.服务器及存储系统的绿色节能与环保\n### 6.1服务器及存储系统的能耗分析与优化\n### 6.2服务器及存储系统的散热设计与技术\n### 6.3服务器及存储系统的环保政策与法规\n## 7.服务器及存储系统的发展趋势与展望\n### 7.1服务器及存储系统的技术创新与发展方向\n### 7.2云计算与大数据时代下的服务器及存储系统\n### 7.3未来服务器及存储系统面临的挑战与机遇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5600"/>
              <a:t>服务器及存储系统解决方案课件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服务器及存储系统的基本概念与应用场景</a:t>
            </a:r>
            <a:endParaRPr/>
          </a:p>
        </p:txBody>
      </p:sp>
      <p:sp>
        <p:nvSpPr>
          <p:cNvPr id="13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70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71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72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服务器的基本概念</a:t>
                </a:r>
                <a:endParaRPr/>
              </a:p>
            </p:txBody>
          </p:sp>
          <p:sp>
            <p:nvSpPr>
              <p:cNvPr id="273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服务器是一种提供计算资源和服务的计算机系统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服务器在网络中为其他计算机或设备提供服务，如数据存储、资源共享、应用程序运行等</a:t>
                </a:r>
                <a:endParaRPr/>
              </a:p>
            </p:txBody>
          </p:sp>
        </p:grpSp>
        <p:grpSp>
          <p:nvGrpSpPr>
            <p:cNvPr id="274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7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服务器的类型</a:t>
                </a:r>
                <a:endParaRPr/>
              </a:p>
            </p:txBody>
          </p:sp>
          <p:sp>
            <p:nvSpPr>
              <p:cNvPr id="27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文件服务器：存储和管理文件资源的计算机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邮件服务器：接收、存储和转发电子邮件的计算机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数据库服务器：存储和管理数据库的计算机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Web服务器：提供Web页面和其他Web服务的计算机</a:t>
                </a:r>
                <a:endParaRPr/>
              </a:p>
            </p:txBody>
          </p:sp>
        </p:grpSp>
        <p:grpSp>
          <p:nvGrpSpPr>
            <p:cNvPr id="277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7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服务器的作用</a:t>
                </a:r>
                <a:endParaRPr/>
              </a:p>
            </p:txBody>
          </p:sp>
          <p:sp>
            <p:nvSpPr>
              <p:cNvPr id="279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提供高性能的计算资源，满足各种应用场景的需求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管理和存储数据，保障数据的安全性和完整性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为其他设备提供服务，实现资源共享和协同工作</a:t>
                </a:r>
                <a:endParaRPr/>
              </a:p>
            </p:txBody>
          </p:sp>
        </p:grpSp>
      </p:grpSp>
      <p:sp>
        <p:nvSpPr>
          <p:cNvPr id="28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服务器的基本概念、类型及作用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88" name="Group 51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36033" y="1751287"/>
            <a:ext cx="11055112" cy="4234459"/>
            <a:chOff x="636033" y="1751287"/>
            <a:chExt cx="11055112" cy="4234459"/>
          </a:xfrm>
        </p:grpSpPr>
        <p:grpSp>
          <p:nvGrpSpPr>
            <p:cNvPr id="289" name="Group 513"/>
            <p:cNvGrpSpPr/>
            <p:nvPr/>
          </p:nvGrpSpPr>
          <p:grpSpPr>
            <a:xfrm>
              <a:off x="636033" y="1751287"/>
              <a:ext cx="3519940" cy="4234459"/>
              <a:chOff x="636033" y="1751287"/>
              <a:chExt cx="3519940" cy="4234459"/>
            </a:xfrm>
          </p:grpSpPr>
          <p:sp>
            <p:nvSpPr>
              <p:cNvPr id="290" name="AutoShape 2"/>
              <p:cNvSpPr/>
              <p:nvPr/>
            </p:nvSpPr>
            <p:spPr>
              <a:xfrm>
                <a:off x="636033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1" name="Connector 3"/>
              <p:cNvCxnSpPr/>
              <p:nvPr/>
            </p:nvCxnSpPr>
            <p:spPr>
              <a:xfrm>
                <a:off x="1068653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29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1084612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存储系统的基本概念</a:t>
                </a:r>
                <a:endParaRPr/>
              </a:p>
            </p:txBody>
          </p:sp>
          <p:sp>
            <p:nvSpPr>
              <p:cNvPr id="29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894460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存储系统是用于存储和管理数据的设备和技术组合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存储系统包括硬盘、固态硬盘、光盘、磁带等设备，以及用于数据管理和备份的软件和系统</a:t>
                </a:r>
                <a:endParaRPr/>
              </a:p>
            </p:txBody>
          </p:sp>
        </p:grpSp>
        <p:grpSp>
          <p:nvGrpSpPr>
            <p:cNvPr id="294" name="Group 518"/>
            <p:cNvGrpSpPr/>
            <p:nvPr/>
          </p:nvGrpSpPr>
          <p:grpSpPr>
            <a:xfrm>
              <a:off x="4403619" y="1751287"/>
              <a:ext cx="3519940" cy="4234459"/>
              <a:chOff x="4403619" y="1751287"/>
              <a:chExt cx="3519940" cy="4234459"/>
            </a:xfrm>
          </p:grpSpPr>
          <p:sp>
            <p:nvSpPr>
              <p:cNvPr id="295" name="AutoShape 6"/>
              <p:cNvSpPr/>
              <p:nvPr/>
            </p:nvSpPr>
            <p:spPr>
              <a:xfrm>
                <a:off x="4403619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6" name="Connector 7"/>
              <p:cNvCxnSpPr/>
              <p:nvPr/>
            </p:nvCxnSpPr>
            <p:spPr>
              <a:xfrm>
                <a:off x="4836240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29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852198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存储系统的类型</a:t>
                </a:r>
                <a:endParaRPr/>
              </a:p>
            </p:txBody>
          </p:sp>
          <p:sp>
            <p:nvSpPr>
              <p:cNvPr id="298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662047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直接附加存储（DAS）：直接连接到服务器的存储设备，如硬盘或磁带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网络附加存储（NAS）：通过网络连接到服务器的存储设备，如文件服务器或数据存储设备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存储区域网络（SAN）：通过光纤通道连接到服务器的专用存储网络，提供高速数据传输和备份功能</a:t>
                </a:r>
                <a:endParaRPr/>
              </a:p>
            </p:txBody>
          </p:sp>
        </p:grpSp>
        <p:grpSp>
          <p:nvGrpSpPr>
            <p:cNvPr id="299" name="Group 523"/>
            <p:cNvGrpSpPr/>
            <p:nvPr/>
          </p:nvGrpSpPr>
          <p:grpSpPr>
            <a:xfrm>
              <a:off x="8171205" y="1751287"/>
              <a:ext cx="3519940" cy="4234459"/>
              <a:chOff x="8171205" y="1751287"/>
              <a:chExt cx="3519940" cy="4234459"/>
            </a:xfrm>
          </p:grpSpPr>
          <p:sp>
            <p:nvSpPr>
              <p:cNvPr id="300" name="AutoShape 10"/>
              <p:cNvSpPr/>
              <p:nvPr/>
            </p:nvSpPr>
            <p:spPr>
              <a:xfrm>
                <a:off x="8171205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1" name="Connector 11"/>
              <p:cNvCxnSpPr/>
              <p:nvPr/>
            </p:nvCxnSpPr>
            <p:spPr>
              <a:xfrm>
                <a:off x="8603826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302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8619785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存储系统的作用</a:t>
                </a:r>
                <a:endParaRPr/>
              </a:p>
            </p:txBody>
          </p:sp>
          <p:sp>
            <p:nvSpPr>
              <p:cNvPr id="303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8429633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存储数据，为应用程序和服务提供数据支持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保障数据的安全性和完整性，防止数据丢失和损坏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实现数据的备份和恢复，提高系统的可靠性和可用性</a:t>
                </a:r>
                <a:endParaRPr/>
              </a:p>
            </p:txBody>
          </p:sp>
        </p:grpSp>
      </p:grpSp>
      <p:sp>
        <p:nvSpPr>
          <p:cNvPr id="30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存储系统的基本概念、类型及作用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6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07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308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309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0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数据中心</a:t>
                </a:r>
                <a:endParaRPr/>
              </a:p>
            </p:txBody>
          </p:sp>
          <p:sp>
            <p:nvSpPr>
              <p:cNvPr id="311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高性能的计算和存储资源，满足大量数据处理和存储的需求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高可靠性和可用性，保障数据的稳定性和连续性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灵活的扩展能力，适应业务的发展和变化</a:t>
                </a:r>
                <a:endParaRPr/>
              </a:p>
            </p:txBody>
          </p:sp>
        </p:grpSp>
        <p:grpSp>
          <p:nvGrpSpPr>
            <p:cNvPr id="312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313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4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企业网络</a:t>
                </a:r>
                <a:endParaRPr/>
              </a:p>
            </p:txBody>
          </p:sp>
          <p:sp>
            <p:nvSpPr>
              <p:cNvPr id="315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稳定的服务器和存储系统，保障企业业务的正常运行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数据安全和备份功能，防止数据丢失和损坏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易于管理和维护，降低运维成本</a:t>
                </a:r>
                <a:endParaRPr/>
              </a:p>
            </p:txBody>
          </p:sp>
        </p:grpSp>
        <p:grpSp>
          <p:nvGrpSpPr>
            <p:cNvPr id="316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317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8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云计算和大数据</a:t>
                </a:r>
                <a:endParaRPr/>
              </a:p>
            </p:txBody>
          </p:sp>
          <p:sp>
            <p:nvSpPr>
              <p:cNvPr id="319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高性能的计算和存储资源，满足实时数据处理和分析的需求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大规模分布式存储和计算，支持海量数据的存储和处理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高可靠性和可用性，保障服务的稳定性和连续性</a:t>
                </a:r>
                <a:endParaRPr/>
              </a:p>
            </p:txBody>
          </p:sp>
        </p:grpSp>
      </p:grpSp>
      <p:sp>
        <p:nvSpPr>
          <p:cNvPr id="3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服务器及存储系统在不同应用场景的需求分析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2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服务器及存储系统的关键技术</a:t>
            </a:r>
            <a:endParaRPr/>
          </a:p>
        </p:txBody>
      </p:sp>
      <p:sp>
        <p:nvSpPr>
          <p:cNvPr id="32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25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326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327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8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9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0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33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服务器的性能优化</a:t>
                </a:r>
                <a:endParaRPr/>
              </a:p>
            </p:txBody>
          </p:sp>
          <p:sp>
            <p:nvSpPr>
              <p:cNvPr id="332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硬件优化：使用高性能处理器、内存和存储设备，提高服务器的计算能力和存储容量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操作系统优化：调整操作系统参数，优化资源分配和调度策略，提高服务器的性能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应用程序优化：优化应用程序代码，减少资源消耗，提高应用程序的运行效率</a:t>
                </a:r>
                <a:endParaRPr/>
              </a:p>
            </p:txBody>
          </p:sp>
        </p:grpSp>
        <p:grpSp>
          <p:nvGrpSpPr>
            <p:cNvPr id="333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33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服务器的扩展技术</a:t>
                </a:r>
                <a:endParaRPr/>
              </a:p>
            </p:txBody>
          </p:sp>
          <p:sp>
            <p:nvSpPr>
              <p:cNvPr id="33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垂直扩展：增加服务器的硬件资源，如处理器、内存和存储设备，提高服务器的性能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水平扩展：通过集群和负载均衡技术，将请求分发到多个服务器，提高系统的处理能力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虚拟化扩展：使用虚拟化技术，将多个虚拟机部署在同一台服务器上，提高服务器的资源利用率</a:t>
                </a:r>
                <a:endParaRPr/>
              </a:p>
            </p:txBody>
          </p:sp>
          <p:sp>
            <p:nvSpPr>
              <p:cNvPr id="336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7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8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9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服务器的性能优化与扩展技术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42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343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344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磁盘优化：使用高性能磁盘，如固态硬盘，提高存储设备的读写速度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缓存优化：使用缓存技术，如高速缓存和内存缓存，提高数据的访问速度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磁盘阵列技术：使用磁盘阵列技术，如RAID，提高存储系统的性能和可靠性</a:t>
                </a:r>
                <a:endParaRPr/>
              </a:p>
            </p:txBody>
          </p:sp>
          <p:sp>
            <p:nvSpPr>
              <p:cNvPr id="345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存储系统的性能优化</a:t>
                </a:r>
                <a:endParaRPr/>
              </a:p>
            </p:txBody>
          </p:sp>
          <p:sp>
            <p:nvSpPr>
              <p:cNvPr id="346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7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348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349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垂直扩展：增加存储设备的容量，提高存储系统的存储能力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水平扩展：通过集群和分布式存储技术，将数据分布在多个存储设备上，提高存储系统的处理能力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云存储技术：使用云存储技术，将数据存储在远程的数据中心，实现数据的远程访问和备份</a:t>
                </a:r>
                <a:endParaRPr/>
              </a:p>
            </p:txBody>
          </p:sp>
          <p:sp>
            <p:nvSpPr>
              <p:cNvPr id="350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存储系统的扩展技术</a:t>
                </a:r>
                <a:endParaRPr/>
              </a:p>
            </p:txBody>
          </p:sp>
          <p:sp>
            <p:nvSpPr>
              <p:cNvPr id="351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2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3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存储系统的性能优化与扩展技术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5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55" name="Group 51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36033" y="1751287"/>
            <a:ext cx="11055112" cy="4234459"/>
            <a:chOff x="636033" y="1751287"/>
            <a:chExt cx="11055112" cy="4234459"/>
          </a:xfrm>
        </p:grpSpPr>
        <p:grpSp>
          <p:nvGrpSpPr>
            <p:cNvPr id="356" name="Group 513"/>
            <p:cNvGrpSpPr/>
            <p:nvPr/>
          </p:nvGrpSpPr>
          <p:grpSpPr>
            <a:xfrm>
              <a:off x="636033" y="1751287"/>
              <a:ext cx="3519940" cy="4234459"/>
              <a:chOff x="636033" y="1751287"/>
              <a:chExt cx="3519940" cy="4234459"/>
            </a:xfrm>
          </p:grpSpPr>
          <p:sp>
            <p:nvSpPr>
              <p:cNvPr id="357" name="AutoShape 2"/>
              <p:cNvSpPr/>
              <p:nvPr/>
            </p:nvSpPr>
            <p:spPr>
              <a:xfrm>
                <a:off x="636033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58" name="Connector 3"/>
              <p:cNvCxnSpPr/>
              <p:nvPr/>
            </p:nvCxnSpPr>
            <p:spPr>
              <a:xfrm>
                <a:off x="1068653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35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1084612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可靠性技术</a:t>
                </a:r>
                <a:endParaRPr/>
              </a:p>
            </p:txBody>
          </p:sp>
          <p:sp>
            <p:nvSpPr>
              <p:cNvPr id="36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894460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硬件冗余：使用冗余硬件，如双电源、双风扇等，提高服务器的可靠性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数据备份：定期备份数据，防止数据丢失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故障切换：实现故障设备的自动切换，保障系统的正常运行</a:t>
                </a:r>
                <a:endParaRPr/>
              </a:p>
            </p:txBody>
          </p:sp>
        </p:grpSp>
        <p:grpSp>
          <p:nvGrpSpPr>
            <p:cNvPr id="361" name="Group 518"/>
            <p:cNvGrpSpPr/>
            <p:nvPr/>
          </p:nvGrpSpPr>
          <p:grpSpPr>
            <a:xfrm>
              <a:off x="4403619" y="1751287"/>
              <a:ext cx="3519940" cy="4234459"/>
              <a:chOff x="4403619" y="1751287"/>
              <a:chExt cx="3519940" cy="4234459"/>
            </a:xfrm>
          </p:grpSpPr>
          <p:sp>
            <p:nvSpPr>
              <p:cNvPr id="362" name="AutoShape 6"/>
              <p:cNvSpPr/>
              <p:nvPr/>
            </p:nvSpPr>
            <p:spPr>
              <a:xfrm>
                <a:off x="4403619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63" name="Connector 7"/>
              <p:cNvCxnSpPr/>
              <p:nvPr/>
            </p:nvCxnSpPr>
            <p:spPr>
              <a:xfrm>
                <a:off x="4836240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36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852198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可用性技术</a:t>
                </a:r>
                <a:endParaRPr/>
              </a:p>
            </p:txBody>
          </p:sp>
          <p:sp>
            <p:nvSpPr>
              <p:cNvPr id="365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662047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负载均衡：通过负载均衡技术，将请求分发到多个服务器，提高系统的处理能力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故障恢复：实现故障设备的快速恢复，减少系统停机时间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监控和预警：实时监控服务器和存储系统的运行状态，及时发现和处理问题</a:t>
                </a:r>
                <a:endParaRPr/>
              </a:p>
            </p:txBody>
          </p:sp>
        </p:grpSp>
        <p:grpSp>
          <p:nvGrpSpPr>
            <p:cNvPr id="366" name="Group 523"/>
            <p:cNvGrpSpPr/>
            <p:nvPr/>
          </p:nvGrpSpPr>
          <p:grpSpPr>
            <a:xfrm>
              <a:off x="8171205" y="1751287"/>
              <a:ext cx="3519940" cy="4234459"/>
              <a:chOff x="8171205" y="1751287"/>
              <a:chExt cx="3519940" cy="4234459"/>
            </a:xfrm>
          </p:grpSpPr>
          <p:sp>
            <p:nvSpPr>
              <p:cNvPr id="367" name="AutoShape 10"/>
              <p:cNvSpPr/>
              <p:nvPr/>
            </p:nvSpPr>
            <p:spPr>
              <a:xfrm>
                <a:off x="8171205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68" name="Connector 11"/>
              <p:cNvCxnSpPr/>
              <p:nvPr/>
            </p:nvCxnSpPr>
            <p:spPr>
              <a:xfrm>
                <a:off x="8603826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369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8619785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安全性技术</a:t>
                </a:r>
                <a:endParaRPr/>
              </a:p>
            </p:txBody>
          </p:sp>
          <p:sp>
            <p:nvSpPr>
              <p:cNvPr id="370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8429633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防火墙：使用防火墙技术，阻止非法访问和攻击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访问控制：实现数据的访问控制，保障数据的安全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加密技术：使用加密技术，保护数据的安全</a:t>
                </a:r>
                <a:endParaRPr/>
              </a:p>
            </p:txBody>
          </p:sp>
        </p:grpSp>
      </p:grpSp>
      <p:sp>
        <p:nvSpPr>
          <p:cNvPr id="37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服务器及存储系统的可靠性、可用性和安全性技术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服务器及存储系统的架构设计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服务器的架构设计原则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高性能：优化服务器的计算能力和存储容量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高可靠性和可用性：保障服务器在故障情况下的正常运行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易于管理和维护：降低服务器的运维成本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服务器的架构设计方法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分层设计：将服务器划分为硬件层、操作系统层和应用层，便于管理和维护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模块化设计：将服务器的功能模块化，便于扩展和升级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冗余设计：使用冗余硬件，提高服务器的可靠性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服务器的架构设计原则与方法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存储系统的架构设计原则</a:t>
                </a:r>
                <a:endParaRPr/>
              </a:p>
            </p:txBody>
          </p:sp>
          <p:sp>
            <p:nvSpPr>
              <p:cNvPr id="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高性能：优化存储系统的读写速度和存储容量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高可靠性和可用性：保障存储系统在故障情况下的正常运行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易于管理和维护：降低存储系统的运维成本</a:t>
                </a:r>
                <a:endParaRPr/>
              </a:p>
            </p:txBody>
          </p:sp>
          <p:sp>
            <p:nvSpPr>
              <p:cNvPr id="3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存储系统的架构设计方法</a:t>
                </a:r>
                <a:endParaRPr/>
              </a:p>
            </p:txBody>
          </p:sp>
          <p:sp>
            <p:nvSpPr>
              <p:cNvPr id="4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分层设计：将存储系统划分为硬件层、存储管理层和数据访问层，便于管理和维护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模块化设计：将存储系统的功能模块化，便于扩展和升级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冗余设计：使用冗余硬件，提高存储系统的可靠性</a:t>
                </a:r>
                <a:endParaRPr/>
              </a:p>
            </p:txBody>
          </p:sp>
          <p:sp>
            <p:nvSpPr>
              <p:cNvPr id="4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存储系统的架构设计原则与方法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47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48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49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0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1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2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5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服务器及存储系统的集成架构设计原则</a:t>
                </a:r>
                <a:endParaRPr/>
              </a:p>
            </p:txBody>
          </p:sp>
          <p:sp>
            <p:nvSpPr>
              <p:cNvPr id="54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统一管理和维护：实现服务器和存储系统的统一管理，降低运维成本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高性能：优化服务器和存储系统的性能，满足各种应用场景的需求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高可靠性和可用性：保障服务器和存储系统在故障情况下的正常运行</a:t>
                </a:r>
                <a:endParaRPr/>
              </a:p>
            </p:txBody>
          </p:sp>
        </p:grpSp>
        <p:grpSp>
          <p:nvGrpSpPr>
            <p:cNvPr id="55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5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服务器及存储系统的集成架构设计方法</a:t>
                </a:r>
                <a:endParaRPr/>
              </a:p>
            </p:txBody>
          </p:sp>
          <p:sp>
            <p:nvSpPr>
              <p:cNvPr id="5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虚拟化技术：使用虚拟化技术，实现服务器和存储资源的动态分配和调度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集群和负载均衡技术：通过集群和负载均衡技术，提高服务器和存储系统的处理能力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数据备份和恢复技术：实现服务器和存储系统的数据备份和恢复，提高系统的可靠性和可用性</a:t>
                </a:r>
                <a:endParaRPr/>
              </a:p>
            </p:txBody>
          </p:sp>
          <p:sp>
            <p:nvSpPr>
              <p:cNvPr id="58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9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0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1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服务器及存储系统的集成架构设计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6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服务器及存储系统的部署与维护</a:t>
            </a:r>
            <a:endParaRPr/>
          </a:p>
        </p:txBody>
      </p:sp>
      <p:sp>
        <p:nvSpPr>
          <p:cNvPr id="6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6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服务器的部署与配置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6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6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7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服务器的部署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选择合适的服务器类型和配置，满足应用场景的需求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安装操作系统和应用程序，配置服务器的网络和存储资源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将服务器部署到合适的位置，如数据中心或企业网络</a:t>
                </a:r>
                <a:endParaRPr/>
              </a:p>
            </p:txBody>
          </p:sp>
          <p:pic>
            <p:nvPicPr>
              <p:cNvPr id="7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7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7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服务器的配置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配置服务器的硬件资源，如处理器、内存和存储设备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配置服务器的操作系统参数，优化资源分配和调度策略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配置服务器的应用程序，优化资源消耗和提高运行效率</a:t>
                </a:r>
                <a:endParaRPr/>
              </a:p>
            </p:txBody>
          </p:sp>
          <p:pic>
            <p:nvPicPr>
              <p:cNvPr id="7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https://d.book118.com/875334331044011113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服务器及存储系统解决方案课件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2024-09-19T21:43:17.121</cp:lastPrinted>
  <dcterms:created xsi:type="dcterms:W3CDTF">2024-09-19T13:43:17Z</dcterms:created>
  <dcterms:modified xsi:type="dcterms:W3CDTF">2024-09-19T13:43:19Z</dcterms:modified>
</cp:coreProperties>
</file>