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ACE59F4-DBB7-4BC2-9FBE-5DE570535C7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ABEFC0-35D9-4392-9E27-9F2E055A4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78A28-0BBA-4020-A995-AD2D81505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826D34-D116-40C4-862F-2EAC0F3FD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351A6B-76AF-4BB2-8238-9279E12FF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EBE7C8-3130-4F54-9EC3-6C85ED7386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7DA206-23E2-428E-B144-484D785701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C5D1F9-97B9-4175-BB66-98E92A5026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EF0518-7DBD-48E2-A11A-43525323B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76507-C785-4DEE-BE42-492B9580C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45409-B8D2-4826-BCBC-1A78123D0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650C6-6CB1-4225-9D31-45D59A9A98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7B381FA-29E2-4DEB-91DF-5658D5DB7C8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7792DE9-B5E7-4973-BB16-25FCCB48DCF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00214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人工智能技术赋能下的教学培训服务数字化转型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人工智能技术赋能下的教学培训服务数字化转型探讨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案例展示实践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行业数字化转型策略研究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XXXX</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XXXX</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结束</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人工智能技术赋能下的教学培训服务数字化转型探讨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章主要探讨如何利用人工智能技术来赋能教学培训服务的数字化转型，分析其意义和挑战。在当今数字化时代，教育培训服务的数字化转型已成为一种必然趋势，而人工智能技术的引入将为这一转型注入新的活力和可能性。本文将深入剖析人工智能技术在教育行业中的应用，探讨数字化转型的意义和必要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人工智能技术在教学的应用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提供个性化学习体验</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智能教学平台</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辅助教师提高教学效率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智能辅助教学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提供快速、准确的作业批改服务</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智能作业批改</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准确评估学生学习情况</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智能评估系统</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教学培训服务数字化转型的必要性</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节约时间成本，提高效率</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提高教学效率</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满足不同学生的学习需求</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基于数据提供更精准的教学方案</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数据驱动教学</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综合评价学生的学业表现</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全面素质评价</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教学培训服务数字化转型的关键技术</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利用大数据分析学生行为和学习情况</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大数据分析</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提供沉浸式学习体验</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虚拟现实</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应用</a:t>
            </a:r>
            <a:r>
              <a:rPr lang="en-US" sz="2000" b="0" strike="noStrike" spc="-1">
                <a:solidFill>
                  <a:schemeClr val="dk1">
                    <a:lumMod val="85000"/>
                    <a:lumOff val="15000"/>
                  </a:schemeClr>
                </a:solidFill>
                <a:latin typeface="微软雅黑"/>
                <a:ea typeface="微软雅黑"/>
              </a:rPr>
              <a:t>AI</a:t>
            </a:r>
            <a:r>
              <a:rPr lang="zh-CN" sz="2000" b="0" strike="noStrike" spc="-1">
                <a:solidFill>
                  <a:schemeClr val="dk1">
                    <a:lumMod val="85000"/>
                    <a:lumOff val="15000"/>
                  </a:schemeClr>
                </a:solidFill>
                <a:latin typeface="微软雅黑"/>
                <a:ea typeface="微软雅黑"/>
              </a:rPr>
              <a:t>技术提升教学效果</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人工智能</a:t>
            </a:r>
            <a:endParaRPr lang="en-US" sz="3000" b="0" strike="noStrike" spc="-1">
              <a:solidFill>
                <a:srgbClr val="000000"/>
              </a:solidFill>
              <a:latin typeface="Arial"/>
            </a:endParaRPr>
          </a:p>
        </p:txBody>
      </p:sp>
      <p:sp>
        <p:nvSpPr>
          <p:cNvPr id="111"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实践案例展示</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实现个性化教学服务</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智能教育平台在高校应用</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打破时间和空间限制</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在线教学系统案例分享</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提供丰富的学习资源</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数字化学习资源建设</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满足不同学生的学习需求</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定制化学习计划案例</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案例展示实践</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3500" b="1" strike="noStrike" spc="299">
                <a:solidFill>
                  <a:schemeClr val="dk1"/>
                </a:solidFill>
                <a:latin typeface="Arial"/>
                <a:ea typeface="微软雅黑"/>
              </a:rPr>
              <a:t>XXXX</a:t>
            </a:r>
            <a:endParaRPr lang="en-US" sz="3500" b="0" strike="noStrike" spc="-1">
              <a:solidFill>
                <a:srgbClr val="000000"/>
              </a:solidFill>
              <a:latin typeface="Arial"/>
            </a:endParaRPr>
          </a:p>
        </p:txBody>
      </p:sp>
      <p:sp>
        <p:nvSpPr>
          <p:cNvPr id="12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在人工智能技术的赋能下，教学培训服务正迎来数字化转型的浪潮。通过案例展示实践，可以清晰展示数字化转型所带来的巨大改变和优势，为行业发展指明方向。</a:t>
            </a:r>
            <a:endParaRPr lang="en-US" sz="2500" b="0" strike="noStrike" spc="-1">
              <a:solidFill>
                <a:srgbClr val="000000"/>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XXXX</a:t>
            </a:r>
            <a:endParaRPr lang="en-US" sz="3600" b="0" strike="noStrike" spc="-1">
              <a:solidFill>
                <a:schemeClr val="dk1"/>
              </a:solidFill>
              <a:latin typeface="Arial"/>
            </a:endParaRPr>
          </a:p>
        </p:txBody>
      </p:sp>
      <p:sp>
        <p:nvSpPr>
          <p:cNvPr id="12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数字化教学</a:t>
            </a:r>
            <a:endParaRPr lang="en-US" sz="1500" b="0" strike="noStrike" spc="-1">
              <a:solidFill>
                <a:srgbClr val="000000"/>
              </a:solidFill>
              <a:latin typeface="Arial"/>
            </a:endParaRPr>
          </a:p>
        </p:txBody>
      </p:sp>
      <p:sp>
        <p:nvSpPr>
          <p:cNvPr id="13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案例一</a:t>
            </a:r>
            <a:endParaRPr lang="en-US" sz="2200" b="0" strike="noStrike" spc="-1">
              <a:solidFill>
                <a:srgbClr val="000000"/>
              </a:solidFill>
              <a:latin typeface="Arial"/>
            </a:endParaRPr>
          </a:p>
        </p:txBody>
      </p:sp>
      <p:sp>
        <p:nvSpPr>
          <p:cNvPr id="13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在线学习平台</a:t>
            </a:r>
            <a:endParaRPr lang="en-US" sz="1500" b="0" strike="noStrike" spc="-1">
              <a:solidFill>
                <a:srgbClr val="000000"/>
              </a:solidFill>
              <a:latin typeface="Arial"/>
            </a:endParaRPr>
          </a:p>
        </p:txBody>
      </p:sp>
      <p:sp>
        <p:nvSpPr>
          <p:cNvPr id="13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案例二</a:t>
            </a:r>
            <a:endParaRPr lang="en-US" sz="2200" b="0" strike="noStrike" spc="-1">
              <a:solidFill>
                <a:srgbClr val="000000"/>
              </a:solidFill>
              <a:latin typeface="Arial"/>
            </a:endParaRPr>
          </a:p>
        </p:txBody>
      </p:sp>
      <p:sp>
        <p:nvSpPr>
          <p:cNvPr id="13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虚拟实验室</a:t>
            </a:r>
            <a:endParaRPr lang="en-US" sz="1500" b="0" strike="noStrike" spc="-1">
              <a:solidFill>
                <a:srgbClr val="000000"/>
              </a:solidFill>
              <a:latin typeface="Arial"/>
            </a:endParaRPr>
          </a:p>
        </p:txBody>
      </p:sp>
      <p:sp>
        <p:nvSpPr>
          <p:cNvPr id="13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案例三</a:t>
            </a:r>
            <a:endParaRPr lang="en-US" sz="2200" b="0" strike="noStrike" spc="-1">
              <a:solidFill>
                <a:srgbClr val="000000"/>
              </a:solidFill>
              <a:latin typeface="Arial"/>
            </a:endParaRPr>
          </a:p>
        </p:txBody>
      </p:sp>
      <p:sp>
        <p:nvSpPr>
          <p:cNvPr id="13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智能评估系统</a:t>
            </a:r>
            <a:endParaRPr lang="en-US" sz="1500" b="0" strike="noStrike" spc="-1">
              <a:solidFill>
                <a:srgbClr val="000000"/>
              </a:solidFill>
              <a:latin typeface="Arial"/>
            </a:endParaRPr>
          </a:p>
        </p:txBody>
      </p:sp>
      <p:sp>
        <p:nvSpPr>
          <p:cNvPr id="13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案例四</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a:t>
            </a:r>
            <a:endParaRPr lang="en-US" sz="2200" b="0" strike="noStrike" spc="-1">
              <a:solidFill>
                <a:srgbClr val="000000"/>
              </a:solidFill>
              <a:latin typeface="Arial"/>
            </a:endParaRPr>
          </a:p>
        </p:txBody>
      </p:sp>
      <p:sp>
        <p:nvSpPr>
          <p:cNvPr id="13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技术要求高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数据隐私问题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人员培训成本</a:t>
            </a:r>
            <a:endParaRPr lang="en-US" sz="15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发展趋势</a:t>
            </a:r>
            <a:endParaRPr lang="en-US" sz="2200" b="0" strike="noStrike" spc="-1">
              <a:solidFill>
                <a:srgbClr val="000000"/>
              </a:solidFill>
              <a:latin typeface="Arial"/>
            </a:endParaRPr>
          </a:p>
        </p:txBody>
      </p:sp>
      <p:sp>
        <p:nvSpPr>
          <p:cNvPr id="14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增加智能元素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拓展应用场景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跨界融合</a:t>
            </a:r>
            <a:endParaRPr lang="en-US" sz="15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行业影响</a:t>
            </a:r>
            <a:endParaRPr lang="en-US" sz="2200" b="0" strike="noStrike" spc="-1">
              <a:solidFill>
                <a:srgbClr val="000000"/>
              </a:solidFill>
              <a:latin typeface="Arial"/>
            </a:endParaRPr>
          </a:p>
        </p:txBody>
      </p:sp>
      <p:sp>
        <p:nvSpPr>
          <p:cNvPr id="14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提高教学质量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拓展教学范围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提升用户体验</a:t>
            </a:r>
            <a:endParaRPr lang="en-US" sz="1500" b="0" strike="noStrike" spc="-1">
              <a:solidFill>
                <a:srgbClr val="000000"/>
              </a:solidFill>
              <a:latin typeface="Arial"/>
            </a:endParaRPr>
          </a:p>
        </p:txBody>
      </p:sp>
      <p:sp>
        <p:nvSpPr>
          <p:cNvPr id="14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XXXX</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优势</a:t>
            </a:r>
            <a:endParaRPr lang="en-US" sz="2200" b="0" strike="noStrike" spc="-1">
              <a:solidFill>
                <a:srgbClr val="000000"/>
              </a:solidFill>
              <a:latin typeface="Arial"/>
            </a:endParaRPr>
          </a:p>
        </p:txBody>
      </p:sp>
      <p:sp>
        <p:nvSpPr>
          <p:cNvPr id="14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提高学习效率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个性化教学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实时反馈</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XXXX</a:t>
            </a:r>
            <a:endParaRPr lang="en-US" sz="3600" b="0" strike="noStrike" spc="-1">
              <a:solidFill>
                <a:schemeClr val="dk1"/>
              </a:solidFill>
              <a:latin typeface="Arial"/>
            </a:endParaRPr>
          </a:p>
        </p:txBody>
      </p:sp>
      <p:sp>
        <p:nvSpPr>
          <p:cNvPr id="15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个性化学习体验</a:t>
            </a:r>
            <a:endParaRPr lang="en-US" sz="2000" b="0" strike="noStrike" spc="-1">
              <a:solidFill>
                <a:srgbClr val="000000"/>
              </a:solidFill>
              <a:latin typeface="Arial"/>
            </a:endParaRPr>
          </a:p>
        </p:txBody>
      </p:sp>
      <p:sp>
        <p:nvSpPr>
          <p:cNvPr id="15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智能题库</a:t>
            </a:r>
            <a:endParaRPr lang="en-US" sz="3000" b="0" strike="noStrike" spc="-1">
              <a:solidFill>
                <a:srgbClr val="000000"/>
              </a:solidFill>
              <a:latin typeface="Arial"/>
            </a:endParaRPr>
          </a:p>
        </p:txBody>
      </p:sp>
      <p:sp>
        <p:nvSpPr>
          <p:cNvPr id="15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学习资源定制</a:t>
            </a:r>
            <a:endParaRPr lang="en-US" sz="2000" b="0" strike="noStrike" spc="-1">
              <a:solidFill>
                <a:srgbClr val="000000"/>
              </a:solidFill>
              <a:latin typeface="Arial"/>
            </a:endParaRPr>
          </a:p>
        </p:txBody>
      </p:sp>
      <p:sp>
        <p:nvSpPr>
          <p:cNvPr id="15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智能推荐</a:t>
            </a:r>
            <a:endParaRPr lang="en-US" sz="3000" b="0" strike="noStrike" spc="-1">
              <a:solidFill>
                <a:srgbClr val="000000"/>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实时反馈与调整</a:t>
            </a:r>
            <a:endParaRPr lang="en-US" sz="2000" b="0" strike="noStrike" spc="-1">
              <a:solidFill>
                <a:srgbClr val="000000"/>
              </a:solidFill>
              <a:latin typeface="Arial"/>
            </a:endParaRPr>
          </a:p>
        </p:txBody>
      </p:sp>
      <p:sp>
        <p:nvSpPr>
          <p:cNvPr id="15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智能监控</a:t>
            </a:r>
            <a:endParaRPr lang="en-US" sz="3000" b="0" strike="noStrike" spc="-1">
              <a:solidFill>
                <a:srgbClr val="000000"/>
              </a:solidFill>
              <a:latin typeface="Arial"/>
            </a:endParaRPr>
          </a:p>
        </p:txBody>
      </p:sp>
      <p:sp>
        <p:nvSpPr>
          <p:cNvPr id="159"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XXXX</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通过案例展示实践，可以更直观地展示人工智能技术在教学培训服务中的应用场景和效果，为行业数字化转型提供实际参考和借鉴，助力行业的发展和进步。</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行业数字化转型策略研究</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行业数字化转型概述</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行业数字化转型是指利用信息技术、人工智能等先进技术手段，对传统行业进行全方位的数字化改造和升级，以提高效率和服务质量。这种转型不仅能够为企业带来新的商业机会，还能让企业更好地适应时代发展的潮流。</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行业数字化转型的趋势</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以数据为中心进行决策和运营</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数据驱动</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通过人工智能技术提供个性化服务</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智能化服务</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利用云计算技术提高效率和灵活性</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云计算应用</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行业数字化转型的挑战</a:t>
            </a:r>
            <a:endParaRPr lang="en-US" sz="3600" b="0" strike="noStrike" spc="-1">
              <a:solidFill>
                <a:schemeClr val="dk1"/>
              </a:solidFill>
              <a:latin typeface="Arial"/>
            </a:endParaRPr>
          </a:p>
        </p:txBody>
      </p:sp>
      <p:sp>
        <p:nvSpPr>
          <p:cNvPr id="17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需要不断跟进技术发展</a:t>
            </a:r>
            <a:endParaRPr lang="en-US" sz="1500" b="0" strike="noStrike" spc="-1">
              <a:solidFill>
                <a:srgbClr val="000000"/>
              </a:solidFill>
              <a:latin typeface="Arial"/>
            </a:endParaRPr>
          </a:p>
        </p:txBody>
      </p:sp>
      <p:sp>
        <p:nvSpPr>
          <p:cNvPr id="18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技术更新</a:t>
            </a:r>
            <a:endParaRPr lang="en-US" sz="2200" b="0" strike="noStrike" spc="-1">
              <a:solidFill>
                <a:srgbClr val="000000"/>
              </a:solidFill>
              <a:latin typeface="Arial"/>
            </a:endParaRPr>
          </a:p>
        </p:txBody>
      </p:sp>
      <p:sp>
        <p:nvSpPr>
          <p:cNvPr id="18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员工需要接受新技术培训</a:t>
            </a:r>
            <a:endParaRPr lang="en-US" sz="1500" b="0" strike="noStrike" spc="-1">
              <a:solidFill>
                <a:srgbClr val="000000"/>
              </a:solidFill>
              <a:latin typeface="Arial"/>
            </a:endParaRPr>
          </a:p>
        </p:txBody>
      </p:sp>
      <p:sp>
        <p:nvSpPr>
          <p:cNvPr id="18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人员培训</a:t>
            </a:r>
            <a:endParaRPr lang="en-US" sz="2200" b="0" strike="noStrike" spc="-1">
              <a:solidFill>
                <a:srgbClr val="000000"/>
              </a:solidFill>
              <a:latin typeface="Arial"/>
            </a:endParaRPr>
          </a:p>
        </p:txBody>
      </p:sp>
      <p:sp>
        <p:nvSpPr>
          <p:cNvPr id="18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保护客户数据和隐私</a:t>
            </a:r>
            <a:endParaRPr lang="en-US" sz="1500" b="0" strike="noStrike" spc="-1">
              <a:solidFill>
                <a:srgbClr val="000000"/>
              </a:solidFill>
              <a:latin typeface="Arial"/>
            </a:endParaRPr>
          </a:p>
        </p:txBody>
      </p:sp>
      <p:sp>
        <p:nvSpPr>
          <p:cNvPr id="18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数据安全</a:t>
            </a:r>
            <a:endParaRPr lang="en-US" sz="2200" b="0" strike="noStrike" spc="-1">
              <a:solidFill>
                <a:srgbClr val="000000"/>
              </a:solidFill>
              <a:latin typeface="Arial"/>
            </a:endParaRPr>
          </a:p>
        </p:txBody>
      </p:sp>
      <p:sp>
        <p:nvSpPr>
          <p:cNvPr id="18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行业数字化转型的关键成功因素</a:t>
            </a:r>
            <a:endParaRPr lang="en-US" sz="3600" b="0" strike="noStrike" spc="-1">
              <a:solidFill>
                <a:schemeClr val="dk1"/>
              </a:solidFill>
              <a:latin typeface="Arial"/>
            </a:endParaRPr>
          </a:p>
        </p:txBody>
      </p:sp>
      <p:sp>
        <p:nvSpPr>
          <p:cNvPr id="18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在进行行业数字化转型时，关键的成功因素包括战略规划的合理性、团队的协作能力、技术的稳定性以及用户体验的优化等方面。通过案例研究可以看到，成功的数字化转型离不开这些重要因素的积极作用。</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数字化转型成功案例展示</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通过人工智能技术实现客户画像精准营销</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a:t>
            </a:r>
            <a:r>
              <a:rPr lang="en-US" sz="3000" b="1" strike="noStrike" spc="-1">
                <a:solidFill>
                  <a:schemeClr val="dk1"/>
                </a:solidFill>
                <a:latin typeface="微软雅黑"/>
                <a:ea typeface="微软雅黑"/>
              </a:rPr>
              <a:t>A</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打造线上线下一体化教学培训服务体系</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a:t>
            </a:r>
            <a:r>
              <a:rPr lang="en-US" sz="3000" b="1" strike="noStrike" spc="-1">
                <a:solidFill>
                  <a:schemeClr val="dk1"/>
                </a:solidFill>
                <a:latin typeface="微软雅黑"/>
                <a:ea typeface="微软雅黑"/>
              </a:rPr>
              <a:t>C</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利用大数据分析提升产品推广效果</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a:t>
            </a:r>
            <a:r>
              <a:rPr lang="en-US" sz="3000" b="1" strike="noStrike" spc="-1">
                <a:solidFill>
                  <a:schemeClr val="dk1"/>
                </a:solidFill>
                <a:latin typeface="微软雅黑"/>
                <a:ea typeface="微软雅黑"/>
              </a:rPr>
              <a:t>B</a:t>
            </a:r>
            <a:endParaRPr lang="en-US" sz="3000" b="0" strike="noStrike" spc="-1">
              <a:solidFill>
                <a:srgbClr val="000000"/>
              </a:solidFill>
              <a:latin typeface="Arial"/>
            </a:endParaRPr>
          </a:p>
        </p:txBody>
      </p:sp>
      <p:sp>
        <p:nvSpPr>
          <p:cNvPr id="198"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密切合作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信息共享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跨部门协同</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技术稳定性</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高效运行</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数据安全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系统可靠</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用户体验</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个性化定制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便捷体验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数字化转型成功的关键因素</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战略规划</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科学规划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持续优化</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a:t>
            </a:r>
            <a:r>
              <a:rPr lang="en-US" sz="3600" b="1" strike="noStrike" spc="299">
                <a:solidFill>
                  <a:schemeClr val="dk1">
                    <a:lumMod val="85000"/>
                    <a:lumOff val="15000"/>
                  </a:schemeClr>
                </a:solidFill>
                <a:latin typeface="Arial"/>
                <a:ea typeface="微软雅黑"/>
              </a:rPr>
              <a:t>XXXX</a:t>
            </a:r>
            <a:endParaRPr lang="en-US" sz="3600" b="0" strike="noStrike" spc="-1">
              <a:solidFill>
                <a:schemeClr val="dk1"/>
              </a:solidFill>
              <a:latin typeface="Arial"/>
            </a:endParaRPr>
          </a:p>
        </p:txBody>
      </p:sp>
      <p:sp>
        <p:nvSpPr>
          <p:cNvPr id="21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人工智能技术在教学培训服务中的应用</a:t>
            </a:r>
            <a:endParaRPr lang="en-US" sz="3500" b="0" strike="noStrike" spc="-1">
              <a:solidFill>
                <a:srgbClr val="000000"/>
              </a:solidFill>
              <a:latin typeface="Arial"/>
            </a:endParaRPr>
          </a:p>
        </p:txBody>
      </p:sp>
      <p:sp>
        <p:nvSpPr>
          <p:cNvPr id="21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随着人工智能技术的不断发展，教学培训服务领域也开始逐渐应用人工智能技术，如智能辅导系统、虚拟教室等，以提升教学效率和个性化教学体验。</a:t>
            </a:r>
            <a:endParaRPr lang="en-US" sz="2500" b="0" strike="noStrike" spc="-1">
              <a:solidFill>
                <a:srgbClr val="000000"/>
              </a:solidFill>
              <a:latin typeface="Arial"/>
            </a:endParaRPr>
          </a:p>
        </p:txBody>
      </p:sp>
      <p:sp>
        <p:nvSpPr>
          <p:cNvPr id="2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人工智能技术在教学中的优势</a:t>
            </a:r>
            <a:endParaRPr lang="en-US" sz="3600" b="0" strike="noStrike" spc="-1">
              <a:solidFill>
                <a:schemeClr val="dk1"/>
              </a:solidFill>
              <a:latin typeface="Arial"/>
            </a:endParaRPr>
          </a:p>
        </p:txBody>
      </p:sp>
      <p:sp>
        <p:nvSpPr>
          <p:cNvPr id="22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22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智能辅导</a:t>
            </a:r>
            <a:endParaRPr lang="en-US" sz="2200" b="0" strike="noStrike" spc="-1">
              <a:solidFill>
                <a:srgbClr val="000000"/>
              </a:solidFill>
              <a:latin typeface="Arial"/>
            </a:endParaRPr>
          </a:p>
        </p:txBody>
      </p:sp>
      <p:sp>
        <p:nvSpPr>
          <p:cNvPr id="22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自适应学习</a:t>
            </a:r>
            <a:endParaRPr lang="en-US" sz="2200" b="0" strike="noStrike" spc="-1">
              <a:solidFill>
                <a:srgbClr val="000000"/>
              </a:solidFill>
              <a:latin typeface="Arial"/>
            </a:endParaRPr>
          </a:p>
        </p:txBody>
      </p:sp>
      <p:sp>
        <p:nvSpPr>
          <p:cNvPr id="22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教学大数据分析</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https://d.book118.com/876002141013010104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168</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人工智能技术赋能下的教学培训服务数字化转型</vt:lpstr>
      <vt:lpstr>目录</vt:lpstr>
      <vt:lpstr>第1章 人工智能技术赋能下的教学培训服务数字化转型探讨</vt:lpstr>
      <vt:lpstr> </vt:lpstr>
      <vt:lpstr>人工智能技术在教学的应用</vt:lpstr>
      <vt:lpstr>教学培训服务数字化转型的必要性</vt:lpstr>
      <vt:lpstr>教学培训服务数字化转型的关键技术</vt:lpstr>
      <vt:lpstr>实践案例展示</vt:lpstr>
      <vt:lpstr>第二章 案例展示实践</vt:lpstr>
      <vt:lpstr> </vt:lpstr>
      <vt:lpstr>XXXX</vt:lpstr>
      <vt:lpstr>XXXX</vt:lpstr>
      <vt:lpstr>XXXX</vt:lpstr>
      <vt:lpstr>XXXX</vt:lpstr>
      <vt:lpstr>第3章 行业数字化转型策略研究</vt:lpstr>
      <vt:lpstr> </vt:lpstr>
      <vt:lpstr>行业数字化转型的趋势</vt:lpstr>
      <vt:lpstr>行业数字化转型的挑战</vt:lpstr>
      <vt:lpstr>行业数字化转型的关键成功因素</vt:lpstr>
      <vt:lpstr>数字化转型成功案例展示</vt:lpstr>
      <vt:lpstr>数字化转型成功的关键因素</vt:lpstr>
      <vt:lpstr>第四章 XXXX</vt:lpstr>
      <vt:lpstr> </vt:lpstr>
      <vt:lpstr>人工智能技术在教学中的优势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2024-09-29T14:46:20.993</cp:lastPrinted>
  <dcterms:created xsi:type="dcterms:W3CDTF">2024-09-29T06:46:21Z</dcterms:created>
  <dcterms:modified xsi:type="dcterms:W3CDTF">2024-09-29T06:46:23Z</dcterms:modified>
</cp:coreProperties>
</file>