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3" r:id="rId38"/>
  </p:sldIdLst>
  <p:sldSz cx="9144000" cy="571500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tags" Target="tags/tag1.xml" /><Relationship Id="rId4" Type="http://schemas.openxmlformats.org/officeDocument/2006/relationships/slide" Target="slides/slide2.xml" /><Relationship Id="rId40" Type="http://schemas.openxmlformats.org/officeDocument/2006/relationships/presProps" Target="presProps.xml" /><Relationship Id="rId41" Type="http://schemas.openxmlformats.org/officeDocument/2006/relationships/viewProps" Target="viewProps.xml" /><Relationship Id="rId42" Type="http://schemas.openxmlformats.org/officeDocument/2006/relationships/theme" Target="theme/theme1.xml" /><Relationship Id="rId43"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F0876F-212B-45A1-AC14-2FD9070A55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F02137-AF63-4A61-9CF2-DF8FF04C16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6C962F-FC8E-4E06-9DDE-E81048A5A8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2CF7DE-3E47-43E7-A2AE-D987B6FE36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B03773-7398-4B51-A2A6-DC9B10D6AC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B00C50-E2C7-4144-B99C-296C278054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F25A78-73B0-4F03-938D-4792490155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5327EC-F771-4E4E-B845-D59A382C8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10E720-89E9-431D-9A60-B554256912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1DBD9E-4648-4538-BFF4-183BF5CA2E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7F79E-7C00-4C3C-B857-3E4143DC5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hyperlink" Target="7.0.2.2" TargetMode="External" /><Relationship Id="rId3" Type="http://schemas.openxmlformats.org/officeDocument/2006/relationships/image" Target="../media/image2.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 Id="rId3" Type="http://schemas.openxmlformats.org/officeDocument/2006/relationships/image" Target="../media/image3.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6015050201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rot="21600000">
            <a:off x="0" y="986028"/>
            <a:ext cx="9144000" cy="3168395"/>
          </a:xfrm>
          <a:prstGeom prst="rect">
            <a:avLst/>
          </a:prstGeom>
        </p:spPr>
      </p:pic>
      <p:graphicFrame>
        <p:nvGraphicFramePr>
          <p:cNvPr id="4" name="table 4"/>
          <p:cNvGraphicFramePr>
            <a:graphicFrameLocks noGrp="1"/>
          </p:cNvGraphicFramePr>
          <p:nvPr/>
        </p:nvGraphicFramePr>
        <p:xfrm>
          <a:off x="0" y="973137"/>
          <a:ext cx="9144000" cy="3187700"/>
        </p:xfrm>
        <a:graphic>
          <a:graphicData uri="http://schemas.openxmlformats.org/drawingml/2006/table">
            <a:tbl>
              <a:tblPr/>
              <a:tblGrid>
                <a:gridCol w="9144000"/>
              </a:tblGrid>
              <a:tr h="3187700">
                <a:tc>
                  <a:txBody>
                    <a:bodyPr vert="horz" wrap="square"/>
                    <a:lstStyle/>
                    <a:p>
                      <a:pPr algn="l" rtl="0" eaLnBrk="0">
                        <a:lnSpc>
                          <a:spcPct val="100000"/>
                        </a:lnSpc>
                      </a:pPr>
                      <a:endParaRPr lang="en-US" altLang="en-US" sz="1000"/>
                    </a:p>
                  </a:txBody>
                  <a:tcPr marL="0" marR="0" marT="0" marB="0">
                    <a:lnL w="6350" cap="flat" cmpd="sng" algn="ctr">
                      <a:solidFill>
                        <a:srgbClr val="006F6B"/>
                      </a:solidFill>
                      <a:prstDash val="solid"/>
                      <a:round/>
                      <a:headEnd type="none" w="med" len="med"/>
                      <a:tailEnd type="none" w="med" len="med"/>
                    </a:lnL>
                    <a:lnR w="6350" cap="flat" cmpd="sng" algn="ctr">
                      <a:solidFill>
                        <a:srgbClr val="006F6B"/>
                      </a:solidFill>
                      <a:prstDash val="solid"/>
                      <a:round/>
                      <a:headEnd type="none" w="med" len="med"/>
                      <a:tailEnd type="none" w="med" len="med"/>
                    </a:lnR>
                    <a:lnT w="6350" cap="flat" cmpd="sng" algn="ctr">
                      <a:solidFill>
                        <a:srgbClr val="006F6B"/>
                      </a:solidFill>
                      <a:prstDash val="solid"/>
                      <a:round/>
                      <a:headEnd type="none" w="med" len="med"/>
                      <a:tailEnd type="none" w="med" len="med"/>
                    </a:lnT>
                    <a:lnB w="6350" cap="flat" cmpd="sng" algn="ctr">
                      <a:solidFill>
                        <a:srgbClr val="006F6B"/>
                      </a:solidFill>
                      <a:prstDash val="solid"/>
                      <a:round/>
                      <a:headEnd type="none" w="med" len="med"/>
                      <a:tailEnd type="none" w="med" len="med"/>
                    </a:lnB>
                  </a:tcPr>
                </a:tc>
              </a:tr>
            </a:tbl>
          </a:graphicData>
        </a:graphic>
      </p:graphicFrame>
      <p:sp>
        <p:nvSpPr>
          <p:cNvPr id="6" name="textbox 6"/>
          <p:cNvSpPr/>
          <p:nvPr/>
        </p:nvSpPr>
        <p:spPr>
          <a:xfrm>
            <a:off x="0" y="986028"/>
            <a:ext cx="9144000" cy="3168650"/>
          </a:xfrm>
          <a:prstGeom prst="rect">
            <a:avLst/>
          </a:prstGeom>
          <a:solidFill>
            <a:srgbClr val="0A8D8B">
              <a:alpha val="76862"/>
            </a:srgbClr>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1000"/>
          </a:p>
          <a:p>
            <a:pPr algn="l" rtl="0" eaLnBrk="0">
              <a:lnSpc>
                <a:spcPct val="110000"/>
              </a:lnSpc>
            </a:pPr>
            <a:endParaRPr lang="en-US" altLang="en-US" sz="1000"/>
          </a:p>
          <a:p>
            <a:pPr algn="l" rtl="0" eaLnBrk="0">
              <a:lnSpc>
                <a:spcPct val="111000"/>
              </a:lnSpc>
            </a:pPr>
            <a:endParaRPr lang="en-US" altLang="en-US" sz="1000"/>
          </a:p>
          <a:p>
            <a:pPr algn="l" rtl="0" eaLnBrk="0">
              <a:lnSpc>
                <a:spcPct val="111000"/>
              </a:lnSpc>
            </a:pPr>
            <a:endParaRPr lang="en-US" altLang="en-US" sz="1000"/>
          </a:p>
          <a:p>
            <a:pPr algn="l" rtl="0" eaLnBrk="0">
              <a:lnSpc>
                <a:spcPct val="111000"/>
              </a:lnSpc>
            </a:pPr>
            <a:endParaRPr lang="en-US" altLang="en-US" sz="1000"/>
          </a:p>
          <a:p>
            <a:pPr algn="l" rtl="0" eaLnBrk="0">
              <a:lnSpc>
                <a:spcPct val="111000"/>
              </a:lnSpc>
            </a:pPr>
            <a:endParaRPr lang="en-US" altLang="en-US" sz="1000"/>
          </a:p>
          <a:p>
            <a:pPr algn="l" rtl="0" eaLnBrk="0">
              <a:lnSpc>
                <a:spcPct val="7000"/>
              </a:lnSpc>
            </a:pPr>
            <a:endParaRPr lang="en-US" altLang="en-US" sz="100"/>
          </a:p>
          <a:p>
            <a:pPr marL="564515" algn="ctr" rtl="0" eaLnBrk="0">
              <a:lnSpc>
                <a:spcPct val="91000"/>
              </a:lnSpc>
            </a:pPr>
            <a:r>
              <a:rPr sz="4400" b="1" kern="0" spc="-2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endParaRPr lang="en-US" altLang="en-US" sz="44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textbox 14"/>
          <p:cNvSpPr/>
          <p:nvPr/>
        </p:nvSpPr>
        <p:spPr>
          <a:xfrm>
            <a:off x="481984" y="824576"/>
            <a:ext cx="8528050" cy="40462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配电装置空气间隙不满足规</a:t>
            </a: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程规范要求 ，存在安全隐患。</a:t>
            </a:r>
            <a:endParaRPr lang="en-US" altLang="en-US" sz="2000"/>
          </a:p>
          <a:p>
            <a:pPr marL="280670" algn="l" rtl="0" eaLnBrk="0">
              <a:lnSpc>
                <a:spcPct val="91000"/>
              </a:lnSpc>
              <a:spcBef>
                <a:spcPts val="128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1780" indent="3175" algn="l" rtl="0" eaLnBrk="0">
              <a:lnSpc>
                <a:spcPct val="98000"/>
              </a:lnSpc>
              <a:spcBef>
                <a:spcPts val="85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配电装置空气间隙未按规程要求进行校验 ，主要体现在带电出线与相邻出线构架间距不满足A1值要求、隔离开关打开状</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态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下导电臂与相邻构架不满足A1值要求、支撑管母与围墙顶部间距不满足D值要求、运输设备外轮廓至上部跨线或通道</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相邻带</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电设备间距不满足B1值要求等</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，存在设备及导体放电、人员运维检修触电的安全隐患。该问题多发生在110kV电压等级工    程中。</a:t>
            </a:r>
            <a:endParaRPr lang="en-US" altLang="en-US" sz="1200"/>
          </a:p>
          <a:p>
            <a:pPr marL="288290" algn="l" rtl="0" eaLnBrk="0">
              <a:lnSpc>
                <a:spcPct val="91000"/>
              </a:lnSpc>
              <a:spcBef>
                <a:spcPts val="1055"/>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1780" indent="3175" algn="l" rtl="0" eaLnBrk="0">
              <a:lnSpc>
                <a:spcPct val="101000"/>
              </a:lnSpc>
              <a:spcBef>
                <a:spcPts val="48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配电装置空气间隙指在这一距离下 ，无论是在</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正常工作电压或出现内、外部过电压时 ，都不至使空气间隙击穿。《高压配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电装置设计规范》DL/T</a:t>
            </a:r>
            <a:r>
              <a:rPr sz="12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5352-2018规定了带电部分与接地部分之间、网状遮拦向上延伸</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线距地2.5m 处与遮拦上方带电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部分之间按A1值校验；不同相带电部分之间、断路器和隔离开关断口两侧引线带电部分之间按 A2 值校验；</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设备运输时外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轮廓至无遮拦带电部分之间、交叉的不同时停电检修的无遮拦带电部分之间、栅状遮拦至绝缘体</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和带电部分之间按B1值校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验；网状遮拦至带电部分之间按</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B2值校验；无遮拦裸导体至地面之间 ，无遮拦裸导体至建筑物、构筑物顶部之间按C值校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验；平行的不同时停电检修的无遮拦带电部分之间、带电部分与建筑物、构筑物的边沿部分之间按D值校</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验。</a:t>
            </a:r>
            <a:endParaRPr lang="en-US" altLang="en-US" sz="1200"/>
          </a:p>
          <a:p>
            <a:pPr algn="l" rtl="0" eaLnBrk="0">
              <a:lnSpc>
                <a:spcPct val="114000"/>
              </a:lnSpc>
            </a:pPr>
            <a:endParaRPr lang="en-US" altLang="en-US" sz="1000"/>
          </a:p>
          <a:p>
            <a:pPr marL="292100" algn="l" rtl="0" eaLnBrk="0">
              <a:lnSpc>
                <a:spcPct val="91000"/>
              </a:lnSpc>
              <a:spcBef>
                <a:spcPts val="420"/>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marL="287655" indent="635" algn="l" rtl="0" eaLnBrk="0">
              <a:lnSpc>
                <a:spcPct val="97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设计单位应熟练掌握不同电压等级的各类最小安全净距适用条件 ，根据工程实际情</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况准确运用 ，为确保工程设计安全应特别</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注意导线受风偏影响、隔离开关导电臂打开、设备运输外轮廓按路宽增加500mm等状态进行校验。设计单</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位应严格执行变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电站初设、施工图内容深度规定 ，配电装置断面图纸标注各种必要的安全净距 ，评审单位应重点审查 ，严</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格把关。</a:t>
            </a:r>
            <a:endParaRPr lang="en-US" altLang="en-US" sz="1200"/>
          </a:p>
        </p:txBody>
      </p:sp>
      <p:sp>
        <p:nvSpPr>
          <p:cNvPr id="16" name="textbox 16"/>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       </a:t>
            </a:r>
            <a:r>
              <a:rPr sz="1300" kern="0" spc="7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a:t>
            </a:r>
            <a:endParaRPr lang="en-US" altLang="en-US" sz="1300" baseline="4000"/>
          </a:p>
        </p:txBody>
      </p:sp>
      <p:pic>
        <p:nvPicPr>
          <p:cNvPr id="18" name="picture 18"/>
          <p:cNvPicPr>
            <a:picLocks noChangeAspect="1"/>
          </p:cNvPicPr>
          <p:nvPr/>
        </p:nvPicPr>
        <p:blipFill>
          <a:blip r:embed="rId2"/>
          <a:stretch>
            <a:fillRect/>
          </a:stretch>
        </p:blipFill>
        <p:spPr>
          <a:xfrm rot="21600000">
            <a:off x="8697204" y="5553075"/>
            <a:ext cx="22225" cy="144462"/>
          </a:xfrm>
          <a:prstGeom prst="rect">
            <a:avLst/>
          </a:prstGeom>
        </p:spPr>
      </p:pic>
      <p:sp>
        <p:nvSpPr>
          <p:cNvPr id="20" name="textbox 20"/>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22" name="picture 22"/>
          <p:cNvPicPr>
            <a:picLocks noChangeAspect="1"/>
          </p:cNvPicPr>
          <p:nvPr/>
        </p:nvPicPr>
        <p:blipFill>
          <a:blip r:embed="rId3"/>
          <a:stretch>
            <a:fillRect/>
          </a:stretch>
        </p:blipFill>
        <p:spPr>
          <a:xfrm rot="21600000">
            <a:off x="2484437" y="606425"/>
            <a:ext cx="6659562" cy="38100"/>
          </a:xfrm>
          <a:prstGeom prst="rect">
            <a:avLst/>
          </a:prstGeom>
        </p:spPr>
      </p:pic>
      <p:grpSp>
        <p:nvGrpSpPr>
          <p:cNvPr id="2" name="group 2"/>
          <p:cNvGrpSpPr/>
          <p:nvPr/>
        </p:nvGrpSpPr>
        <p:grpSpPr>
          <a:xfrm rot="21600000">
            <a:off x="41148" y="2360676"/>
            <a:ext cx="367792" cy="482219"/>
            <a:chExt cx="367792" cy="482219"/>
          </a:xfrm>
        </p:grpSpPr>
        <p:sp>
          <p:nvSpPr>
            <p:cNvPr id="24"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textbox 26"/>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4" name="group 4"/>
          <p:cNvGrpSpPr/>
          <p:nvPr/>
        </p:nvGrpSpPr>
        <p:grpSpPr>
          <a:xfrm rot="21600000">
            <a:off x="41148" y="1271904"/>
            <a:ext cx="393192" cy="426085"/>
            <a:chExt cx="393192" cy="426085"/>
          </a:xfrm>
        </p:grpSpPr>
        <p:sp>
          <p:nvSpPr>
            <p:cNvPr id="28" name="path"/>
            <p:cNvSpPr/>
            <p:nvPr/>
          </p:nvSpPr>
          <p:spPr>
            <a:xfrm>
              <a:off x="0" y="0"/>
              <a:ext cx="393192" cy="426085"/>
            </a:xfrm>
            <a:custGeom>
              <a:rect l="0" t="0" r="0" b="0"/>
              <a:pathLst>
                <a:path w="619" h="671">
                  <a:moveTo>
                    <a:pt x="309" y="1"/>
                  </a:moveTo>
                  <a:lnTo>
                    <a:pt x="619" y="1"/>
                  </a:lnTo>
                  <a:lnTo>
                    <a:pt x="619" y="361"/>
                  </a:lnTo>
                  <a:cubicBezTo>
                    <a:pt x="619" y="532"/>
                    <a:pt x="480" y="671"/>
                    <a:pt x="309" y="670"/>
                  </a:cubicBezTo>
                  <a:lnTo>
                    <a:pt x="0" y="670"/>
                  </a:lnTo>
                  <a:lnTo>
                    <a:pt x="0" y="310"/>
                  </a:lnTo>
                  <a:cubicBezTo>
                    <a:pt x="0" y="138"/>
                    <a:pt x="138" y="0"/>
                    <a:pt x="309" y="1"/>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textbox 30"/>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6" name="group 6"/>
          <p:cNvGrpSpPr/>
          <p:nvPr/>
        </p:nvGrpSpPr>
        <p:grpSpPr>
          <a:xfrm rot="21600000">
            <a:off x="39369" y="3971290"/>
            <a:ext cx="340105" cy="434593"/>
            <a:chExt cx="340105" cy="434593"/>
          </a:xfrm>
        </p:grpSpPr>
        <p:sp>
          <p:nvSpPr>
            <p:cNvPr id="32" name="path"/>
            <p:cNvSpPr/>
            <p:nvPr/>
          </p:nvSpPr>
          <p:spPr>
            <a:xfrm>
              <a:off x="0" y="0"/>
              <a:ext cx="340105" cy="434593"/>
            </a:xfrm>
            <a:custGeom>
              <a:rect l="0" t="0" r="0" b="0"/>
              <a:pathLst>
                <a:path w="535" h="684">
                  <a:moveTo>
                    <a:pt x="266" y="0"/>
                  </a:moveTo>
                  <a:lnTo>
                    <a:pt x="535" y="0"/>
                  </a:lnTo>
                  <a:lnTo>
                    <a:pt x="535" y="415"/>
                  </a:lnTo>
                  <a:cubicBezTo>
                    <a:pt x="534" y="564"/>
                    <a:pt x="415" y="683"/>
                    <a:pt x="266" y="684"/>
                  </a:cubicBezTo>
                  <a:lnTo>
                    <a:pt x="0" y="684"/>
                  </a:lnTo>
                  <a:lnTo>
                    <a:pt x="0" y="266"/>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 name="textbox 34"/>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textbox 36"/>
          <p:cNvSpPr/>
          <p:nvPr/>
        </p:nvSpPr>
        <p:spPr>
          <a:xfrm>
            <a:off x="741019" y="1552429"/>
            <a:ext cx="8255000" cy="21767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159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13335" algn="l" rtl="0" eaLnBrk="0">
              <a:lnSpc>
                <a:spcPct val="97000"/>
              </a:lnSpc>
              <a:spcBef>
                <a:spcPts val="86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针对间隔扩建、线路改接或升容改造工程 ，设备导体选型仅对本期扩建的相应间隔行</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短路电流、载流量计算 ，未根据系统提</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资对在运母线的穿越功率、母联间隔、分段间隔等设备及导线进行短路电流、载流量校核。该问题多发生在66-220</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kV电压</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等级的工程中。</a:t>
            </a:r>
            <a:endParaRPr lang="en-US" altLang="en-US" sz="1200"/>
          </a:p>
          <a:p>
            <a:pPr algn="l" rtl="0" eaLnBrk="0">
              <a:lnSpc>
                <a:spcPct val="172000"/>
              </a:lnSpc>
            </a:pPr>
            <a:endParaRPr lang="en-US" altLang="en-US" sz="1000"/>
          </a:p>
          <a:p>
            <a:pPr marL="2921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26000"/>
              </a:lnSpc>
            </a:pPr>
            <a:endParaRPr lang="en-US" altLang="en-US" sz="300"/>
          </a:p>
          <a:p>
            <a:pPr marL="13970" indent="-1905" algn="l" rtl="0" eaLnBrk="0">
              <a:lnSpc>
                <a:spcPct val="102000"/>
              </a:lnSpc>
              <a:spcBef>
                <a:spcPts val="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应特别注意原有工程与本期扩建工程的</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衔接和配合 ，应对前期工程的相关设备进行复核验算。根据《国家电网有限公司输    变电工程初步设计内容深度规定》Q/GDW</a:t>
            </a:r>
            <a:r>
              <a:rPr sz="1200" kern="0" spc="1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10166.2/10166.8/10166.9-2017规定 ，“改、扩建工程短路电流计算及主要     设备选择应校验原设备参数” ，设计文件未按照设计内容深度规定开展校核计</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算工作 ，存在相关设备导体短路电流、额定</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电流超标的隐患 ，导致相关设备导体改造更换工程量遗漏 ，影响工程投资总额</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p:txBody>
      </p:sp>
      <p:sp>
        <p:nvSpPr>
          <p:cNvPr id="38" name="textbox 38"/>
          <p:cNvSpPr/>
          <p:nvPr/>
        </p:nvSpPr>
        <p:spPr>
          <a:xfrm>
            <a:off x="756538" y="4296276"/>
            <a:ext cx="8253730" cy="861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marL="12700" indent="1270" algn="l" rtl="0" eaLnBrk="0">
              <a:lnSpc>
                <a:spcPct val="97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设计单位应充分掌握初步设计内容深度规定 ，准确收资一期工程设备参数 ，严格</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校验在运相关设备是否满足扩建、改接或升</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容改造的需求 ，根据实际情况明确是否涉及设备、导体的改造及更换。设计工作过程</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中应严格执行初设内容深度规定 ，说明</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书中应包括设备、导体校验的章节。评审单位应重点审查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，严格把关。</a:t>
            </a:r>
            <a:endParaRPr lang="en-US" altLang="en-US" sz="1200"/>
          </a:p>
        </p:txBody>
      </p:sp>
      <p:sp>
        <p:nvSpPr>
          <p:cNvPr id="42" name="textbox 42"/>
          <p:cNvSpPr/>
          <p:nvPr/>
        </p:nvSpPr>
        <p:spPr>
          <a:xfrm>
            <a:off x="490386" y="823812"/>
            <a:ext cx="8392159" cy="609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6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间隔扩建、线路改接或升容改造工程缺少相关在运设备校核计算 </a:t>
            </a: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，存在安全</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 </a:t>
            </a:r>
            <a:r>
              <a:rPr sz="2000" kern="0" spc="-50">
                <a:solidFill>
                  <a:srgbClr val="0C5C52">
                    <a:alpha val="100000"/>
                  </a:srgbClr>
                </a:solidFill>
                <a:latin typeface="微软雅黑" panose="020b0503020204020204" charset="-122"/>
                <a:ea typeface="微软雅黑" panose="020b0503020204020204" charset="-122"/>
                <a:cs typeface="微软雅黑" panose="020b0503020204020204" charset="-122"/>
              </a:rPr>
              <a:t>隐患。</a:t>
            </a:r>
            <a:endParaRPr lang="en-US" altLang="en-US" sz="2000"/>
          </a:p>
        </p:txBody>
      </p:sp>
      <p:sp>
        <p:nvSpPr>
          <p:cNvPr id="44" name="textbox 44"/>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a:t>
            </a: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3</a:t>
            </a:r>
            <a:endParaRPr lang="en-US" altLang="en-US" sz="1300" baseline="4000"/>
          </a:p>
        </p:txBody>
      </p:sp>
      <p:pic>
        <p:nvPicPr>
          <p:cNvPr id="46" name="picture 46"/>
          <p:cNvPicPr>
            <a:picLocks noChangeAspect="1"/>
          </p:cNvPicPr>
          <p:nvPr/>
        </p:nvPicPr>
        <p:blipFill>
          <a:blip r:embed="rId2"/>
          <a:stretch>
            <a:fillRect/>
          </a:stretch>
        </p:blipFill>
        <p:spPr>
          <a:xfrm rot="21600000">
            <a:off x="8723876" y="5553075"/>
            <a:ext cx="22225" cy="144462"/>
          </a:xfrm>
          <a:prstGeom prst="rect">
            <a:avLst/>
          </a:prstGeom>
        </p:spPr>
      </p:pic>
      <p:sp>
        <p:nvSpPr>
          <p:cNvPr id="48" name="textbox 48"/>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50" name="picture 50"/>
          <p:cNvPicPr>
            <a:picLocks noChangeAspect="1"/>
          </p:cNvPicPr>
          <p:nvPr/>
        </p:nvPicPr>
        <p:blipFill>
          <a:blip r:embed="rId3"/>
          <a:stretch>
            <a:fillRect/>
          </a:stretch>
        </p:blipFill>
        <p:spPr>
          <a:xfrm rot="21600000">
            <a:off x="2484437" y="606425"/>
            <a:ext cx="6659562" cy="38100"/>
          </a:xfrm>
          <a:prstGeom prst="rect">
            <a:avLst/>
          </a:prstGeom>
        </p:spPr>
      </p:pic>
      <p:grpSp>
        <p:nvGrpSpPr>
          <p:cNvPr id="8" name="group 8"/>
          <p:cNvGrpSpPr/>
          <p:nvPr/>
        </p:nvGrpSpPr>
        <p:grpSpPr>
          <a:xfrm rot="21600000">
            <a:off x="41148" y="2647950"/>
            <a:ext cx="367792" cy="482345"/>
            <a:chExt cx="367792" cy="482345"/>
          </a:xfrm>
        </p:grpSpPr>
        <p:sp>
          <p:nvSpPr>
            <p:cNvPr id="52" name="path"/>
            <p:cNvSpPr/>
            <p:nvPr/>
          </p:nvSpPr>
          <p:spPr>
            <a:xfrm>
              <a:off x="0" y="0"/>
              <a:ext cx="367792" cy="482345"/>
            </a:xfrm>
            <a:custGeom>
              <a:rect l="0" t="0" r="0" b="0"/>
              <a:pathLst>
                <a:path w="579" h="759">
                  <a:moveTo>
                    <a:pt x="290" y="1"/>
                  </a:moveTo>
                  <a:lnTo>
                    <a:pt x="578" y="1"/>
                  </a:lnTo>
                  <a:lnTo>
                    <a:pt x="578" y="469"/>
                  </a:lnTo>
                  <a:cubicBezTo>
                    <a:pt x="579" y="629"/>
                    <a:pt x="449" y="758"/>
                    <a:pt x="290" y="759"/>
                  </a:cubicBezTo>
                  <a:lnTo>
                    <a:pt x="0" y="759"/>
                  </a:lnTo>
                  <a:lnTo>
                    <a:pt x="0" y="289"/>
                  </a:lnTo>
                  <a:cubicBezTo>
                    <a:pt x="0" y="129"/>
                    <a:pt x="129" y="0"/>
                    <a:pt x="290" y="1"/>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textbox 54"/>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7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0" name="group 10"/>
          <p:cNvGrpSpPr/>
          <p:nvPr/>
        </p:nvGrpSpPr>
        <p:grpSpPr>
          <a:xfrm rot="21600000">
            <a:off x="41148" y="1558925"/>
            <a:ext cx="393192" cy="426846"/>
            <a:chExt cx="393192" cy="426846"/>
          </a:xfrm>
        </p:grpSpPr>
        <p:sp>
          <p:nvSpPr>
            <p:cNvPr id="56" name="path"/>
            <p:cNvSpPr/>
            <p:nvPr/>
          </p:nvSpPr>
          <p:spPr>
            <a:xfrm>
              <a:off x="0" y="0"/>
              <a:ext cx="393192" cy="426846"/>
            </a:xfrm>
            <a:custGeom>
              <a:rect l="0" t="0" r="0" b="0"/>
              <a:pathLst>
                <a:path w="619" h="672">
                  <a:moveTo>
                    <a:pt x="309" y="0"/>
                  </a:moveTo>
                  <a:lnTo>
                    <a:pt x="619" y="0"/>
                  </a:lnTo>
                  <a:lnTo>
                    <a:pt x="619" y="362"/>
                  </a:lnTo>
                  <a:cubicBezTo>
                    <a:pt x="619" y="532"/>
                    <a:pt x="480" y="670"/>
                    <a:pt x="309" y="672"/>
                  </a:cubicBezTo>
                  <a:lnTo>
                    <a:pt x="0" y="672"/>
                  </a:lnTo>
                  <a:lnTo>
                    <a:pt x="0" y="309"/>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textbox 58"/>
            <p:cNvSpPr/>
            <p:nvPr/>
          </p:nvSpPr>
          <p:spPr>
            <a:xfrm>
              <a:off x="-12700" y="-12700"/>
              <a:ext cx="419100" cy="5226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2" name="group 12"/>
          <p:cNvGrpSpPr/>
          <p:nvPr/>
        </p:nvGrpSpPr>
        <p:grpSpPr>
          <a:xfrm rot="21600000">
            <a:off x="39369" y="4258055"/>
            <a:ext cx="340105" cy="434594"/>
            <a:chExt cx="340105" cy="434594"/>
          </a:xfrm>
        </p:grpSpPr>
        <p:sp>
          <p:nvSpPr>
            <p:cNvPr id="60" name="path"/>
            <p:cNvSpPr/>
            <p:nvPr/>
          </p:nvSpPr>
          <p:spPr>
            <a:xfrm>
              <a:off x="0" y="0"/>
              <a:ext cx="340105" cy="434594"/>
            </a:xfrm>
            <a:custGeom>
              <a:rect l="0" t="0" r="0" b="0"/>
              <a:pathLst>
                <a:path w="535" h="684">
                  <a:moveTo>
                    <a:pt x="266" y="0"/>
                  </a:moveTo>
                  <a:lnTo>
                    <a:pt x="535" y="0"/>
                  </a:lnTo>
                  <a:lnTo>
                    <a:pt x="535" y="417"/>
                  </a:lnTo>
                  <a:cubicBezTo>
                    <a:pt x="534" y="564"/>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textbox 62"/>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 name="textbox 64"/>
          <p:cNvSpPr/>
          <p:nvPr/>
        </p:nvSpPr>
        <p:spPr>
          <a:xfrm>
            <a:off x="741172" y="1552429"/>
            <a:ext cx="8268969" cy="36055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159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13335" indent="5715" algn="l" rtl="0" eaLnBrk="0">
              <a:lnSpc>
                <a:spcPct val="103000"/>
              </a:lnSpc>
              <a:spcBef>
                <a:spcPts val="64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220kV～750kV同塔并架平行长线路未进行电磁感应、静电感应电流电压计算 ，仅</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凭经验对线路侧接地刀闸按B类选择 ，经</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补充计算 ，电磁感应电流超过B类接地刀闸的开合感应能力 ，调整为超B</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类。</a:t>
            </a:r>
            <a:endParaRPr lang="en-US" altLang="en-US" sz="1200"/>
          </a:p>
          <a:p>
            <a:pPr algn="l" rtl="0" eaLnBrk="0">
              <a:lnSpc>
                <a:spcPct val="198000"/>
              </a:lnSpc>
            </a:pPr>
            <a:endParaRPr lang="en-US" altLang="en-US" sz="1000"/>
          </a:p>
          <a:p>
            <a:pPr marL="2921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12700" indent="11430" algn="l" rtl="0" eaLnBrk="0">
              <a:lnSpc>
                <a:spcPct val="99000"/>
              </a:lnSpc>
              <a:spcBef>
                <a:spcPts val="66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同塔并架长线路 ，当停电线路的一端已经接地 ，与之平行的或临近的线路带电时 ，另一端接</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地开关开合电磁感应电流应满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足实际工程需求；当停电线路的一端开路 ，与之平行</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的或临近的线路带电时 ，另一端的接地开关开合静电感应电流应满足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实际工程需求。《高压配电装置设计规范》DL/T5352-2018 第2</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.1.9 规定“</a:t>
            </a:r>
            <a:r>
              <a:rPr sz="1200" kern="0" spc="-2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330kV 及以上电压等级的同杆架设或平行回       路的线路侧接地开关应具有开合电磁感应和静电感应的能力 ，其开合水</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平应按具体工程情况经计算确定 ，220kV同杆架设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或平行回路的线路侧接地开关的开合水平可按具体工程情况经计算确定” ；《高压交流隔离开关和接地开关》DL/T 486-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2010</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中附录C对接地开关A</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类、</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B类及以上额定感应电流和电压进行了明确规定。</a:t>
            </a:r>
            <a:endParaRPr lang="en-US" altLang="en-US" sz="1200"/>
          </a:p>
          <a:p>
            <a:pPr algn="l" rtl="0" eaLnBrk="0">
              <a:lnSpc>
                <a:spcPct val="104000"/>
              </a:lnSpc>
            </a:pPr>
            <a:endParaRPr lang="en-US" altLang="en-US" sz="1000"/>
          </a:p>
          <a:p>
            <a:pPr algn="l" rtl="0" eaLnBrk="0">
              <a:lnSpc>
                <a:spcPct val="104000"/>
              </a:lnSpc>
            </a:pPr>
            <a:endParaRPr lang="en-US" altLang="en-US" sz="1000"/>
          </a:p>
          <a:p>
            <a:pPr marL="33020" algn="l" rtl="0" eaLnBrk="0">
              <a:lnSpc>
                <a:spcPct val="91000"/>
              </a:lnSpc>
              <a:spcBef>
                <a:spcPts val="4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marL="27305" indent="1905" algn="l" rtl="0" eaLnBrk="0">
              <a:lnSpc>
                <a:spcPct val="97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设计单位应根据工程实际情况开展感应电压、电流计算 ，尤其对</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改接或开π线路应防止因计算缺失 ，造成接地刀闸改造或接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地刀闸更换的单项工程遗漏 ，评审单位应督促提交计算报告 ，根据计算结果确定合理</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的选型方案。设计工作过程中应严格执</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行初设内容深度规定 ，提交相关专题报告。评审单位应重点审查 ，严格把关</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a:t>
            </a:r>
            <a:endParaRPr lang="en-US" altLang="en-US" sz="1200"/>
          </a:p>
        </p:txBody>
      </p:sp>
      <p:sp>
        <p:nvSpPr>
          <p:cNvPr id="68" name="textbox 68"/>
          <p:cNvSpPr/>
          <p:nvPr/>
        </p:nvSpPr>
        <p:spPr>
          <a:xfrm>
            <a:off x="477400" y="823048"/>
            <a:ext cx="8405494" cy="610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indent="17780" algn="l" rtl="0" eaLnBrk="0">
              <a:lnSpc>
                <a:spcPct val="96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同塔并架平行长线路缺少电磁感应、静电感应电流电压计</a:t>
            </a: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算 ，造成设备选型</a:t>
            </a: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 </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错误。</a:t>
            </a:r>
            <a:endParaRPr lang="en-US" altLang="en-US" sz="2000"/>
          </a:p>
        </p:txBody>
      </p:sp>
      <p:sp>
        <p:nvSpPr>
          <p:cNvPr id="70" name="textbox 70"/>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       </a:t>
            </a:r>
            <a:r>
              <a:rPr sz="1300" kern="0" spc="7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4</a:t>
            </a:r>
            <a:endParaRPr lang="en-US" altLang="en-US" sz="1300" baseline="4000"/>
          </a:p>
        </p:txBody>
      </p:sp>
      <p:pic>
        <p:nvPicPr>
          <p:cNvPr id="72" name="picture 72"/>
          <p:cNvPicPr>
            <a:picLocks noChangeAspect="1"/>
          </p:cNvPicPr>
          <p:nvPr/>
        </p:nvPicPr>
        <p:blipFill>
          <a:blip r:embed="rId2"/>
          <a:stretch>
            <a:fillRect/>
          </a:stretch>
        </p:blipFill>
        <p:spPr>
          <a:xfrm rot="21600000">
            <a:off x="8697204" y="5553075"/>
            <a:ext cx="22225" cy="144462"/>
          </a:xfrm>
          <a:prstGeom prst="rect">
            <a:avLst/>
          </a:prstGeom>
        </p:spPr>
      </p:pic>
      <p:sp>
        <p:nvSpPr>
          <p:cNvPr id="74" name="textbox 74"/>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76" name="picture 76"/>
          <p:cNvPicPr>
            <a:picLocks noChangeAspect="1"/>
          </p:cNvPicPr>
          <p:nvPr/>
        </p:nvPicPr>
        <p:blipFill>
          <a:blip r:embed="rId3"/>
          <a:stretch>
            <a:fillRect/>
          </a:stretch>
        </p:blipFill>
        <p:spPr>
          <a:xfrm rot="21600000">
            <a:off x="2484437" y="606425"/>
            <a:ext cx="6659562" cy="38100"/>
          </a:xfrm>
          <a:prstGeom prst="rect">
            <a:avLst/>
          </a:prstGeom>
        </p:spPr>
      </p:pic>
      <p:grpSp>
        <p:nvGrpSpPr>
          <p:cNvPr id="14" name="group 14"/>
          <p:cNvGrpSpPr/>
          <p:nvPr/>
        </p:nvGrpSpPr>
        <p:grpSpPr>
          <a:xfrm rot="21600000">
            <a:off x="41148" y="2503932"/>
            <a:ext cx="367792" cy="483107"/>
            <a:chExt cx="367792" cy="483107"/>
          </a:xfrm>
        </p:grpSpPr>
        <p:sp>
          <p:nvSpPr>
            <p:cNvPr id="78" name="path"/>
            <p:cNvSpPr/>
            <p:nvPr/>
          </p:nvSpPr>
          <p:spPr>
            <a:xfrm>
              <a:off x="0" y="0"/>
              <a:ext cx="367792" cy="483107"/>
            </a:xfrm>
            <a:custGeom>
              <a:rect l="0" t="0" r="0" b="0"/>
              <a:pathLst>
                <a:path w="579" h="760">
                  <a:moveTo>
                    <a:pt x="290" y="0"/>
                  </a:moveTo>
                  <a:lnTo>
                    <a:pt x="578" y="0"/>
                  </a:lnTo>
                  <a:lnTo>
                    <a:pt x="578" y="470"/>
                  </a:lnTo>
                  <a:cubicBezTo>
                    <a:pt x="579" y="630"/>
                    <a:pt x="449" y="759"/>
                    <a:pt x="290" y="760"/>
                  </a:cubicBezTo>
                  <a:lnTo>
                    <a:pt x="0" y="760"/>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0" name="textbox 80"/>
            <p:cNvSpPr/>
            <p:nvPr/>
          </p:nvSpPr>
          <p:spPr>
            <a:xfrm>
              <a:off x="-12700" y="-12700"/>
              <a:ext cx="393700" cy="5791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900"/>
            </a:p>
            <a:p>
              <a:pPr marL="130175"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6" name="group 16"/>
          <p:cNvGrpSpPr/>
          <p:nvPr/>
        </p:nvGrpSpPr>
        <p:grpSpPr>
          <a:xfrm rot="21600000">
            <a:off x="41148" y="1558925"/>
            <a:ext cx="393192" cy="426846"/>
            <a:chExt cx="393192" cy="426846"/>
          </a:xfrm>
        </p:grpSpPr>
        <p:sp>
          <p:nvSpPr>
            <p:cNvPr id="82" name="path"/>
            <p:cNvSpPr/>
            <p:nvPr/>
          </p:nvSpPr>
          <p:spPr>
            <a:xfrm>
              <a:off x="0" y="0"/>
              <a:ext cx="393192" cy="426846"/>
            </a:xfrm>
            <a:custGeom>
              <a:rect l="0" t="0" r="0" b="0"/>
              <a:pathLst>
                <a:path w="619" h="672">
                  <a:moveTo>
                    <a:pt x="309" y="0"/>
                  </a:moveTo>
                  <a:lnTo>
                    <a:pt x="619" y="0"/>
                  </a:lnTo>
                  <a:lnTo>
                    <a:pt x="619" y="362"/>
                  </a:lnTo>
                  <a:cubicBezTo>
                    <a:pt x="619" y="532"/>
                    <a:pt x="480" y="670"/>
                    <a:pt x="309" y="672"/>
                  </a:cubicBezTo>
                  <a:lnTo>
                    <a:pt x="0" y="672"/>
                  </a:lnTo>
                  <a:lnTo>
                    <a:pt x="0" y="309"/>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4" name="textbox 84"/>
            <p:cNvSpPr/>
            <p:nvPr/>
          </p:nvSpPr>
          <p:spPr>
            <a:xfrm>
              <a:off x="-12700" y="-12700"/>
              <a:ext cx="419100" cy="5226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8" name="group 18"/>
          <p:cNvGrpSpPr/>
          <p:nvPr/>
        </p:nvGrpSpPr>
        <p:grpSpPr>
          <a:xfrm rot="21600000">
            <a:off x="39369" y="4258055"/>
            <a:ext cx="340105" cy="434594"/>
            <a:chExt cx="340105" cy="434594"/>
          </a:xfrm>
        </p:grpSpPr>
        <p:sp>
          <p:nvSpPr>
            <p:cNvPr id="86" name="path"/>
            <p:cNvSpPr/>
            <p:nvPr/>
          </p:nvSpPr>
          <p:spPr>
            <a:xfrm>
              <a:off x="0" y="0"/>
              <a:ext cx="340105" cy="434594"/>
            </a:xfrm>
            <a:custGeom>
              <a:rect l="0" t="0" r="0" b="0"/>
              <a:pathLst>
                <a:path w="535" h="684">
                  <a:moveTo>
                    <a:pt x="266" y="0"/>
                  </a:moveTo>
                  <a:lnTo>
                    <a:pt x="535" y="0"/>
                  </a:lnTo>
                  <a:lnTo>
                    <a:pt x="535" y="417"/>
                  </a:lnTo>
                  <a:cubicBezTo>
                    <a:pt x="534" y="564"/>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8" name="textbox 88"/>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 name="textbox 92"/>
          <p:cNvSpPr/>
          <p:nvPr/>
        </p:nvSpPr>
        <p:spPr>
          <a:xfrm>
            <a:off x="479437" y="823812"/>
            <a:ext cx="8515984" cy="29121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2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高压并联电抗器出口隔离开关设置论证不足 ，造成技术方案不合</a:t>
            </a: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理。</a:t>
            </a:r>
            <a:endParaRPr lang="en-US" altLang="en-US" sz="2000"/>
          </a:p>
          <a:p>
            <a:pPr algn="l" rtl="0" eaLnBrk="0">
              <a:lnSpc>
                <a:spcPct val="118000"/>
              </a:lnSpc>
            </a:pPr>
            <a:endParaRPr lang="en-US" altLang="en-US" sz="1000"/>
          </a:p>
          <a:p>
            <a:pPr marL="28321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5590" indent="8255" algn="l" rtl="0" eaLnBrk="0">
              <a:lnSpc>
                <a:spcPct val="102000"/>
              </a:lnSpc>
              <a:spcBef>
                <a:spcPts val="64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330～750kV变电站的线路高抗 ，设计未对高压并联电抗器与线路是否需同</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投同退做充分论证 ，直接套用通用设计未设置高</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抗回路隔离开关 ，造成高抗检修不满足运维要求 ，或是简单根据经验设置高抗回路隔离开关 ，造成不必要的设备投资及占地</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浪费。</a:t>
            </a:r>
            <a:endParaRPr lang="en-US" altLang="en-US" sz="1200"/>
          </a:p>
          <a:p>
            <a:pPr marL="290830" algn="l" rtl="0" eaLnBrk="0">
              <a:lnSpc>
                <a:spcPct val="91000"/>
              </a:lnSpc>
              <a:spcBef>
                <a:spcPts val="1365"/>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3685" indent="1905" algn="l" rtl="0" eaLnBrk="0">
              <a:lnSpc>
                <a:spcPct val="97000"/>
              </a:lnSpc>
              <a:spcBef>
                <a:spcPts val="71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高压并联电抗器可补偿线路的容性无功 ，改善线路无功</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平衡 ，抑制其末端电压升高 ，降低工频暂态过电压 ，限制操作过电</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压的幅值 ，当采用电抗器中性点经小电抗接地 ，可加速潜供电弧自灭 ，有利于单相快速重合闸的实现。受过电压水平及潜</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供电流水平的限制 ，部分工程中并联高抗与线路必须采取同投同退的方式运行 ，此时取消高抗回路中隔离开关 ，在满足运</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行检修的同时 ，可优化主接线设计 、较少设备投资、较少占地 ，效益明显。《国家电网公司输变电工程</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通用设计330-</a:t>
            </a:r>
            <a:endParaRPr lang="en-US" altLang="en-US" sz="1200"/>
          </a:p>
          <a:p>
            <a:pPr marL="275590" indent="4445" algn="l" rtl="0" eaLnBrk="0">
              <a:lnSpc>
                <a:spcPct val="101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750kV变电站分册（ 2017版）》中 ，也提出了“当高压并联</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电抗器与线路需同投同退时 ，不设置隔离开关 ，实际工程中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根据系统要求可设置隔离开关”的</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建议。</a:t>
            </a:r>
            <a:endParaRPr lang="en-US" altLang="en-US" sz="1200"/>
          </a:p>
        </p:txBody>
      </p:sp>
      <p:sp>
        <p:nvSpPr>
          <p:cNvPr id="94" name="textbox 94"/>
          <p:cNvSpPr/>
          <p:nvPr/>
        </p:nvSpPr>
        <p:spPr>
          <a:xfrm>
            <a:off x="756996" y="4081011"/>
            <a:ext cx="8412480" cy="861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marL="12700" indent="635" algn="l" rtl="0" eaLnBrk="0">
              <a:lnSpc>
                <a:spcPct val="96000"/>
              </a:lnSpc>
              <a:spcBef>
                <a:spcPts val="85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设计人员应根据系统情况 ，结合过电压计算、潜供电流计算充分论证 ，如线路高抗与线路必须同时投退 ，建议取消隔离开关；</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如高抗退出后线路具备单独运行的工况 ，则予以保留。设计工作过程中应严格执行初</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设内容深度规定 ，提交相关专题报告。</a:t>
            </a:r>
            <a:endParaRPr lang="en-US" altLang="en-US" sz="1200"/>
          </a:p>
          <a:p>
            <a:pPr marL="12700" algn="l" rtl="0" eaLnBrk="0">
              <a:lnSpc>
                <a:spcPct val="91000"/>
              </a:lnSpc>
              <a:spcBef>
                <a:spcPts val="13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评审单位应重点审查</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，严格把关。</a:t>
            </a:r>
            <a:endParaRPr lang="en-US" altLang="en-US" sz="1200"/>
          </a:p>
        </p:txBody>
      </p:sp>
      <p:sp>
        <p:nvSpPr>
          <p:cNvPr id="96" name="textbox 96"/>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9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a:t>
            </a: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5</a:t>
            </a:r>
            <a:endParaRPr lang="en-US" altLang="en-US" sz="1300" baseline="4000"/>
          </a:p>
        </p:txBody>
      </p:sp>
      <p:pic>
        <p:nvPicPr>
          <p:cNvPr id="98" name="picture 98"/>
          <p:cNvPicPr>
            <a:picLocks noChangeAspect="1"/>
          </p:cNvPicPr>
          <p:nvPr/>
        </p:nvPicPr>
        <p:blipFill>
          <a:blip r:embed="rId2"/>
          <a:stretch>
            <a:fillRect/>
          </a:stretch>
        </p:blipFill>
        <p:spPr>
          <a:xfrm rot="21600000">
            <a:off x="8723876" y="5553075"/>
            <a:ext cx="22225" cy="144462"/>
          </a:xfrm>
          <a:prstGeom prst="rect">
            <a:avLst/>
          </a:prstGeom>
        </p:spPr>
      </p:pic>
      <p:sp>
        <p:nvSpPr>
          <p:cNvPr id="100" name="textbox 100"/>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sp>
        <p:nvSpPr>
          <p:cNvPr id="102"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0" name="group 20"/>
          <p:cNvGrpSpPr/>
          <p:nvPr/>
        </p:nvGrpSpPr>
        <p:grpSpPr>
          <a:xfrm rot="21600000">
            <a:off x="41148" y="2289047"/>
            <a:ext cx="367792" cy="482092"/>
            <a:chExt cx="367792" cy="482092"/>
          </a:xfrm>
        </p:grpSpPr>
        <p:sp>
          <p:nvSpPr>
            <p:cNvPr id="104"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6" name="textbox 106"/>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22" name="group 22"/>
          <p:cNvGrpSpPr/>
          <p:nvPr/>
        </p:nvGrpSpPr>
        <p:grpSpPr>
          <a:xfrm rot="21600000">
            <a:off x="41148" y="1343659"/>
            <a:ext cx="393192" cy="426085"/>
            <a:chExt cx="393192" cy="426085"/>
          </a:xfrm>
        </p:grpSpPr>
        <p:sp>
          <p:nvSpPr>
            <p:cNvPr id="108" name="path"/>
            <p:cNvSpPr/>
            <p:nvPr/>
          </p:nvSpPr>
          <p:spPr>
            <a:xfrm>
              <a:off x="0" y="0"/>
              <a:ext cx="393192" cy="426085"/>
            </a:xfrm>
            <a:custGeom>
              <a:rect l="0" t="0" r="0" b="0"/>
              <a:pathLst>
                <a:path w="619" h="671">
                  <a:moveTo>
                    <a:pt x="309" y="0"/>
                  </a:moveTo>
                  <a:lnTo>
                    <a:pt x="619" y="0"/>
                  </a:lnTo>
                  <a:lnTo>
                    <a:pt x="619" y="360"/>
                  </a:lnTo>
                  <a:cubicBezTo>
                    <a:pt x="619" y="532"/>
                    <a:pt x="480" y="671"/>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0" name="textbox 110"/>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24" name="group 24"/>
          <p:cNvGrpSpPr/>
          <p:nvPr/>
        </p:nvGrpSpPr>
        <p:grpSpPr>
          <a:xfrm rot="21600000">
            <a:off x="39369" y="4043044"/>
            <a:ext cx="340105" cy="434467"/>
            <a:chExt cx="340105" cy="434467"/>
          </a:xfrm>
        </p:grpSpPr>
        <p:sp>
          <p:nvSpPr>
            <p:cNvPr id="112" name="path"/>
            <p:cNvSpPr/>
            <p:nvPr/>
          </p:nvSpPr>
          <p:spPr>
            <a:xfrm>
              <a:off x="0" y="0"/>
              <a:ext cx="340105" cy="434467"/>
            </a:xfrm>
            <a:custGeom>
              <a:rect l="0" t="0" r="0" b="0"/>
              <a:pathLst>
                <a:path w="535" h="684">
                  <a:moveTo>
                    <a:pt x="266" y="0"/>
                  </a:moveTo>
                  <a:lnTo>
                    <a:pt x="535" y="0"/>
                  </a:lnTo>
                  <a:lnTo>
                    <a:pt x="535" y="415"/>
                  </a:lnTo>
                  <a:cubicBezTo>
                    <a:pt x="534" y="564"/>
                    <a:pt x="415" y="684"/>
                    <a:pt x="266" y="684"/>
                  </a:cubicBezTo>
                  <a:lnTo>
                    <a:pt x="0" y="684"/>
                  </a:lnTo>
                  <a:lnTo>
                    <a:pt x="0" y="266"/>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4" name="textbox 114"/>
            <p:cNvSpPr/>
            <p:nvPr/>
          </p:nvSpPr>
          <p:spPr>
            <a:xfrm>
              <a:off x="-12700" y="-12700"/>
              <a:ext cx="365759" cy="5264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8" name="textbox 118"/>
          <p:cNvSpPr/>
          <p:nvPr/>
        </p:nvSpPr>
        <p:spPr>
          <a:xfrm>
            <a:off x="478164" y="824321"/>
            <a:ext cx="8531859" cy="41973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91000"/>
              </a:lnSpc>
            </a:pP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站外电源设计深度不足</a:t>
            </a:r>
            <a:r>
              <a:rPr sz="2000" kern="0" spc="-40">
                <a:solidFill>
                  <a:srgbClr val="0C5C52">
                    <a:alpha val="100000"/>
                  </a:srgbClr>
                </a:solidFill>
                <a:latin typeface="微软雅黑" panose="020b0503020204020204" charset="-122"/>
                <a:ea typeface="微软雅黑" panose="020b0503020204020204" charset="-122"/>
                <a:cs typeface="微软雅黑" panose="020b0503020204020204" charset="-122"/>
              </a:rPr>
              <a:t> ，方案缺乏依据 ，造成可靠性偏低或投资调整。</a:t>
            </a:r>
            <a:endParaRPr lang="en-US" altLang="en-US" sz="2000"/>
          </a:p>
          <a:p>
            <a:pPr algn="l" rtl="0" eaLnBrk="0">
              <a:lnSpc>
                <a:spcPct val="118000"/>
              </a:lnSpc>
            </a:pPr>
            <a:endParaRPr lang="en-US" altLang="en-US" sz="1000"/>
          </a:p>
          <a:p>
            <a:pPr marL="28448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5590" indent="1270" algn="l" rtl="0" eaLnBrk="0">
              <a:lnSpc>
                <a:spcPct val="100000"/>
              </a:lnSpc>
              <a:spcBef>
                <a:spcPts val="87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变电站外引电源应为可靠电源。</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站外电源方案简单笼统可靠性论证不充分 ，体现在缺乏对侧电源站的收资、对侧电源站系统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定位不清晰、沿线多回线路T接等现象</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；线路敷设方式、敷设路径不明确 ，凭经验估算长度造成站外电源单笔费用偏高或偏</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低。该问题多发生在66-220kV电压等级工</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程中。</a:t>
            </a:r>
            <a:endParaRPr lang="en-US" altLang="en-US" sz="1200"/>
          </a:p>
          <a:p>
            <a:pPr algn="l" rtl="0" eaLnBrk="0">
              <a:lnSpc>
                <a:spcPct val="161000"/>
              </a:lnSpc>
            </a:pPr>
            <a:endParaRPr lang="en-US" altLang="en-US" sz="1000"/>
          </a:p>
          <a:p>
            <a:pPr marL="292100" algn="l" rtl="0" eaLnBrk="0">
              <a:lnSpc>
                <a:spcPct val="91000"/>
              </a:lnSpc>
              <a:spcBef>
                <a:spcPts val="42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8130" indent="70485" algn="l" rtl="0" eaLnBrk="0">
              <a:lnSpc>
                <a:spcPct val="100000"/>
              </a:lnSpc>
              <a:spcBef>
                <a:spcPts val="48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《220kV～1000kV变电站站用电设计技术规程》DL /T</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5155-2016第3.1规定“220kV～750kV变电站初期只有一台（</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组）</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主变压器时 ，除从站内引接一回电源外 ，还应从站外引接一回可靠的电源”。条文解释第</a:t>
            </a:r>
            <a:r>
              <a:rPr sz="1200" kern="0" spc="8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3.1.1规定 ，初期</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一台主变时 ，</a:t>
            </a:r>
            <a:endParaRPr lang="en-US" altLang="en-US" sz="1200"/>
          </a:p>
          <a:p>
            <a:pPr marL="276860" algn="l" rtl="0" eaLnBrk="0">
              <a:lnSpc>
                <a:spcPct val="103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站外电源推荐采用专线 ，当变电站低压侧接有联络线时 ，也可从起</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线路侧引接站外电源。66kV、</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110kV变电站应参照执       行。</a:t>
            </a:r>
            <a:endParaRPr lang="en-US" altLang="en-US" sz="1200"/>
          </a:p>
          <a:p>
            <a:pPr algn="l" rtl="0" eaLnBrk="0">
              <a:lnSpc>
                <a:spcPct val="165000"/>
              </a:lnSpc>
            </a:pPr>
            <a:endParaRPr lang="en-US" altLang="en-US" sz="1000"/>
          </a:p>
          <a:p>
            <a:pPr marL="295910" algn="l" rtl="0" eaLnBrk="0">
              <a:lnSpc>
                <a:spcPct val="91000"/>
              </a:lnSpc>
              <a:spcBef>
                <a:spcPts val="430"/>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4000"/>
              </a:lnSpc>
            </a:pPr>
            <a:endParaRPr lang="en-US" altLang="en-US" sz="700"/>
          </a:p>
          <a:p>
            <a:pPr marL="290195" indent="1270" algn="l" rtl="0" eaLnBrk="0">
              <a:lnSpc>
                <a:spcPct val="98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站外电源推荐采用专线 ，以避免同回路其他负荷影响可靠性 ，若不具备专线引接的</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条件应提供联络线系统图、路径图、充分</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论证可靠性 ，站外电源敷设方式、路径应进行实地踏勘从而确定合理的敷设方式、路径</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，避免因沿线踏勘收资不到位造成路</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径不明确进而影响投资。站外电源方案</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一般由变电站所在地的属地公司设计单位提供 ，方案设计应高度重视站外电源的可靠</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性论证和精准性投资；变电站本体工程</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设计单位应严格校验设计方案 ，避免校审不到位造成方案不合理；评审单位应严格把</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关站外电源设计深度 ，必要时要求提供专题论证。</a:t>
            </a:r>
            <a:endParaRPr lang="en-US" altLang="en-US" sz="1200"/>
          </a:p>
        </p:txBody>
      </p:sp>
      <p:sp>
        <p:nvSpPr>
          <p:cNvPr id="120" name="textbox 120"/>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       </a:t>
            </a:r>
            <a:r>
              <a:rPr sz="1300" kern="0" spc="7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6</a:t>
            </a:r>
            <a:endParaRPr lang="en-US" altLang="en-US" sz="1300" baseline="4000"/>
          </a:p>
        </p:txBody>
      </p:sp>
      <p:pic>
        <p:nvPicPr>
          <p:cNvPr id="122" name="picture 122"/>
          <p:cNvPicPr>
            <a:picLocks noChangeAspect="1"/>
          </p:cNvPicPr>
          <p:nvPr/>
        </p:nvPicPr>
        <p:blipFill>
          <a:blip r:embed="rId2"/>
          <a:stretch>
            <a:fillRect/>
          </a:stretch>
        </p:blipFill>
        <p:spPr>
          <a:xfrm rot="21600000">
            <a:off x="8697204" y="5553075"/>
            <a:ext cx="22225" cy="144462"/>
          </a:xfrm>
          <a:prstGeom prst="rect">
            <a:avLst/>
          </a:prstGeom>
        </p:spPr>
      </p:pic>
      <p:sp>
        <p:nvSpPr>
          <p:cNvPr id="124" name="textbox 124"/>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sp>
        <p:nvSpPr>
          <p:cNvPr id="126"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6" name="group 26"/>
          <p:cNvGrpSpPr/>
          <p:nvPr/>
        </p:nvGrpSpPr>
        <p:grpSpPr>
          <a:xfrm rot="21600000">
            <a:off x="41148" y="2432304"/>
            <a:ext cx="367792" cy="483107"/>
            <a:chExt cx="367792" cy="483107"/>
          </a:xfrm>
        </p:grpSpPr>
        <p:sp>
          <p:nvSpPr>
            <p:cNvPr id="128" name="path"/>
            <p:cNvSpPr/>
            <p:nvPr/>
          </p:nvSpPr>
          <p:spPr>
            <a:xfrm>
              <a:off x="0" y="0"/>
              <a:ext cx="367792" cy="483107"/>
            </a:xfrm>
            <a:custGeom>
              <a:rect l="0" t="0" r="0" b="0"/>
              <a:pathLst>
                <a:path w="579" h="760">
                  <a:moveTo>
                    <a:pt x="290" y="0"/>
                  </a:moveTo>
                  <a:lnTo>
                    <a:pt x="578" y="0"/>
                  </a:lnTo>
                  <a:lnTo>
                    <a:pt x="578" y="470"/>
                  </a:lnTo>
                  <a:cubicBezTo>
                    <a:pt x="579" y="629"/>
                    <a:pt x="449" y="759"/>
                    <a:pt x="290" y="760"/>
                  </a:cubicBezTo>
                  <a:lnTo>
                    <a:pt x="0" y="760"/>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textbox 130"/>
            <p:cNvSpPr/>
            <p:nvPr/>
          </p:nvSpPr>
          <p:spPr>
            <a:xfrm>
              <a:off x="-12700" y="-12700"/>
              <a:ext cx="393700" cy="5791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9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28" name="group 28"/>
          <p:cNvGrpSpPr/>
          <p:nvPr/>
        </p:nvGrpSpPr>
        <p:grpSpPr>
          <a:xfrm rot="21600000">
            <a:off x="41148" y="1343659"/>
            <a:ext cx="393192" cy="426085"/>
            <a:chExt cx="393192" cy="426085"/>
          </a:xfrm>
        </p:grpSpPr>
        <p:sp>
          <p:nvSpPr>
            <p:cNvPr id="132" name="path"/>
            <p:cNvSpPr/>
            <p:nvPr/>
          </p:nvSpPr>
          <p:spPr>
            <a:xfrm>
              <a:off x="0" y="0"/>
              <a:ext cx="393192" cy="426085"/>
            </a:xfrm>
            <a:custGeom>
              <a:rect l="0" t="0" r="0" b="0"/>
              <a:pathLst>
                <a:path w="619" h="671">
                  <a:moveTo>
                    <a:pt x="309" y="0"/>
                  </a:moveTo>
                  <a:lnTo>
                    <a:pt x="619" y="0"/>
                  </a:lnTo>
                  <a:lnTo>
                    <a:pt x="619" y="360"/>
                  </a:lnTo>
                  <a:cubicBezTo>
                    <a:pt x="619" y="532"/>
                    <a:pt x="480" y="671"/>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textbox 134"/>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30" name="group 30"/>
          <p:cNvGrpSpPr/>
          <p:nvPr/>
        </p:nvGrpSpPr>
        <p:grpSpPr>
          <a:xfrm rot="21600000">
            <a:off x="39369" y="3756025"/>
            <a:ext cx="340105" cy="434975"/>
            <a:chExt cx="340105" cy="434975"/>
          </a:xfrm>
        </p:grpSpPr>
        <p:sp>
          <p:nvSpPr>
            <p:cNvPr id="136" name="path"/>
            <p:cNvSpPr/>
            <p:nvPr/>
          </p:nvSpPr>
          <p:spPr>
            <a:xfrm>
              <a:off x="0" y="0"/>
              <a:ext cx="340105" cy="434975"/>
            </a:xfrm>
            <a:custGeom>
              <a:rect l="0" t="0" r="0" b="0"/>
              <a:pathLst>
                <a:path w="535" h="685">
                  <a:moveTo>
                    <a:pt x="266" y="0"/>
                  </a:moveTo>
                  <a:lnTo>
                    <a:pt x="535" y="0"/>
                  </a:lnTo>
                  <a:lnTo>
                    <a:pt x="535" y="416"/>
                  </a:lnTo>
                  <a:cubicBezTo>
                    <a:pt x="534" y="564"/>
                    <a:pt x="415" y="683"/>
                    <a:pt x="266" y="685"/>
                  </a:cubicBezTo>
                  <a:lnTo>
                    <a:pt x="0" y="685"/>
                  </a:lnTo>
                  <a:lnTo>
                    <a:pt x="0" y="267"/>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textbox 138"/>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2" name="textbox 142"/>
          <p:cNvSpPr/>
          <p:nvPr/>
        </p:nvSpPr>
        <p:spPr>
          <a:xfrm>
            <a:off x="479946" y="823812"/>
            <a:ext cx="8530590" cy="43802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2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土壤电阻率测量深度不足 ，所</a:t>
            </a: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采取的降阻措施针对性差。</a:t>
            </a:r>
            <a:endParaRPr lang="en-US" altLang="en-US" sz="2000"/>
          </a:p>
          <a:p>
            <a:pPr marL="283210" algn="l" rtl="0" eaLnBrk="0">
              <a:lnSpc>
                <a:spcPct val="91000"/>
              </a:lnSpc>
              <a:spcBef>
                <a:spcPts val="128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4955" algn="l" rtl="0" eaLnBrk="0">
              <a:lnSpc>
                <a:spcPct val="100000"/>
              </a:lnSpc>
              <a:spcBef>
                <a:spcPts val="87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对于位于山区、戈壁地区地质条件差、土壤电阻率特性复杂变电站 ，物探资料提供</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的土壤电阻率推荐值与实际偏差较大 ，主 要是测量的土壤层深度不足 ，导致深层高土壤电阻率区域数据缺失 ，而设计人员依然采取深井降阻措施 ，接地方案缺乏针对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性 ，技术方案及投资不合理。该问题多发生在35-220kV电压等级工程</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中。</a:t>
            </a:r>
            <a:endParaRPr lang="en-US" altLang="en-US" sz="1200"/>
          </a:p>
          <a:p>
            <a:pPr marL="290195" algn="l" rtl="0" eaLnBrk="0">
              <a:lnSpc>
                <a:spcPct val="91000"/>
              </a:lnSpc>
              <a:spcBef>
                <a:spcPts val="1225"/>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3050" indent="1905" algn="l" rtl="0" eaLnBrk="0">
              <a:lnSpc>
                <a:spcPct val="99000"/>
              </a:lnSpc>
              <a:spcBef>
                <a:spcPts val="66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接地设计需要考虑站址区域深层土壤电阻率 ，不同地层条件对土壤电阻率差异极大 ，深井降阻不是万能降阻方法</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，仅适用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于地下深层有较低的电阻率地质层 ，若深层为高土壤电阻率采用此方式则作用不显著 ，应考虑其它降阻措施 ，如</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综合考虑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垂直接地极、离子接地极、降阻剂、接地外引（具备条</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件时）等方式 ，遵循施工、测量反馈、施工的原则 ，直至全站测量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电阻值满足要求。《交流电气装置的接地设计规范》GB50065-2011条文说明4.3.1“应注意各种降阻方法都有其应</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用的       特定条件 ，针对不同地区、不同条件采用不同的方法</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才能有效的降低接地电阻；另外各种方法也不是孤立的 ，在使用过程     中必须相互配合 ，以获得明显的降阻效果”。</a:t>
            </a:r>
            <a:endParaRPr lang="en-US" altLang="en-US" sz="1200"/>
          </a:p>
          <a:p>
            <a:pPr marL="294005" algn="l" rtl="0" eaLnBrk="0">
              <a:lnSpc>
                <a:spcPct val="91000"/>
              </a:lnSpc>
              <a:spcBef>
                <a:spcPts val="12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7000"/>
              </a:lnSpc>
            </a:pPr>
            <a:endParaRPr lang="en-US" altLang="en-US" sz="500"/>
          </a:p>
          <a:p>
            <a:pPr marL="288925" algn="l" rtl="0" eaLnBrk="0">
              <a:lnSpc>
                <a:spcPct val="101000"/>
              </a:lnSpc>
              <a:spcBef>
                <a:spcPts val="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对土壤电阻率特性复杂地区 ，设计人员下达任务书应</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严格执行《交流电气装置的接地设计规范》GB50065-2011 4.4.1中对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土壤电阻率测量的要求 ，并根据站址</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条件合理扩大范围；物探专业应根据地质条件、地下水系分布提供各层土壤电阻率推荐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值 ，测量深度应满足任务书要求。设计人员应基于详实的勘测资</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料 ，充分考虑季节影响 ，进行接地降阻计算 ，经技术经济比</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较后 ，有针对性地选择井式、深钻式接地极、换填、或采用爆破式接地技术等综合措</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施进行降阻 ，达到保证人身、设备安全</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的目的。高土壤电阻率地区设计单位应</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严格执行初设内容深度要求 ，根据勘测报告对降阻措施进行专题论证。评审单位应重 </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点审查 ，严格把关。</a:t>
            </a:r>
            <a:endParaRPr lang="en-US" altLang="en-US" sz="1200"/>
          </a:p>
        </p:txBody>
      </p:sp>
      <p:sp>
        <p:nvSpPr>
          <p:cNvPr id="144" name="textbox 144"/>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       </a:t>
            </a:r>
            <a:r>
              <a:rPr sz="1300" kern="0" spc="7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7</a:t>
            </a:r>
            <a:endParaRPr lang="en-US" altLang="en-US" sz="1300" baseline="4000"/>
          </a:p>
        </p:txBody>
      </p:sp>
      <p:pic>
        <p:nvPicPr>
          <p:cNvPr id="146" name="picture 146"/>
          <p:cNvPicPr>
            <a:picLocks noChangeAspect="1"/>
          </p:cNvPicPr>
          <p:nvPr/>
        </p:nvPicPr>
        <p:blipFill>
          <a:blip r:embed="rId2"/>
          <a:stretch>
            <a:fillRect/>
          </a:stretch>
        </p:blipFill>
        <p:spPr>
          <a:xfrm rot="21600000">
            <a:off x="8697204" y="5553075"/>
            <a:ext cx="22225" cy="144462"/>
          </a:xfrm>
          <a:prstGeom prst="rect">
            <a:avLst/>
          </a:prstGeom>
        </p:spPr>
      </p:pic>
      <p:sp>
        <p:nvSpPr>
          <p:cNvPr id="148" name="textbox 148"/>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150" name="picture 150"/>
          <p:cNvPicPr>
            <a:picLocks noChangeAspect="1"/>
          </p:cNvPicPr>
          <p:nvPr/>
        </p:nvPicPr>
        <p:blipFill>
          <a:blip r:embed="rId3"/>
          <a:stretch>
            <a:fillRect/>
          </a:stretch>
        </p:blipFill>
        <p:spPr>
          <a:xfrm rot="21600000">
            <a:off x="2484437" y="606425"/>
            <a:ext cx="6659562" cy="38100"/>
          </a:xfrm>
          <a:prstGeom prst="rect">
            <a:avLst/>
          </a:prstGeom>
        </p:spPr>
      </p:pic>
      <p:grpSp>
        <p:nvGrpSpPr>
          <p:cNvPr id="32" name="group 32"/>
          <p:cNvGrpSpPr/>
          <p:nvPr/>
        </p:nvGrpSpPr>
        <p:grpSpPr>
          <a:xfrm rot="21600000">
            <a:off x="41148" y="2217420"/>
            <a:ext cx="367792" cy="481964"/>
            <a:chExt cx="367792" cy="481964"/>
          </a:xfrm>
        </p:grpSpPr>
        <p:sp>
          <p:nvSpPr>
            <p:cNvPr id="152" name="path"/>
            <p:cNvSpPr/>
            <p:nvPr/>
          </p:nvSpPr>
          <p:spPr>
            <a:xfrm>
              <a:off x="0" y="0"/>
              <a:ext cx="367792" cy="481964"/>
            </a:xfrm>
            <a:custGeom>
              <a:rect l="0" t="0" r="0" b="0"/>
              <a:pathLst>
                <a:path w="579" h="758">
                  <a:moveTo>
                    <a:pt x="290" y="0"/>
                  </a:moveTo>
                  <a:lnTo>
                    <a:pt x="578" y="0"/>
                  </a:lnTo>
                  <a:lnTo>
                    <a:pt x="578" y="470"/>
                  </a:lnTo>
                  <a:cubicBezTo>
                    <a:pt x="579" y="629"/>
                    <a:pt x="449" y="758"/>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textbox 154"/>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7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34" name="group 34"/>
          <p:cNvGrpSpPr/>
          <p:nvPr/>
        </p:nvGrpSpPr>
        <p:grpSpPr>
          <a:xfrm rot="21600000">
            <a:off x="41148" y="1271904"/>
            <a:ext cx="393192" cy="426085"/>
            <a:chExt cx="393192" cy="426085"/>
          </a:xfrm>
        </p:grpSpPr>
        <p:sp>
          <p:nvSpPr>
            <p:cNvPr id="156" name="path"/>
            <p:cNvSpPr/>
            <p:nvPr/>
          </p:nvSpPr>
          <p:spPr>
            <a:xfrm>
              <a:off x="0" y="0"/>
              <a:ext cx="393192" cy="426085"/>
            </a:xfrm>
            <a:custGeom>
              <a:rect l="0" t="0" r="0" b="0"/>
              <a:pathLst>
                <a:path w="619" h="671">
                  <a:moveTo>
                    <a:pt x="309" y="1"/>
                  </a:moveTo>
                  <a:lnTo>
                    <a:pt x="619" y="1"/>
                  </a:lnTo>
                  <a:lnTo>
                    <a:pt x="619" y="361"/>
                  </a:lnTo>
                  <a:cubicBezTo>
                    <a:pt x="619" y="532"/>
                    <a:pt x="480" y="671"/>
                    <a:pt x="309" y="670"/>
                  </a:cubicBezTo>
                  <a:lnTo>
                    <a:pt x="0" y="670"/>
                  </a:lnTo>
                  <a:lnTo>
                    <a:pt x="0" y="310"/>
                  </a:lnTo>
                  <a:cubicBezTo>
                    <a:pt x="0" y="138"/>
                    <a:pt x="138" y="0"/>
                    <a:pt x="309" y="1"/>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textbox 158"/>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36" name="group 36"/>
          <p:cNvGrpSpPr/>
          <p:nvPr/>
        </p:nvGrpSpPr>
        <p:grpSpPr>
          <a:xfrm rot="21600000">
            <a:off x="39369" y="3756025"/>
            <a:ext cx="340105" cy="434975"/>
            <a:chExt cx="340105" cy="434975"/>
          </a:xfrm>
        </p:grpSpPr>
        <p:sp>
          <p:nvSpPr>
            <p:cNvPr id="160" name="path"/>
            <p:cNvSpPr/>
            <p:nvPr/>
          </p:nvSpPr>
          <p:spPr>
            <a:xfrm>
              <a:off x="0" y="0"/>
              <a:ext cx="340105" cy="434975"/>
            </a:xfrm>
            <a:custGeom>
              <a:rect l="0" t="0" r="0" b="0"/>
              <a:pathLst>
                <a:path w="535" h="685">
                  <a:moveTo>
                    <a:pt x="266" y="0"/>
                  </a:moveTo>
                  <a:lnTo>
                    <a:pt x="535" y="0"/>
                  </a:lnTo>
                  <a:lnTo>
                    <a:pt x="535" y="416"/>
                  </a:lnTo>
                  <a:cubicBezTo>
                    <a:pt x="534" y="564"/>
                    <a:pt x="415" y="683"/>
                    <a:pt x="266" y="685"/>
                  </a:cubicBezTo>
                  <a:lnTo>
                    <a:pt x="0" y="685"/>
                  </a:lnTo>
                  <a:lnTo>
                    <a:pt x="0" y="267"/>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textbox 162"/>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6" name="textbox 166"/>
          <p:cNvSpPr/>
          <p:nvPr/>
        </p:nvSpPr>
        <p:spPr>
          <a:xfrm>
            <a:off x="490386" y="824576"/>
            <a:ext cx="8519794" cy="37198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pP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电缆防火措施不满足技术标准要求 ，存在安全隐患</a:t>
            </a:r>
            <a:r>
              <a:rPr sz="2000" kern="0" spc="-40">
                <a:solidFill>
                  <a:srgbClr val="0C5C52">
                    <a:alpha val="100000"/>
                  </a:srgbClr>
                </a:solidFill>
                <a:latin typeface="微软雅黑" panose="020b0503020204020204" charset="-122"/>
                <a:ea typeface="微软雅黑" panose="020b0503020204020204" charset="-122"/>
                <a:cs typeface="微软雅黑" panose="020b0503020204020204" charset="-122"/>
              </a:rPr>
              <a:t>。</a:t>
            </a:r>
            <a:endParaRPr lang="en-US" altLang="en-US" sz="2000"/>
          </a:p>
          <a:p>
            <a:pPr marL="272415" algn="l" rtl="0" eaLnBrk="0">
              <a:lnSpc>
                <a:spcPct val="91000"/>
              </a:lnSpc>
              <a:spcBef>
                <a:spcPts val="128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64795" algn="l" rtl="0" eaLnBrk="0">
              <a:lnSpc>
                <a:spcPct val="100000"/>
              </a:lnSpc>
              <a:spcBef>
                <a:spcPts val="87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消防、报警、应急照明、断路器</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操作直流电源等回路未采用耐火电缆 ，采用阻燃电缆但未进行防火分隔；电缆层线缆敷设未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充分考虑巡视和检修要求；电缆</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仅在配电装置室出口处设置防火封堵而未在围墙处设置 ，不满足防火封堵要求；电缆层和电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缆竖井未设置感温电缆等。该问题多发生在110kV电压等级工</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程中。</a:t>
            </a:r>
            <a:endParaRPr lang="en-US" altLang="en-US" sz="1200"/>
          </a:p>
          <a:p>
            <a:pPr marL="280035" algn="l" rtl="0" eaLnBrk="0">
              <a:lnSpc>
                <a:spcPct val="91000"/>
              </a:lnSpc>
              <a:spcBef>
                <a:spcPts val="1225"/>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65430" indent="1905" algn="l" rtl="0" eaLnBrk="0">
              <a:lnSpc>
                <a:spcPct val="103000"/>
              </a:lnSpc>
              <a:spcBef>
                <a:spcPts val="45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为确保变电站的消防安全 ，预防火灾或减少</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火灾危害 ，电缆选型、敷设及防火应满足相关标准要求。按照《电力工程电缆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设计标准》GB</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502</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17-2018 第7.0.7“在外部火势作用一定时间内需维持通电 ，消防、报警、应急照明、断路器操作直流     电源急停机的保安电源等重要回路明敷的电缆应实施防火分隔或采用耐火电缆” ；《电力工程电缆设计标准》G</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B</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50217-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2018 第</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5.7.3 巡视通道局部上方有线缆或桥架穿越处需确保1400mm</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通行高度；《电力工程电缆设计标准》GB50217-       2018第</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hlinkClick r:id="rId2">
                  <a:extLst>
                    <a:ext uri="{DAF060AB-1E55-43B9-8AAB-6FB025537F2F}">
                      <wpsdc:hlinkClr xmlns:wpsdc="http://www.wps.cn/officeDocument/2017/drawingmlCustomData" val="000000"/>
                      <wpsdc:folHlinkClr xmlns:wpsdc="http://www.wps.cn/officeDocument/2017/drawingmlCustomData" val="000000"/>
                      <wpsdc:hlinkUnderline xmlns:wpsdc="http://www.wps.cn/officeDocument/2017/drawingmlCustomData" val="0"/>
                    </a:ext>
                  </a:extLst>
                </a:hlinkClick>
              </a:rPr>
              <a:t>7.0.2.2</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“电缆沟、隧道及架空桥架至控制室或配电装置的入口、厂区围墙处宜设置防火墙或阻火段” ；按照《火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力发电厂与变电站设计防火标准》GB</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50229-2019第11.5.26“电缆层、电缆</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竖井配置缆式线型感温探测器”。</a:t>
            </a:r>
            <a:endParaRPr lang="en-US" altLang="en-US" sz="1200"/>
          </a:p>
          <a:p>
            <a:pPr algn="l" rtl="0" eaLnBrk="0">
              <a:lnSpc>
                <a:spcPct val="102000"/>
              </a:lnSpc>
            </a:pPr>
            <a:endParaRPr lang="en-US" altLang="en-US" sz="1000"/>
          </a:p>
          <a:p>
            <a:pPr marL="283845" algn="l" rtl="0" eaLnBrk="0">
              <a:lnSpc>
                <a:spcPct val="91000"/>
              </a:lnSpc>
              <a:spcBef>
                <a:spcPts val="4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0000"/>
              </a:lnSpc>
            </a:pPr>
            <a:endParaRPr lang="en-US" altLang="en-US" sz="700"/>
          </a:p>
          <a:p>
            <a:pPr algn="l" rtl="0" eaLnBrk="0">
              <a:lnSpc>
                <a:spcPct val="6000"/>
              </a:lnSpc>
            </a:pPr>
            <a:endParaRPr lang="en-US" altLang="en-US" sz="100"/>
          </a:p>
          <a:p>
            <a:pPr marL="280035" algn="l" rtl="0" eaLnBrk="0">
              <a:lnSpc>
                <a:spcPct val="96000"/>
              </a:lnSpc>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设计人员应高度重视电缆防火设计</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，严格按照相关标准规范进行电缆的选型、敷设及封堵。施工图检查、图纸会审各方应认</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真把关 ，发现问题应及时督促修改图</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纸。</a:t>
            </a:r>
            <a:endParaRPr lang="en-US" altLang="en-US" sz="1200"/>
          </a:p>
        </p:txBody>
      </p:sp>
      <p:sp>
        <p:nvSpPr>
          <p:cNvPr id="168" name="textbox 168"/>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       </a:t>
            </a:r>
            <a:r>
              <a:rPr sz="1300" kern="0" spc="7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8</a:t>
            </a:r>
            <a:endParaRPr lang="en-US" altLang="en-US" sz="1300" baseline="4000"/>
          </a:p>
        </p:txBody>
      </p:sp>
      <p:pic>
        <p:nvPicPr>
          <p:cNvPr id="170" name="picture 170"/>
          <p:cNvPicPr>
            <a:picLocks noChangeAspect="1"/>
          </p:cNvPicPr>
          <p:nvPr/>
        </p:nvPicPr>
        <p:blipFill>
          <a:blip r:embed="rId3"/>
          <a:stretch>
            <a:fillRect/>
          </a:stretch>
        </p:blipFill>
        <p:spPr>
          <a:xfrm rot="21600000">
            <a:off x="8697204" y="5553075"/>
            <a:ext cx="22225" cy="144462"/>
          </a:xfrm>
          <a:prstGeom prst="rect">
            <a:avLst/>
          </a:prstGeom>
        </p:spPr>
      </p:pic>
      <p:sp>
        <p:nvSpPr>
          <p:cNvPr id="172" name="textbox 172"/>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174" name="picture 174"/>
          <p:cNvPicPr>
            <a:picLocks noChangeAspect="1"/>
          </p:cNvPicPr>
          <p:nvPr/>
        </p:nvPicPr>
        <p:blipFill>
          <a:blip r:embed="rId4"/>
          <a:stretch>
            <a:fillRect/>
          </a:stretch>
        </p:blipFill>
        <p:spPr>
          <a:xfrm rot="21600000">
            <a:off x="2484437" y="606425"/>
            <a:ext cx="6659562" cy="38100"/>
          </a:xfrm>
          <a:prstGeom prst="rect">
            <a:avLst/>
          </a:prstGeom>
        </p:spPr>
      </p:pic>
      <p:grpSp>
        <p:nvGrpSpPr>
          <p:cNvPr id="38" name="group 38"/>
          <p:cNvGrpSpPr/>
          <p:nvPr/>
        </p:nvGrpSpPr>
        <p:grpSpPr>
          <a:xfrm rot="21600000">
            <a:off x="41148" y="2217420"/>
            <a:ext cx="367792" cy="481964"/>
            <a:chExt cx="367792" cy="481964"/>
          </a:xfrm>
        </p:grpSpPr>
        <p:sp>
          <p:nvSpPr>
            <p:cNvPr id="176" name="path"/>
            <p:cNvSpPr/>
            <p:nvPr/>
          </p:nvSpPr>
          <p:spPr>
            <a:xfrm>
              <a:off x="0" y="0"/>
              <a:ext cx="367792" cy="481964"/>
            </a:xfrm>
            <a:custGeom>
              <a:rect l="0" t="0" r="0" b="0"/>
              <a:pathLst>
                <a:path w="579" h="758">
                  <a:moveTo>
                    <a:pt x="290" y="0"/>
                  </a:moveTo>
                  <a:lnTo>
                    <a:pt x="578" y="0"/>
                  </a:lnTo>
                  <a:lnTo>
                    <a:pt x="578" y="470"/>
                  </a:lnTo>
                  <a:cubicBezTo>
                    <a:pt x="579" y="629"/>
                    <a:pt x="449" y="758"/>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textbox 178"/>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7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40" name="group 40"/>
          <p:cNvGrpSpPr/>
          <p:nvPr/>
        </p:nvGrpSpPr>
        <p:grpSpPr>
          <a:xfrm rot="21600000">
            <a:off x="41148" y="1271904"/>
            <a:ext cx="393192" cy="426085"/>
            <a:chExt cx="393192" cy="426085"/>
          </a:xfrm>
        </p:grpSpPr>
        <p:sp>
          <p:nvSpPr>
            <p:cNvPr id="180" name="path"/>
            <p:cNvSpPr/>
            <p:nvPr/>
          </p:nvSpPr>
          <p:spPr>
            <a:xfrm>
              <a:off x="0" y="0"/>
              <a:ext cx="393192" cy="426085"/>
            </a:xfrm>
            <a:custGeom>
              <a:rect l="0" t="0" r="0" b="0"/>
              <a:pathLst>
                <a:path w="619" h="671">
                  <a:moveTo>
                    <a:pt x="309" y="1"/>
                  </a:moveTo>
                  <a:lnTo>
                    <a:pt x="619" y="1"/>
                  </a:lnTo>
                  <a:lnTo>
                    <a:pt x="619" y="361"/>
                  </a:lnTo>
                  <a:cubicBezTo>
                    <a:pt x="619" y="532"/>
                    <a:pt x="480" y="671"/>
                    <a:pt x="309" y="670"/>
                  </a:cubicBezTo>
                  <a:lnTo>
                    <a:pt x="0" y="670"/>
                  </a:lnTo>
                  <a:lnTo>
                    <a:pt x="0" y="310"/>
                  </a:lnTo>
                  <a:cubicBezTo>
                    <a:pt x="0" y="138"/>
                    <a:pt x="138" y="0"/>
                    <a:pt x="309" y="1"/>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textbox 182"/>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42" name="group 42"/>
          <p:cNvGrpSpPr/>
          <p:nvPr/>
        </p:nvGrpSpPr>
        <p:grpSpPr>
          <a:xfrm rot="21600000">
            <a:off x="39369" y="3827779"/>
            <a:ext cx="340105" cy="434848"/>
            <a:chExt cx="340105" cy="434848"/>
          </a:xfrm>
        </p:grpSpPr>
        <p:sp>
          <p:nvSpPr>
            <p:cNvPr id="184" name="path"/>
            <p:cNvSpPr/>
            <p:nvPr/>
          </p:nvSpPr>
          <p:spPr>
            <a:xfrm>
              <a:off x="0" y="0"/>
              <a:ext cx="340105" cy="434848"/>
            </a:xfrm>
            <a:custGeom>
              <a:rect l="0" t="0" r="0" b="0"/>
              <a:pathLst>
                <a:path w="535" h="684">
                  <a:moveTo>
                    <a:pt x="266" y="0"/>
                  </a:moveTo>
                  <a:lnTo>
                    <a:pt x="535" y="0"/>
                  </a:lnTo>
                  <a:lnTo>
                    <a:pt x="535" y="416"/>
                  </a:lnTo>
                  <a:cubicBezTo>
                    <a:pt x="534" y="564"/>
                    <a:pt x="415" y="684"/>
                    <a:pt x="266" y="684"/>
                  </a:cubicBezTo>
                  <a:lnTo>
                    <a:pt x="0" y="684"/>
                  </a:lnTo>
                  <a:lnTo>
                    <a:pt x="0" y="267"/>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textbox 186"/>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0" name="textbox 190"/>
          <p:cNvSpPr/>
          <p:nvPr/>
        </p:nvSpPr>
        <p:spPr>
          <a:xfrm>
            <a:off x="477400" y="825085"/>
            <a:ext cx="8533130" cy="3615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停电过渡措施考虑不周 ，造成工程</a:t>
            </a: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实施困难或费用不足。</a:t>
            </a:r>
            <a:endParaRPr lang="en-US" altLang="en-US" sz="2000"/>
          </a:p>
          <a:p>
            <a:pPr marL="285750" algn="l" rtl="0" eaLnBrk="0">
              <a:lnSpc>
                <a:spcPct val="91000"/>
              </a:lnSpc>
              <a:spcBef>
                <a:spcPts val="128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6225" indent="1270" algn="l" rtl="0" eaLnBrk="0">
              <a:lnSpc>
                <a:spcPct val="100000"/>
              </a:lnSpc>
              <a:spcBef>
                <a:spcPts val="87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对于改扩建工程 ，设计未考虑扩建施工引起的停电影响 ，对停电范围掌握不准确 ，体现在缺乏对厂矿企业、高铁等重要负荷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供电可靠性论证及转供方案描述；缺乏对G</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IS设备耐压短时全停时其它负荷的可靠性论述 ，导致后期实施困难或工程估列费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用不足。该问题多发生在35-220kV电压等级工</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程中。</a:t>
            </a:r>
            <a:endParaRPr lang="en-US" altLang="en-US" sz="1200"/>
          </a:p>
          <a:p>
            <a:pPr algn="l" rtl="0" eaLnBrk="0">
              <a:lnSpc>
                <a:spcPct val="161000"/>
              </a:lnSpc>
            </a:pPr>
            <a:endParaRPr lang="en-US" altLang="en-US" sz="1000"/>
          </a:p>
          <a:p>
            <a:pPr marL="292735" algn="l" rtl="0" eaLnBrk="0">
              <a:lnSpc>
                <a:spcPct val="91000"/>
              </a:lnSpc>
              <a:spcBef>
                <a:spcPts val="425"/>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6225" indent="4445" algn="l" rtl="0" eaLnBrk="0">
              <a:lnSpc>
                <a:spcPct val="100000"/>
              </a:lnSpc>
              <a:spcBef>
                <a:spcPts val="71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改扩建工程应高度重视停电过渡方案 ，详细</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掌握相关线路停电要求及停电时间 ，对无法满足停电要求的线路应联合调度、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基建、运检等各部门制定相关措施 ，必要时会同线路专业联合研讨。根据《国家电网有限公司输变电工程初步设计内容深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度规定》 ，为保证工程顺利实施 ，对改扩</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建工程应提出过渡方案。</a:t>
            </a:r>
            <a:endParaRPr lang="en-US" altLang="en-US" sz="1200"/>
          </a:p>
          <a:p>
            <a:pPr algn="l" rtl="0" eaLnBrk="0">
              <a:lnSpc>
                <a:spcPct val="180000"/>
              </a:lnSpc>
            </a:pPr>
            <a:endParaRPr lang="en-US" altLang="en-US" sz="1000"/>
          </a:p>
          <a:p>
            <a:pPr marL="296545" algn="l" rtl="0" eaLnBrk="0">
              <a:lnSpc>
                <a:spcPct val="91000"/>
              </a:lnSpc>
              <a:spcBef>
                <a:spcPts val="4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marL="291465" indent="1905" algn="l" rtl="0" eaLnBrk="0">
              <a:lnSpc>
                <a:spcPct val="97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设计单位需征求调度、运检修部门的意见 ，掌握电网运行方式 ，重点论述停电期间的负荷转供情况 ，明确过渡阶段施工实施</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方案 ，并根据实际情况考虑临时过渡费用。设计单位对改扩建工程应针对停电过渡开展</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专门论证 ，进行必要的技术经济比较</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后确定方案。评审单位应充分听取调度、运检等单位意见 ，重点审查 ，严格把关。</a:t>
            </a:r>
            <a:endParaRPr lang="en-US" altLang="en-US" sz="1200"/>
          </a:p>
        </p:txBody>
      </p:sp>
      <p:sp>
        <p:nvSpPr>
          <p:cNvPr id="192" name="textbox 192"/>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7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       </a:t>
            </a:r>
            <a:r>
              <a:rPr sz="1300" kern="0" spc="7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9</a:t>
            </a:r>
            <a:endParaRPr lang="en-US" altLang="en-US" sz="1300" baseline="4000"/>
          </a:p>
        </p:txBody>
      </p:sp>
      <p:pic>
        <p:nvPicPr>
          <p:cNvPr id="194" name="picture 194"/>
          <p:cNvPicPr>
            <a:picLocks noChangeAspect="1"/>
          </p:cNvPicPr>
          <p:nvPr/>
        </p:nvPicPr>
        <p:blipFill>
          <a:blip r:embed="rId2"/>
          <a:stretch>
            <a:fillRect/>
          </a:stretch>
        </p:blipFill>
        <p:spPr>
          <a:xfrm rot="21600000">
            <a:off x="8697204" y="5553075"/>
            <a:ext cx="22225" cy="144462"/>
          </a:xfrm>
          <a:prstGeom prst="rect">
            <a:avLst/>
          </a:prstGeom>
        </p:spPr>
      </p:pic>
      <p:sp>
        <p:nvSpPr>
          <p:cNvPr id="196" name="textbox 196"/>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198" name="picture 198"/>
          <p:cNvPicPr>
            <a:picLocks noChangeAspect="1"/>
          </p:cNvPicPr>
          <p:nvPr/>
        </p:nvPicPr>
        <p:blipFill>
          <a:blip r:embed="rId3"/>
          <a:stretch>
            <a:fillRect/>
          </a:stretch>
        </p:blipFill>
        <p:spPr>
          <a:xfrm rot="21600000">
            <a:off x="2484437" y="606425"/>
            <a:ext cx="6659562" cy="38100"/>
          </a:xfrm>
          <a:prstGeom prst="rect">
            <a:avLst/>
          </a:prstGeom>
        </p:spPr>
      </p:pic>
      <p:grpSp>
        <p:nvGrpSpPr>
          <p:cNvPr id="44" name="group 44"/>
          <p:cNvGrpSpPr/>
          <p:nvPr/>
        </p:nvGrpSpPr>
        <p:grpSpPr>
          <a:xfrm rot="21600000">
            <a:off x="41148" y="2360676"/>
            <a:ext cx="367792" cy="482219"/>
            <a:chExt cx="367792" cy="482219"/>
          </a:xfrm>
        </p:grpSpPr>
        <p:sp>
          <p:nvSpPr>
            <p:cNvPr id="200"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2" name="textbox 202"/>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46" name="group 46"/>
          <p:cNvGrpSpPr/>
          <p:nvPr/>
        </p:nvGrpSpPr>
        <p:grpSpPr>
          <a:xfrm rot="21600000">
            <a:off x="41148" y="1271904"/>
            <a:ext cx="393192" cy="426085"/>
            <a:chExt cx="393192" cy="426085"/>
          </a:xfrm>
        </p:grpSpPr>
        <p:sp>
          <p:nvSpPr>
            <p:cNvPr id="204" name="path"/>
            <p:cNvSpPr/>
            <p:nvPr/>
          </p:nvSpPr>
          <p:spPr>
            <a:xfrm>
              <a:off x="0" y="0"/>
              <a:ext cx="393192" cy="426085"/>
            </a:xfrm>
            <a:custGeom>
              <a:rect l="0" t="0" r="0" b="0"/>
              <a:pathLst>
                <a:path w="619" h="671">
                  <a:moveTo>
                    <a:pt x="309" y="1"/>
                  </a:moveTo>
                  <a:lnTo>
                    <a:pt x="619" y="1"/>
                  </a:lnTo>
                  <a:lnTo>
                    <a:pt x="619" y="361"/>
                  </a:lnTo>
                  <a:cubicBezTo>
                    <a:pt x="619" y="532"/>
                    <a:pt x="480" y="671"/>
                    <a:pt x="309" y="670"/>
                  </a:cubicBezTo>
                  <a:lnTo>
                    <a:pt x="0" y="670"/>
                  </a:lnTo>
                  <a:lnTo>
                    <a:pt x="0" y="310"/>
                  </a:lnTo>
                  <a:cubicBezTo>
                    <a:pt x="0" y="138"/>
                    <a:pt x="138" y="0"/>
                    <a:pt x="309" y="1"/>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6" name="textbox 206"/>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48" name="group 48"/>
          <p:cNvGrpSpPr/>
          <p:nvPr/>
        </p:nvGrpSpPr>
        <p:grpSpPr>
          <a:xfrm rot="21600000">
            <a:off x="39369" y="3540252"/>
            <a:ext cx="340105" cy="434847"/>
            <a:chExt cx="340105" cy="434847"/>
          </a:xfrm>
        </p:grpSpPr>
        <p:sp>
          <p:nvSpPr>
            <p:cNvPr id="208" name="path"/>
            <p:cNvSpPr/>
            <p:nvPr/>
          </p:nvSpPr>
          <p:spPr>
            <a:xfrm>
              <a:off x="0" y="0"/>
              <a:ext cx="340105" cy="434847"/>
            </a:xfrm>
            <a:custGeom>
              <a:rect l="0" t="0" r="0" b="0"/>
              <a:pathLst>
                <a:path w="535" h="684">
                  <a:moveTo>
                    <a:pt x="266" y="0"/>
                  </a:moveTo>
                  <a:lnTo>
                    <a:pt x="535" y="0"/>
                  </a:lnTo>
                  <a:lnTo>
                    <a:pt x="535" y="417"/>
                  </a:lnTo>
                  <a:cubicBezTo>
                    <a:pt x="534" y="565"/>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0" name="textbox 210"/>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 name="textbox 214"/>
          <p:cNvSpPr/>
          <p:nvPr/>
        </p:nvSpPr>
        <p:spPr>
          <a:xfrm>
            <a:off x="477909" y="825085"/>
            <a:ext cx="8517890" cy="11188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材料计列不准确 ，影响工程造价的准</a:t>
            </a:r>
            <a:r>
              <a:rPr sz="2000" kern="0" spc="-40">
                <a:solidFill>
                  <a:srgbClr val="0C5C52">
                    <a:alpha val="100000"/>
                  </a:srgbClr>
                </a:solidFill>
                <a:latin typeface="微软雅黑" panose="020b0503020204020204" charset="-122"/>
                <a:ea typeface="微软雅黑" panose="020b0503020204020204" charset="-122"/>
                <a:cs typeface="微软雅黑" panose="020b0503020204020204" charset="-122"/>
              </a:rPr>
              <a:t>确性。</a:t>
            </a:r>
            <a:endParaRPr lang="en-US" altLang="en-US" sz="2000"/>
          </a:p>
          <a:p>
            <a:pPr marL="285115" algn="l" rtl="0" eaLnBrk="0">
              <a:lnSpc>
                <a:spcPct val="91000"/>
              </a:lnSpc>
              <a:spcBef>
                <a:spcPts val="128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4000"/>
              </a:lnSpc>
            </a:pPr>
            <a:endParaRPr lang="en-US" altLang="en-US" sz="700"/>
          </a:p>
          <a:p>
            <a:pPr marL="276860" algn="l" rtl="0" eaLnBrk="0">
              <a:lnSpc>
                <a:spcPct val="95000"/>
              </a:lnSpc>
              <a:spcBef>
                <a:spcPts val="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接地材料、低压电缆、槽盒、绝缘子</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串、金具等材料存在漏列或重复计列现象 ，影响工程造价的准确性。该问题各电压等级</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均有发生。</a:t>
            </a:r>
            <a:endParaRPr lang="en-US" altLang="en-US" sz="1200"/>
          </a:p>
        </p:txBody>
      </p:sp>
      <p:sp>
        <p:nvSpPr>
          <p:cNvPr id="216" name="textbox 216"/>
          <p:cNvSpPr/>
          <p:nvPr/>
        </p:nvSpPr>
        <p:spPr>
          <a:xfrm>
            <a:off x="757148" y="3578726"/>
            <a:ext cx="8253094" cy="678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0000"/>
              </a:lnSpc>
            </a:pPr>
            <a:endParaRPr lang="en-US" altLang="en-US" sz="700"/>
          </a:p>
          <a:p>
            <a:pPr algn="l" rtl="0" eaLnBrk="0">
              <a:lnSpc>
                <a:spcPct val="6000"/>
              </a:lnSpc>
            </a:pPr>
            <a:endParaRPr lang="en-US" altLang="en-US" sz="100"/>
          </a:p>
          <a:p>
            <a:pPr marL="15875" indent="-3175" algn="l" rtl="0" eaLnBrk="0">
              <a:lnSpc>
                <a:spcPct val="96000"/>
              </a:lnSpc>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材料的计列应根据工程建设规模 ，配电装置型式、平面布置等具体条件进行 ，可参考相似工程 ，但不能照搬。设计单位应加</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强工作责任心和校核工作 ，评审单位应严格把控。</a:t>
            </a:r>
            <a:endParaRPr lang="en-US" altLang="en-US" sz="1200"/>
          </a:p>
        </p:txBody>
      </p:sp>
      <p:sp>
        <p:nvSpPr>
          <p:cNvPr id="218" name="textbox 218"/>
          <p:cNvSpPr/>
          <p:nvPr/>
        </p:nvSpPr>
        <p:spPr>
          <a:xfrm>
            <a:off x="741324" y="2418149"/>
            <a:ext cx="8101965" cy="6584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8575"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4000"/>
              </a:lnSpc>
            </a:pPr>
            <a:endParaRPr lang="en-US" altLang="en-US" sz="500"/>
          </a:p>
          <a:p>
            <a:pPr marL="12700" indent="1270" algn="l" rtl="0" eaLnBrk="0">
              <a:lnSpc>
                <a:spcPct val="96000"/>
              </a:lnSpc>
              <a:spcBef>
                <a:spcPts val="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接地材料量应根据接地网敷设面积、形状、网格大小、设备引下线数量等开列；低压电缆、电缆槽盒数量应根据电</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缆沟长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度 ，支架安装方式、敷设方式等开列；绝缘子串根据跨线规模 ，金具根据设备数量</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，连接方式合理开列。</a:t>
            </a:r>
            <a:endParaRPr lang="en-US" altLang="en-US" sz="1200"/>
          </a:p>
        </p:txBody>
      </p:sp>
      <p:sp>
        <p:nvSpPr>
          <p:cNvPr id="220" name="textbox 220"/>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10</a:t>
            </a:r>
            <a:endParaRPr lang="en-US" altLang="en-US" sz="1300" baseline="4000"/>
          </a:p>
        </p:txBody>
      </p:sp>
      <p:pic>
        <p:nvPicPr>
          <p:cNvPr id="222" name="picture 222"/>
          <p:cNvPicPr>
            <a:picLocks noChangeAspect="1"/>
          </p:cNvPicPr>
          <p:nvPr/>
        </p:nvPicPr>
        <p:blipFill>
          <a:blip r:embed="rId2"/>
          <a:stretch>
            <a:fillRect/>
          </a:stretch>
        </p:blipFill>
        <p:spPr>
          <a:xfrm rot="21600000">
            <a:off x="8711171" y="5553075"/>
            <a:ext cx="22225" cy="144462"/>
          </a:xfrm>
          <a:prstGeom prst="rect">
            <a:avLst/>
          </a:prstGeom>
        </p:spPr>
      </p:pic>
      <p:sp>
        <p:nvSpPr>
          <p:cNvPr id="224" name="textbox 224"/>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226" name="picture 226"/>
          <p:cNvPicPr>
            <a:picLocks noChangeAspect="1"/>
          </p:cNvPicPr>
          <p:nvPr/>
        </p:nvPicPr>
        <p:blipFill>
          <a:blip r:embed="rId3"/>
          <a:stretch>
            <a:fillRect/>
          </a:stretch>
        </p:blipFill>
        <p:spPr>
          <a:xfrm rot="21600000">
            <a:off x="2484437" y="606425"/>
            <a:ext cx="6659562" cy="38100"/>
          </a:xfrm>
          <a:prstGeom prst="rect">
            <a:avLst/>
          </a:prstGeom>
        </p:spPr>
      </p:pic>
      <p:grpSp>
        <p:nvGrpSpPr>
          <p:cNvPr id="50" name="group 50"/>
          <p:cNvGrpSpPr/>
          <p:nvPr/>
        </p:nvGrpSpPr>
        <p:grpSpPr>
          <a:xfrm rot="21600000">
            <a:off x="41148" y="2360676"/>
            <a:ext cx="367792" cy="482219"/>
            <a:chExt cx="367792" cy="482219"/>
          </a:xfrm>
        </p:grpSpPr>
        <p:sp>
          <p:nvSpPr>
            <p:cNvPr id="228"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0" name="textbox 230"/>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52" name="group 52"/>
          <p:cNvGrpSpPr/>
          <p:nvPr/>
        </p:nvGrpSpPr>
        <p:grpSpPr>
          <a:xfrm rot="21600000">
            <a:off x="41148" y="1271904"/>
            <a:ext cx="393192" cy="426085"/>
            <a:chExt cx="393192" cy="426085"/>
          </a:xfrm>
        </p:grpSpPr>
        <p:sp>
          <p:nvSpPr>
            <p:cNvPr id="232" name="path"/>
            <p:cNvSpPr/>
            <p:nvPr/>
          </p:nvSpPr>
          <p:spPr>
            <a:xfrm>
              <a:off x="0" y="0"/>
              <a:ext cx="393192" cy="426085"/>
            </a:xfrm>
            <a:custGeom>
              <a:rect l="0" t="0" r="0" b="0"/>
              <a:pathLst>
                <a:path w="619" h="671">
                  <a:moveTo>
                    <a:pt x="309" y="1"/>
                  </a:moveTo>
                  <a:lnTo>
                    <a:pt x="619" y="1"/>
                  </a:lnTo>
                  <a:lnTo>
                    <a:pt x="619" y="361"/>
                  </a:lnTo>
                  <a:cubicBezTo>
                    <a:pt x="619" y="532"/>
                    <a:pt x="480" y="671"/>
                    <a:pt x="309" y="670"/>
                  </a:cubicBezTo>
                  <a:lnTo>
                    <a:pt x="0" y="670"/>
                  </a:lnTo>
                  <a:lnTo>
                    <a:pt x="0" y="310"/>
                  </a:lnTo>
                  <a:cubicBezTo>
                    <a:pt x="0" y="138"/>
                    <a:pt x="138" y="0"/>
                    <a:pt x="309" y="1"/>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4" name="textbox 234"/>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54" name="group 54"/>
          <p:cNvGrpSpPr/>
          <p:nvPr/>
        </p:nvGrpSpPr>
        <p:grpSpPr>
          <a:xfrm rot="21600000">
            <a:off x="39369" y="3540252"/>
            <a:ext cx="340105" cy="434847"/>
            <a:chExt cx="340105" cy="434847"/>
          </a:xfrm>
        </p:grpSpPr>
        <p:sp>
          <p:nvSpPr>
            <p:cNvPr id="236" name="path"/>
            <p:cNvSpPr/>
            <p:nvPr/>
          </p:nvSpPr>
          <p:spPr>
            <a:xfrm>
              <a:off x="0" y="0"/>
              <a:ext cx="340105" cy="434847"/>
            </a:xfrm>
            <a:custGeom>
              <a:rect l="0" t="0" r="0" b="0"/>
              <a:pathLst>
                <a:path w="535" h="684">
                  <a:moveTo>
                    <a:pt x="266" y="0"/>
                  </a:moveTo>
                  <a:lnTo>
                    <a:pt x="535" y="0"/>
                  </a:lnTo>
                  <a:lnTo>
                    <a:pt x="535" y="417"/>
                  </a:lnTo>
                  <a:cubicBezTo>
                    <a:pt x="534" y="565"/>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8" name="textbox 238"/>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2" name="textbox 242"/>
          <p:cNvSpPr/>
          <p:nvPr/>
        </p:nvSpPr>
        <p:spPr>
          <a:xfrm>
            <a:off x="475363" y="824321"/>
            <a:ext cx="8520430" cy="38100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91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应急照明设计不满足技术</a:t>
            </a: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标准要求 ，存在安全隐患。</a:t>
            </a:r>
            <a:endParaRPr lang="en-US" altLang="en-US" sz="2000"/>
          </a:p>
          <a:p>
            <a:pPr marL="287655" algn="l" rtl="0" eaLnBrk="0">
              <a:lnSpc>
                <a:spcPct val="91000"/>
              </a:lnSpc>
              <a:spcBef>
                <a:spcPts val="128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8765" indent="-635" algn="l" rtl="0" eaLnBrk="0">
              <a:lnSpc>
                <a:spcPct val="96000"/>
              </a:lnSpc>
              <a:spcBef>
                <a:spcPts val="85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应急照明的控制方式不满足规程要求 ，应急照明灯具不满足规程的要求 ，消防泵水房</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未设置应急照明。该问题各电压等级均</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有发生。</a:t>
            </a:r>
            <a:endParaRPr lang="en-US" altLang="en-US" sz="1200"/>
          </a:p>
          <a:p>
            <a:pPr algn="l" rtl="0" eaLnBrk="0">
              <a:lnSpc>
                <a:spcPct val="104000"/>
              </a:lnSpc>
            </a:pPr>
            <a:endParaRPr lang="en-US" altLang="en-US" sz="1000"/>
          </a:p>
          <a:p>
            <a:pPr marL="294640" algn="l" rtl="0" eaLnBrk="0">
              <a:lnSpc>
                <a:spcPct val="91000"/>
              </a:lnSpc>
              <a:spcBef>
                <a:spcPts val="425"/>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8130" indent="1270" algn="l" rtl="0" eaLnBrk="0">
              <a:lnSpc>
                <a:spcPct val="101000"/>
              </a:lnSpc>
              <a:spcBef>
                <a:spcPts val="47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与应急照明相关的技术标准《消防应急照明和疏散</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指示系统技术标准》（ GB</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51309-2018 ）、《发电厂和变电站照明设       计技术规定》（ DLT</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5390-2014 ）、《火力发电站过与变电站设计防火标准》（ GB50</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229-2019 ）、《建筑设计防火规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范》（ GB50016-2014 ）等标准 ，明确规定 ：消防应急照明和疏散指示系统类型的选择应根据</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建、构筑物的规模、使用性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质及日常管理及维护难易程度等因素确定 ，并应符合下列规定 ：1 ）设置消防控制室的场所应选择集中控制型系统；2</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）设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置火灾自动报警系统 ，但未设置消防控制室的场所宜选择集中控</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制型系统；3 ）其他场所可选择非集中控制型系统。设置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在距地面8</a:t>
            </a:r>
            <a:r>
              <a:rPr sz="1200" kern="0" spc="9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m及以下</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的应急照明灯具的电压等级及供电方式应符合下列规定 ：1 ）应选择A型灯具；2）地面上设置的标志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灯应选择集中电源A型灯具。消防水泵房应设置应急照明。设计单位未严格执行技术</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标准。</a:t>
            </a:r>
            <a:endParaRPr lang="en-US" altLang="en-US" sz="1200"/>
          </a:p>
          <a:p>
            <a:pPr algn="l" rtl="0" eaLnBrk="0">
              <a:lnSpc>
                <a:spcPct val="135000"/>
              </a:lnSpc>
            </a:pPr>
            <a:endParaRPr lang="en-US" altLang="en-US" sz="1000"/>
          </a:p>
          <a:p>
            <a:pPr marL="298450" algn="l" rtl="0" eaLnBrk="0">
              <a:lnSpc>
                <a:spcPct val="91000"/>
              </a:lnSpc>
              <a:spcBef>
                <a:spcPts val="4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3000"/>
              </a:lnSpc>
            </a:pPr>
            <a:endParaRPr lang="en-US" altLang="en-US" sz="700"/>
          </a:p>
          <a:p>
            <a:pPr algn="l" rtl="0" eaLnBrk="0">
              <a:lnSpc>
                <a:spcPct val="6000"/>
              </a:lnSpc>
            </a:pPr>
            <a:endParaRPr lang="en-US" altLang="en-US" sz="100"/>
          </a:p>
          <a:p>
            <a:pPr marL="294005" indent="-1270" algn="l" rtl="0" eaLnBrk="0">
              <a:lnSpc>
                <a:spcPct val="100000"/>
              </a:lnSpc>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加强技术标准的学习 ，电气、水工、二次等专业加强配合 ，了解变电站消防设计方案 ，根据规程、规范开展应急照明设计。</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跟踪技术标准的更新 ，及时宣贯 ，督促执行。施工图《照明、动</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力》卷册应包含应急照明和疏散指示的相关部分。</a:t>
            </a:r>
            <a:endParaRPr lang="en-US" altLang="en-US" sz="1200"/>
          </a:p>
        </p:txBody>
      </p:sp>
      <p:sp>
        <p:nvSpPr>
          <p:cNvPr id="244" name="textbox 244"/>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11</a:t>
            </a:r>
            <a:endParaRPr lang="en-US" altLang="en-US" sz="1300" baseline="4000"/>
          </a:p>
        </p:txBody>
      </p:sp>
      <p:pic>
        <p:nvPicPr>
          <p:cNvPr id="246" name="picture 246"/>
          <p:cNvPicPr>
            <a:picLocks noChangeAspect="1"/>
          </p:cNvPicPr>
          <p:nvPr/>
        </p:nvPicPr>
        <p:blipFill>
          <a:blip r:embed="rId2"/>
          <a:stretch>
            <a:fillRect/>
          </a:stretch>
        </p:blipFill>
        <p:spPr>
          <a:xfrm rot="21600000">
            <a:off x="8711171" y="5553075"/>
            <a:ext cx="22225" cy="144462"/>
          </a:xfrm>
          <a:prstGeom prst="rect">
            <a:avLst/>
          </a:prstGeom>
        </p:spPr>
      </p:pic>
      <p:sp>
        <p:nvSpPr>
          <p:cNvPr id="248" name="textbox 248"/>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250" name="picture 250"/>
          <p:cNvPicPr>
            <a:picLocks noChangeAspect="1"/>
          </p:cNvPicPr>
          <p:nvPr/>
        </p:nvPicPr>
        <p:blipFill>
          <a:blip r:embed="rId3"/>
          <a:stretch>
            <a:fillRect/>
          </a:stretch>
        </p:blipFill>
        <p:spPr>
          <a:xfrm rot="21600000">
            <a:off x="2484437" y="606425"/>
            <a:ext cx="6659562" cy="38100"/>
          </a:xfrm>
          <a:prstGeom prst="rect">
            <a:avLst/>
          </a:prstGeom>
        </p:spPr>
      </p:pic>
      <p:grpSp>
        <p:nvGrpSpPr>
          <p:cNvPr id="56" name="group 56"/>
          <p:cNvGrpSpPr/>
          <p:nvPr/>
        </p:nvGrpSpPr>
        <p:grpSpPr>
          <a:xfrm rot="21600000">
            <a:off x="41148" y="2073909"/>
            <a:ext cx="367792" cy="481965"/>
            <a:chExt cx="367792" cy="481965"/>
          </a:xfrm>
        </p:grpSpPr>
        <p:sp>
          <p:nvSpPr>
            <p:cNvPr id="252" name="path"/>
            <p:cNvSpPr/>
            <p:nvPr/>
          </p:nvSpPr>
          <p:spPr>
            <a:xfrm>
              <a:off x="0" y="0"/>
              <a:ext cx="367792" cy="481965"/>
            </a:xfrm>
            <a:custGeom>
              <a:rect l="0" t="0" r="0" b="0"/>
              <a:pathLst>
                <a:path w="579" h="759">
                  <a:moveTo>
                    <a:pt x="290" y="0"/>
                  </a:moveTo>
                  <a:lnTo>
                    <a:pt x="578" y="0"/>
                  </a:lnTo>
                  <a:lnTo>
                    <a:pt x="578" y="468"/>
                  </a:lnTo>
                  <a:cubicBezTo>
                    <a:pt x="579" y="629"/>
                    <a:pt x="449" y="759"/>
                    <a:pt x="290" y="758"/>
                  </a:cubicBezTo>
                  <a:lnTo>
                    <a:pt x="0" y="758"/>
                  </a:lnTo>
                  <a:lnTo>
                    <a:pt x="0" y="288"/>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4" name="textbox 254"/>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7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58" name="group 58"/>
          <p:cNvGrpSpPr/>
          <p:nvPr/>
        </p:nvGrpSpPr>
        <p:grpSpPr>
          <a:xfrm rot="21600000">
            <a:off x="41148" y="1271904"/>
            <a:ext cx="393192" cy="426085"/>
            <a:chExt cx="393192" cy="426085"/>
          </a:xfrm>
        </p:grpSpPr>
        <p:sp>
          <p:nvSpPr>
            <p:cNvPr id="256" name="path"/>
            <p:cNvSpPr/>
            <p:nvPr/>
          </p:nvSpPr>
          <p:spPr>
            <a:xfrm>
              <a:off x="0" y="0"/>
              <a:ext cx="393192" cy="426085"/>
            </a:xfrm>
            <a:custGeom>
              <a:rect l="0" t="0" r="0" b="0"/>
              <a:pathLst>
                <a:path w="619" h="671">
                  <a:moveTo>
                    <a:pt x="309" y="1"/>
                  </a:moveTo>
                  <a:lnTo>
                    <a:pt x="619" y="1"/>
                  </a:lnTo>
                  <a:lnTo>
                    <a:pt x="619" y="361"/>
                  </a:lnTo>
                  <a:cubicBezTo>
                    <a:pt x="619" y="532"/>
                    <a:pt x="480" y="671"/>
                    <a:pt x="309" y="670"/>
                  </a:cubicBezTo>
                  <a:lnTo>
                    <a:pt x="0" y="670"/>
                  </a:lnTo>
                  <a:lnTo>
                    <a:pt x="0" y="310"/>
                  </a:lnTo>
                  <a:cubicBezTo>
                    <a:pt x="0" y="138"/>
                    <a:pt x="138" y="0"/>
                    <a:pt x="309" y="1"/>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8" name="textbox 258"/>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60" name="group 60"/>
          <p:cNvGrpSpPr/>
          <p:nvPr/>
        </p:nvGrpSpPr>
        <p:grpSpPr>
          <a:xfrm rot="21600000">
            <a:off x="39369" y="3899534"/>
            <a:ext cx="340105" cy="434721"/>
            <a:chExt cx="340105" cy="434721"/>
          </a:xfrm>
        </p:grpSpPr>
        <p:sp>
          <p:nvSpPr>
            <p:cNvPr id="260" name="path"/>
            <p:cNvSpPr/>
            <p:nvPr/>
          </p:nvSpPr>
          <p:spPr>
            <a:xfrm>
              <a:off x="0" y="0"/>
              <a:ext cx="340105" cy="434721"/>
            </a:xfrm>
            <a:custGeom>
              <a:rect l="0" t="0" r="0" b="0"/>
              <a:pathLst>
                <a:path w="535" h="684">
                  <a:moveTo>
                    <a:pt x="266" y="0"/>
                  </a:moveTo>
                  <a:lnTo>
                    <a:pt x="535" y="0"/>
                  </a:lnTo>
                  <a:lnTo>
                    <a:pt x="535" y="415"/>
                  </a:lnTo>
                  <a:cubicBezTo>
                    <a:pt x="534" y="564"/>
                    <a:pt x="415" y="684"/>
                    <a:pt x="266" y="684"/>
                  </a:cubicBezTo>
                  <a:lnTo>
                    <a:pt x="0" y="684"/>
                  </a:lnTo>
                  <a:lnTo>
                    <a:pt x="0" y="267"/>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2" name="textbox 262"/>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 name="textbox 266"/>
          <p:cNvSpPr/>
          <p:nvPr/>
        </p:nvSpPr>
        <p:spPr>
          <a:xfrm>
            <a:off x="478419" y="825085"/>
            <a:ext cx="8531859" cy="38487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接地材料材质、截面选择未考虑防腐蚀要求 ，影响接地装置使用年限。</a:t>
            </a:r>
            <a:endParaRPr lang="en-US" altLang="en-US" sz="2000"/>
          </a:p>
          <a:p>
            <a:pPr marL="284480" algn="l" rtl="0" eaLnBrk="0">
              <a:lnSpc>
                <a:spcPct val="91000"/>
              </a:lnSpc>
              <a:spcBef>
                <a:spcPts val="128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6225" indent="635" algn="l" rtl="0" eaLnBrk="0">
              <a:lnSpc>
                <a:spcPct val="100000"/>
              </a:lnSpc>
              <a:spcBef>
                <a:spcPts val="87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设计未充分考虑土壤电阻率、</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类别、含盐量、酸碱度和含水量等因素对接地材料的影响 ，在强碱性土壤地区和高腐蚀介质的 中性土壤地区 ，接地未采用铜/铜覆钢材料；接地材料截面的选择未考虑平均年最大腐蚀</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率对材料截面的影响 ，造成接地材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料材质或截面不满足防腐蚀要求。该问题多发生在110kV电压等级工</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程中。</a:t>
            </a:r>
            <a:endParaRPr lang="en-US" altLang="en-US" sz="1200"/>
          </a:p>
          <a:p>
            <a:pPr algn="l" rtl="0" eaLnBrk="0">
              <a:lnSpc>
                <a:spcPct val="161000"/>
              </a:lnSpc>
            </a:pPr>
            <a:endParaRPr lang="en-US" altLang="en-US" sz="1000"/>
          </a:p>
          <a:p>
            <a:pPr marL="292100" algn="l" rtl="0" eaLnBrk="0">
              <a:lnSpc>
                <a:spcPct val="91000"/>
              </a:lnSpc>
              <a:spcBef>
                <a:spcPts val="42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6225" algn="l" rtl="0" eaLnBrk="0">
              <a:lnSpc>
                <a:spcPct val="102000"/>
              </a:lnSpc>
              <a:spcBef>
                <a:spcPts val="45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选择接地导体（线）、接地极材料的出发点是接地网在变电站的设计使</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用年限内要做到免维护。其材质、截面尺寸要既要     考虑接地故障电流热稳定的要求 ，也要考虑变电站在设计使用年限内导体的腐蚀总量。《交流电气装置的接地设计规范》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 GB50065-2011 ）4.3.6中已明确接地网的防</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腐蚀设计校验要求 ，实际过程中设计单位应充分了解站址土壤情况 ，结合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设备选型、配电装置形式 ，综合比较后确定。</a:t>
            </a:r>
            <a:endParaRPr lang="en-US" altLang="en-US" sz="1200"/>
          </a:p>
          <a:p>
            <a:pPr algn="l" rtl="0" eaLnBrk="0">
              <a:lnSpc>
                <a:spcPct val="106000"/>
              </a:lnSpc>
            </a:pPr>
            <a:endParaRPr lang="en-US" altLang="en-US" sz="1000"/>
          </a:p>
          <a:p>
            <a:pPr algn="l" rtl="0" eaLnBrk="0">
              <a:lnSpc>
                <a:spcPct val="106000"/>
              </a:lnSpc>
            </a:pPr>
            <a:endParaRPr lang="en-US" altLang="en-US" sz="1000"/>
          </a:p>
          <a:p>
            <a:pPr marL="295275" algn="l" rtl="0" eaLnBrk="0">
              <a:lnSpc>
                <a:spcPct val="91000"/>
              </a:lnSpc>
              <a:spcBef>
                <a:spcPts val="430"/>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9000"/>
              </a:lnSpc>
            </a:pPr>
            <a:endParaRPr lang="en-US" altLang="en-US" sz="500"/>
          </a:p>
          <a:p>
            <a:pPr marL="290830" indent="-635" algn="l" rtl="0" eaLnBrk="0">
              <a:lnSpc>
                <a:spcPct val="105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初设说明中 ，应根据《国家电网有限公司输变电工程初步设计内容深度规定》 ，提供变电站土壤电阻率和腐蚀性情况 ，说明</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接地材料选择、使用年限、接地装置设计方案及其方案间必要的技术经济比较。设计单位应严格执行《国家电网有限</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公司输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变电工程初步设计内容深度规定》 ，评审单位应重点审</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查 ，严格把关。</a:t>
            </a:r>
            <a:endParaRPr lang="en-US" altLang="en-US" sz="1200"/>
          </a:p>
        </p:txBody>
      </p:sp>
      <p:sp>
        <p:nvSpPr>
          <p:cNvPr id="268" name="textbox 268"/>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12</a:t>
            </a:r>
            <a:endParaRPr lang="en-US" altLang="en-US" sz="1300" baseline="4000"/>
          </a:p>
        </p:txBody>
      </p:sp>
      <p:pic>
        <p:nvPicPr>
          <p:cNvPr id="270" name="picture 270"/>
          <p:cNvPicPr>
            <a:picLocks noChangeAspect="1"/>
          </p:cNvPicPr>
          <p:nvPr/>
        </p:nvPicPr>
        <p:blipFill>
          <a:blip r:embed="rId2"/>
          <a:stretch>
            <a:fillRect/>
          </a:stretch>
        </p:blipFill>
        <p:spPr>
          <a:xfrm rot="21600000">
            <a:off x="8711171" y="5553075"/>
            <a:ext cx="22225" cy="144462"/>
          </a:xfrm>
          <a:prstGeom prst="rect">
            <a:avLst/>
          </a:prstGeom>
        </p:spPr>
      </p:pic>
      <p:sp>
        <p:nvSpPr>
          <p:cNvPr id="272" name="textbox 272"/>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274" name="picture 274"/>
          <p:cNvPicPr>
            <a:picLocks noChangeAspect="1"/>
          </p:cNvPicPr>
          <p:nvPr/>
        </p:nvPicPr>
        <p:blipFill>
          <a:blip r:embed="rId3"/>
          <a:stretch>
            <a:fillRect/>
          </a:stretch>
        </p:blipFill>
        <p:spPr>
          <a:xfrm rot="21600000">
            <a:off x="2484437" y="606425"/>
            <a:ext cx="6659562" cy="38100"/>
          </a:xfrm>
          <a:prstGeom prst="rect">
            <a:avLst/>
          </a:prstGeom>
        </p:spPr>
      </p:pic>
      <p:grpSp>
        <p:nvGrpSpPr>
          <p:cNvPr id="62" name="group 62"/>
          <p:cNvGrpSpPr/>
          <p:nvPr/>
        </p:nvGrpSpPr>
        <p:grpSpPr>
          <a:xfrm rot="21600000">
            <a:off x="41148" y="2360676"/>
            <a:ext cx="367792" cy="482219"/>
            <a:chExt cx="367792" cy="482219"/>
          </a:xfrm>
        </p:grpSpPr>
        <p:sp>
          <p:nvSpPr>
            <p:cNvPr id="276"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8" name="textbox 278"/>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64" name="group 64"/>
          <p:cNvGrpSpPr/>
          <p:nvPr/>
        </p:nvGrpSpPr>
        <p:grpSpPr>
          <a:xfrm rot="21600000">
            <a:off x="41148" y="1271904"/>
            <a:ext cx="393192" cy="426085"/>
            <a:chExt cx="393192" cy="426085"/>
          </a:xfrm>
        </p:grpSpPr>
        <p:sp>
          <p:nvSpPr>
            <p:cNvPr id="280" name="path"/>
            <p:cNvSpPr/>
            <p:nvPr/>
          </p:nvSpPr>
          <p:spPr>
            <a:xfrm>
              <a:off x="0" y="0"/>
              <a:ext cx="393192" cy="426085"/>
            </a:xfrm>
            <a:custGeom>
              <a:rect l="0" t="0" r="0" b="0"/>
              <a:pathLst>
                <a:path w="619" h="671">
                  <a:moveTo>
                    <a:pt x="309" y="1"/>
                  </a:moveTo>
                  <a:lnTo>
                    <a:pt x="619" y="1"/>
                  </a:lnTo>
                  <a:lnTo>
                    <a:pt x="619" y="361"/>
                  </a:lnTo>
                  <a:cubicBezTo>
                    <a:pt x="619" y="532"/>
                    <a:pt x="480" y="671"/>
                    <a:pt x="309" y="670"/>
                  </a:cubicBezTo>
                  <a:lnTo>
                    <a:pt x="0" y="670"/>
                  </a:lnTo>
                  <a:lnTo>
                    <a:pt x="0" y="310"/>
                  </a:lnTo>
                  <a:cubicBezTo>
                    <a:pt x="0" y="138"/>
                    <a:pt x="138" y="0"/>
                    <a:pt x="309" y="1"/>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2" name="textbox 282"/>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66" name="group 66"/>
          <p:cNvGrpSpPr/>
          <p:nvPr/>
        </p:nvGrpSpPr>
        <p:grpSpPr>
          <a:xfrm rot="21600000">
            <a:off x="39369" y="3756025"/>
            <a:ext cx="340105" cy="434975"/>
            <a:chExt cx="340105" cy="434975"/>
          </a:xfrm>
        </p:grpSpPr>
        <p:sp>
          <p:nvSpPr>
            <p:cNvPr id="284" name="path"/>
            <p:cNvSpPr/>
            <p:nvPr/>
          </p:nvSpPr>
          <p:spPr>
            <a:xfrm>
              <a:off x="0" y="0"/>
              <a:ext cx="340105" cy="434975"/>
            </a:xfrm>
            <a:custGeom>
              <a:rect l="0" t="0" r="0" b="0"/>
              <a:pathLst>
                <a:path w="535" h="685">
                  <a:moveTo>
                    <a:pt x="266" y="0"/>
                  </a:moveTo>
                  <a:lnTo>
                    <a:pt x="535" y="0"/>
                  </a:lnTo>
                  <a:lnTo>
                    <a:pt x="535" y="416"/>
                  </a:lnTo>
                  <a:cubicBezTo>
                    <a:pt x="534" y="564"/>
                    <a:pt x="415" y="683"/>
                    <a:pt x="266" y="685"/>
                  </a:cubicBezTo>
                  <a:lnTo>
                    <a:pt x="0" y="685"/>
                  </a:lnTo>
                  <a:lnTo>
                    <a:pt x="0" y="267"/>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6" name="textbox 286"/>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0" name="textbox 290"/>
          <p:cNvSpPr/>
          <p:nvPr/>
        </p:nvSpPr>
        <p:spPr>
          <a:xfrm>
            <a:off x="477909" y="824831"/>
            <a:ext cx="8456930" cy="11366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1000"/>
              </a:lnSpc>
            </a:pP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扩建方案未优化导致停电时</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间较长。</a:t>
            </a:r>
            <a:endParaRPr lang="en-US" altLang="en-US" sz="2000"/>
          </a:p>
          <a:p>
            <a:pPr marL="285115" algn="l" rtl="0" eaLnBrk="0">
              <a:lnSpc>
                <a:spcPct val="91000"/>
              </a:lnSpc>
              <a:spcBef>
                <a:spcPts val="128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6000"/>
              </a:lnSpc>
            </a:pPr>
            <a:endParaRPr lang="en-US" altLang="en-US" sz="500"/>
          </a:p>
          <a:p>
            <a:pPr marL="284480" indent="-7620" algn="l" rtl="0" eaLnBrk="0">
              <a:lnSpc>
                <a:spcPct val="108000"/>
              </a:lnSpc>
              <a:spcBef>
                <a:spcPct val="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对GIS配电装置进行扩建时 ，设计文件中 ，施工过渡方案未充分优化 ，将11</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0kV组合电器全部停电后进行扩建 ，导致全站停</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电数天 ，需计列过渡电缆进行负荷转供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产生了较高的费用。该问题多发生在110kV变电站扩建工程中。</a:t>
            </a:r>
            <a:endParaRPr lang="en-US" altLang="en-US" sz="1200"/>
          </a:p>
        </p:txBody>
      </p:sp>
      <p:sp>
        <p:nvSpPr>
          <p:cNvPr id="292" name="textbox 292"/>
          <p:cNvSpPr/>
          <p:nvPr/>
        </p:nvSpPr>
        <p:spPr>
          <a:xfrm>
            <a:off x="756386" y="3578726"/>
            <a:ext cx="8251190" cy="861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780"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7000"/>
              </a:lnSpc>
            </a:pPr>
            <a:endParaRPr lang="en-US" altLang="en-US" sz="500"/>
          </a:p>
          <a:p>
            <a:pPr marL="12700" algn="l" rtl="0" eaLnBrk="0">
              <a:lnSpc>
                <a:spcPct val="102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施工过渡方案 ，应</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通过优化110kV组合电器安装建设时序 ，并由低压侧母线转供负荷 ，缩短全站停电时间。当全站停电时长</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均不超过1天时 ，不再需要转供负荷 ，节省原方案中转供搭接费用。设计单位应对工程</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项目的施工过渡方案出具专项方案或  报告 ，并对技术方案进行必要优化。评审单位应重点审</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查 ，严格把关。</a:t>
            </a:r>
            <a:endParaRPr lang="en-US" altLang="en-US" sz="1200"/>
          </a:p>
        </p:txBody>
      </p:sp>
      <p:sp>
        <p:nvSpPr>
          <p:cNvPr id="294" name="textbox 294"/>
          <p:cNvSpPr/>
          <p:nvPr/>
        </p:nvSpPr>
        <p:spPr>
          <a:xfrm>
            <a:off x="742086" y="2418149"/>
            <a:ext cx="8101330" cy="6584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794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4000"/>
              </a:lnSpc>
            </a:pPr>
            <a:endParaRPr lang="en-US" altLang="en-US" sz="500"/>
          </a:p>
          <a:p>
            <a:pPr marL="12700" indent="-635" algn="l" rtl="0" eaLnBrk="0">
              <a:lnSpc>
                <a:spcPct val="96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考虑施工过渡方案时 ，可从优化施工建设时序、充分利用现有设备资源等方面 ，对方案进行优化 ，可有效降低不必要的投</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资 ，造成浪费。</a:t>
            </a:r>
            <a:endParaRPr lang="en-US" altLang="en-US" sz="1200"/>
          </a:p>
        </p:txBody>
      </p:sp>
      <p:sp>
        <p:nvSpPr>
          <p:cNvPr id="296" name="textbox 296"/>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13</a:t>
            </a:r>
            <a:endParaRPr lang="en-US" altLang="en-US" sz="1300" baseline="4000"/>
          </a:p>
        </p:txBody>
      </p:sp>
      <p:pic>
        <p:nvPicPr>
          <p:cNvPr id="298" name="picture 298"/>
          <p:cNvPicPr>
            <a:picLocks noChangeAspect="1"/>
          </p:cNvPicPr>
          <p:nvPr/>
        </p:nvPicPr>
        <p:blipFill>
          <a:blip r:embed="rId2"/>
          <a:stretch>
            <a:fillRect/>
          </a:stretch>
        </p:blipFill>
        <p:spPr>
          <a:xfrm rot="21600000">
            <a:off x="8711171" y="5553075"/>
            <a:ext cx="22225" cy="144462"/>
          </a:xfrm>
          <a:prstGeom prst="rect">
            <a:avLst/>
          </a:prstGeom>
        </p:spPr>
      </p:pic>
      <p:sp>
        <p:nvSpPr>
          <p:cNvPr id="300" name="textbox 300"/>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302" name="picture 302"/>
          <p:cNvPicPr>
            <a:picLocks noChangeAspect="1"/>
          </p:cNvPicPr>
          <p:nvPr/>
        </p:nvPicPr>
        <p:blipFill>
          <a:blip r:embed="rId3"/>
          <a:stretch>
            <a:fillRect/>
          </a:stretch>
        </p:blipFill>
        <p:spPr>
          <a:xfrm rot="21600000">
            <a:off x="2484437" y="606425"/>
            <a:ext cx="6659562" cy="38100"/>
          </a:xfrm>
          <a:prstGeom prst="rect">
            <a:avLst/>
          </a:prstGeom>
        </p:spPr>
      </p:pic>
      <p:grpSp>
        <p:nvGrpSpPr>
          <p:cNvPr id="68" name="group 68"/>
          <p:cNvGrpSpPr/>
          <p:nvPr/>
        </p:nvGrpSpPr>
        <p:grpSpPr>
          <a:xfrm rot="21600000">
            <a:off x="41148" y="2360676"/>
            <a:ext cx="367792" cy="482219"/>
            <a:chExt cx="367792" cy="482219"/>
          </a:xfrm>
        </p:grpSpPr>
        <p:sp>
          <p:nvSpPr>
            <p:cNvPr id="304"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6" name="textbox 306"/>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70" name="group 70"/>
          <p:cNvGrpSpPr/>
          <p:nvPr/>
        </p:nvGrpSpPr>
        <p:grpSpPr>
          <a:xfrm rot="21600000">
            <a:off x="41148" y="1271904"/>
            <a:ext cx="393192" cy="426085"/>
            <a:chExt cx="393192" cy="426085"/>
          </a:xfrm>
        </p:grpSpPr>
        <p:sp>
          <p:nvSpPr>
            <p:cNvPr id="308" name="path"/>
            <p:cNvSpPr/>
            <p:nvPr/>
          </p:nvSpPr>
          <p:spPr>
            <a:xfrm>
              <a:off x="0" y="0"/>
              <a:ext cx="393192" cy="426085"/>
            </a:xfrm>
            <a:custGeom>
              <a:rect l="0" t="0" r="0" b="0"/>
              <a:pathLst>
                <a:path w="619" h="671">
                  <a:moveTo>
                    <a:pt x="309" y="1"/>
                  </a:moveTo>
                  <a:lnTo>
                    <a:pt x="619" y="1"/>
                  </a:lnTo>
                  <a:lnTo>
                    <a:pt x="619" y="361"/>
                  </a:lnTo>
                  <a:cubicBezTo>
                    <a:pt x="619" y="532"/>
                    <a:pt x="480" y="671"/>
                    <a:pt x="309" y="670"/>
                  </a:cubicBezTo>
                  <a:lnTo>
                    <a:pt x="0" y="670"/>
                  </a:lnTo>
                  <a:lnTo>
                    <a:pt x="0" y="310"/>
                  </a:lnTo>
                  <a:cubicBezTo>
                    <a:pt x="0" y="138"/>
                    <a:pt x="138" y="0"/>
                    <a:pt x="309" y="1"/>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0" name="textbox 310"/>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72" name="group 72"/>
          <p:cNvGrpSpPr/>
          <p:nvPr/>
        </p:nvGrpSpPr>
        <p:grpSpPr>
          <a:xfrm rot="21600000">
            <a:off x="39369" y="3540252"/>
            <a:ext cx="340105" cy="434847"/>
            <a:chExt cx="340105" cy="434847"/>
          </a:xfrm>
        </p:grpSpPr>
        <p:sp>
          <p:nvSpPr>
            <p:cNvPr id="312" name="path"/>
            <p:cNvSpPr/>
            <p:nvPr/>
          </p:nvSpPr>
          <p:spPr>
            <a:xfrm>
              <a:off x="0" y="0"/>
              <a:ext cx="340105" cy="434847"/>
            </a:xfrm>
            <a:custGeom>
              <a:rect l="0" t="0" r="0" b="0"/>
              <a:pathLst>
                <a:path w="535" h="684">
                  <a:moveTo>
                    <a:pt x="266" y="0"/>
                  </a:moveTo>
                  <a:lnTo>
                    <a:pt x="535" y="0"/>
                  </a:lnTo>
                  <a:lnTo>
                    <a:pt x="535" y="417"/>
                  </a:lnTo>
                  <a:cubicBezTo>
                    <a:pt x="534" y="565"/>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4" name="textbox 314"/>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8" name="textbox 318"/>
          <p:cNvSpPr/>
          <p:nvPr/>
        </p:nvSpPr>
        <p:spPr>
          <a:xfrm>
            <a:off x="476636" y="825085"/>
            <a:ext cx="8453119" cy="11188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避雷器配置不合理</a:t>
            </a:r>
            <a:endParaRPr lang="en-US" altLang="en-US" sz="2000"/>
          </a:p>
          <a:p>
            <a:pPr marL="286385" algn="l" rtl="0" eaLnBrk="0">
              <a:lnSpc>
                <a:spcPct val="91000"/>
              </a:lnSpc>
              <a:spcBef>
                <a:spcPts val="128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7000"/>
              </a:lnSpc>
            </a:pPr>
            <a:endParaRPr lang="en-US" altLang="en-US" sz="500"/>
          </a:p>
          <a:p>
            <a:pPr marL="278130" algn="l" rtl="0" eaLnBrk="0">
              <a:lnSpc>
                <a:spcPct val="103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某220kV变电站110kV送出工程 ，其110kV为户内GIS配电装置 ，送审设计方案在备用</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电缆间隔加装了线路侧避雷器。该方 案对GIS设备原设计进行了改变 ，设备结构及净高发生了变化 ，不便安</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装实施 ，存在一定安全隐患。</a:t>
            </a:r>
            <a:endParaRPr lang="en-US" altLang="en-US" sz="1200"/>
          </a:p>
        </p:txBody>
      </p:sp>
      <p:sp>
        <p:nvSpPr>
          <p:cNvPr id="320" name="textbox 320"/>
          <p:cNvSpPr/>
          <p:nvPr/>
        </p:nvSpPr>
        <p:spPr>
          <a:xfrm>
            <a:off x="757148" y="3578726"/>
            <a:ext cx="8410575" cy="861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marL="12700" algn="l" rtl="0" eaLnBrk="0">
              <a:lnSpc>
                <a:spcPts val="1550"/>
              </a:lnSpc>
              <a:spcBef>
                <a:spcPts val="64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根据《GB/T</a:t>
            </a:r>
            <a:r>
              <a:rPr sz="1200" kern="0" spc="10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50064交流电气装置的过电压保护和绝缘配合设计规范》中</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相关规定 ，且考虑该站为户内GIS电缆出线 ，站内</a:t>
            </a:r>
            <a:endParaRPr lang="en-US" altLang="en-US" sz="1200"/>
          </a:p>
          <a:p>
            <a:pPr marL="12700" algn="l" rtl="0" eaLnBrk="0">
              <a:lnSpc>
                <a:spcPct val="96000"/>
              </a:lnSpc>
              <a:spcBef>
                <a:spcPts val="9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无雷电侵入波影响 ，取消加装线路侧避雷器 ，既保证工程安全实施 ，又节约工程投资。初步设计</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、设计审查各方应认真把关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及时发现问题及分析</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解决。</a:t>
            </a:r>
            <a:endParaRPr lang="en-US" altLang="en-US" sz="1200"/>
          </a:p>
        </p:txBody>
      </p:sp>
      <p:sp>
        <p:nvSpPr>
          <p:cNvPr id="322" name="textbox 322"/>
          <p:cNvSpPr/>
          <p:nvPr/>
        </p:nvSpPr>
        <p:spPr>
          <a:xfrm>
            <a:off x="748639" y="2418149"/>
            <a:ext cx="7394575" cy="475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159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6000"/>
              </a:lnSpc>
            </a:pPr>
            <a:endParaRPr lang="en-US" altLang="en-US" sz="500"/>
          </a:p>
          <a:p>
            <a:pPr algn="r" rtl="0" eaLnBrk="0">
              <a:lnSpc>
                <a:spcPct val="91000"/>
              </a:lnSpc>
              <a:spcBef>
                <a:spcPts val="5"/>
              </a:spcBef>
            </a:pP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当对原有GIS配电装置进行改造</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增加避雷器时 ，应进行雷电过电压分析 ，充分考虑必要性 ，以及实施的可行性。</a:t>
            </a:r>
            <a:endParaRPr lang="en-US" altLang="en-US" sz="1200"/>
          </a:p>
        </p:txBody>
      </p:sp>
      <p:sp>
        <p:nvSpPr>
          <p:cNvPr id="324" name="textbox 324"/>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14</a:t>
            </a:r>
            <a:endParaRPr lang="en-US" altLang="en-US" sz="1300" baseline="4000"/>
          </a:p>
        </p:txBody>
      </p:sp>
      <p:pic>
        <p:nvPicPr>
          <p:cNvPr id="326" name="picture 326"/>
          <p:cNvPicPr>
            <a:picLocks noChangeAspect="1"/>
          </p:cNvPicPr>
          <p:nvPr/>
        </p:nvPicPr>
        <p:blipFill>
          <a:blip r:embed="rId2"/>
          <a:stretch>
            <a:fillRect/>
          </a:stretch>
        </p:blipFill>
        <p:spPr>
          <a:xfrm rot="21600000">
            <a:off x="8711171" y="5553075"/>
            <a:ext cx="22225" cy="144462"/>
          </a:xfrm>
          <a:prstGeom prst="rect">
            <a:avLst/>
          </a:prstGeom>
        </p:spPr>
      </p:pic>
      <p:sp>
        <p:nvSpPr>
          <p:cNvPr id="328" name="textbox 328"/>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变电一次</a:t>
            </a:r>
            <a:endParaRPr lang="en-US" altLang="en-US" sz="2300"/>
          </a:p>
        </p:txBody>
      </p:sp>
      <p:pic>
        <p:nvPicPr>
          <p:cNvPr id="330" name="picture 330"/>
          <p:cNvPicPr>
            <a:picLocks noChangeAspect="1"/>
          </p:cNvPicPr>
          <p:nvPr/>
        </p:nvPicPr>
        <p:blipFill>
          <a:blip r:embed="rId3"/>
          <a:stretch>
            <a:fillRect/>
          </a:stretch>
        </p:blipFill>
        <p:spPr>
          <a:xfrm rot="21600000">
            <a:off x="2484437" y="606425"/>
            <a:ext cx="6659562" cy="38100"/>
          </a:xfrm>
          <a:prstGeom prst="rect">
            <a:avLst/>
          </a:prstGeom>
        </p:spPr>
      </p:pic>
      <p:grpSp>
        <p:nvGrpSpPr>
          <p:cNvPr id="74" name="group 74"/>
          <p:cNvGrpSpPr/>
          <p:nvPr/>
        </p:nvGrpSpPr>
        <p:grpSpPr>
          <a:xfrm rot="21600000">
            <a:off x="41148" y="2360676"/>
            <a:ext cx="367792" cy="482219"/>
            <a:chExt cx="367792" cy="482219"/>
          </a:xfrm>
        </p:grpSpPr>
        <p:sp>
          <p:nvSpPr>
            <p:cNvPr id="332"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4" name="textbox 334"/>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76" name="group 76"/>
          <p:cNvGrpSpPr/>
          <p:nvPr/>
        </p:nvGrpSpPr>
        <p:grpSpPr>
          <a:xfrm rot="21600000">
            <a:off x="41148" y="1271904"/>
            <a:ext cx="393192" cy="426085"/>
            <a:chExt cx="393192" cy="426085"/>
          </a:xfrm>
        </p:grpSpPr>
        <p:sp>
          <p:nvSpPr>
            <p:cNvPr id="336" name="path"/>
            <p:cNvSpPr/>
            <p:nvPr/>
          </p:nvSpPr>
          <p:spPr>
            <a:xfrm>
              <a:off x="0" y="0"/>
              <a:ext cx="393192" cy="426085"/>
            </a:xfrm>
            <a:custGeom>
              <a:rect l="0" t="0" r="0" b="0"/>
              <a:pathLst>
                <a:path w="619" h="671">
                  <a:moveTo>
                    <a:pt x="309" y="1"/>
                  </a:moveTo>
                  <a:lnTo>
                    <a:pt x="619" y="1"/>
                  </a:lnTo>
                  <a:lnTo>
                    <a:pt x="619" y="361"/>
                  </a:lnTo>
                  <a:cubicBezTo>
                    <a:pt x="619" y="532"/>
                    <a:pt x="480" y="671"/>
                    <a:pt x="309" y="670"/>
                  </a:cubicBezTo>
                  <a:lnTo>
                    <a:pt x="0" y="670"/>
                  </a:lnTo>
                  <a:lnTo>
                    <a:pt x="0" y="310"/>
                  </a:lnTo>
                  <a:cubicBezTo>
                    <a:pt x="0" y="138"/>
                    <a:pt x="138" y="0"/>
                    <a:pt x="309" y="1"/>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8" name="textbox 338"/>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78" name="group 78"/>
          <p:cNvGrpSpPr/>
          <p:nvPr/>
        </p:nvGrpSpPr>
        <p:grpSpPr>
          <a:xfrm rot="21600000">
            <a:off x="39369" y="3540252"/>
            <a:ext cx="340105" cy="434847"/>
            <a:chExt cx="340105" cy="434847"/>
          </a:xfrm>
        </p:grpSpPr>
        <p:sp>
          <p:nvSpPr>
            <p:cNvPr id="340" name="path"/>
            <p:cNvSpPr/>
            <p:nvPr/>
          </p:nvSpPr>
          <p:spPr>
            <a:xfrm>
              <a:off x="0" y="0"/>
              <a:ext cx="340105" cy="434847"/>
            </a:xfrm>
            <a:custGeom>
              <a:rect l="0" t="0" r="0" b="0"/>
              <a:pathLst>
                <a:path w="535" h="684">
                  <a:moveTo>
                    <a:pt x="266" y="0"/>
                  </a:moveTo>
                  <a:lnTo>
                    <a:pt x="535" y="0"/>
                  </a:lnTo>
                  <a:lnTo>
                    <a:pt x="535" y="417"/>
                  </a:lnTo>
                  <a:cubicBezTo>
                    <a:pt x="534" y="565"/>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2" name="textbox 342"/>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6" name="textbox 346"/>
          <p:cNvSpPr/>
          <p:nvPr/>
        </p:nvSpPr>
        <p:spPr>
          <a:xfrm>
            <a:off x="477655" y="823812"/>
            <a:ext cx="8517890" cy="19977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2000"/>
              </a:lnSpc>
            </a:pP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对于站内二次设备现状核</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实不准确</a:t>
            </a:r>
            <a:endParaRPr lang="en-US" altLang="en-US" sz="2000"/>
          </a:p>
          <a:p>
            <a:pPr algn="l" rtl="0" eaLnBrk="0">
              <a:lnSpc>
                <a:spcPct val="118000"/>
              </a:lnSpc>
            </a:pPr>
            <a:endParaRPr lang="en-US" altLang="en-US" sz="1000"/>
          </a:p>
          <a:p>
            <a:pPr marL="28511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84480" indent="-7620" algn="l" rtl="0" eaLnBrk="0">
              <a:lnSpc>
                <a:spcPct val="96000"/>
              </a:lnSpc>
              <a:spcBef>
                <a:spcPts val="85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对于变电站改扩建、增容工程 ，容易发生现状描述不清楚或不正确的情况 ，如对于故障录波装置能否满足接入 ，前期备用间</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隔二次设备是否随一次设备配置等。</a:t>
            </a:r>
            <a:endParaRPr lang="en-US" altLang="en-US" sz="1200"/>
          </a:p>
          <a:p>
            <a:pPr algn="l" rtl="0" eaLnBrk="0">
              <a:lnSpc>
                <a:spcPct val="198000"/>
              </a:lnSpc>
            </a:pPr>
            <a:endParaRPr lang="en-US" altLang="en-US" sz="1000"/>
          </a:p>
          <a:p>
            <a:pPr marL="29273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6000"/>
              </a:lnSpc>
            </a:pPr>
            <a:endParaRPr lang="en-US" altLang="en-US" sz="500"/>
          </a:p>
          <a:p>
            <a:pPr marL="278130" algn="l" rtl="0" eaLnBrk="0">
              <a:lnSpc>
                <a:spcPct val="91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设计人员对前期资料收资不准确 ，存在仅通过电话沟通 ，未赴工程现场实际核实的情况。</a:t>
            </a:r>
            <a:endParaRPr lang="en-US" altLang="en-US" sz="1200"/>
          </a:p>
        </p:txBody>
      </p:sp>
      <p:sp>
        <p:nvSpPr>
          <p:cNvPr id="348" name="textbox 348"/>
          <p:cNvSpPr/>
          <p:nvPr/>
        </p:nvSpPr>
        <p:spPr>
          <a:xfrm>
            <a:off x="758215" y="3363461"/>
            <a:ext cx="4257675" cy="4959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587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algn="r" rtl="0" eaLnBrk="0">
              <a:lnSpc>
                <a:spcPct val="91000"/>
              </a:lnSpc>
              <a:spcBef>
                <a:spcPts val="5"/>
              </a:spcBef>
            </a:pP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设计单位应加强对工程前期资料的收资 ，并安排人</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员现场核实。</a:t>
            </a:r>
            <a:endParaRPr lang="en-US" altLang="en-US" sz="1200"/>
          </a:p>
        </p:txBody>
      </p:sp>
      <p:sp>
        <p:nvSpPr>
          <p:cNvPr id="350" name="textbox 350"/>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15</a:t>
            </a:r>
            <a:endParaRPr lang="en-US" altLang="en-US" sz="1300" baseline="4000"/>
          </a:p>
        </p:txBody>
      </p:sp>
      <p:pic>
        <p:nvPicPr>
          <p:cNvPr id="352" name="picture 352"/>
          <p:cNvPicPr>
            <a:picLocks noChangeAspect="1"/>
          </p:cNvPicPr>
          <p:nvPr/>
        </p:nvPicPr>
        <p:blipFill>
          <a:blip r:embed="rId2"/>
          <a:stretch>
            <a:fillRect/>
          </a:stretch>
        </p:blipFill>
        <p:spPr>
          <a:xfrm rot="21600000">
            <a:off x="8711171" y="5553075"/>
            <a:ext cx="22225" cy="144462"/>
          </a:xfrm>
          <a:prstGeom prst="rect">
            <a:avLst/>
          </a:prstGeom>
        </p:spPr>
      </p:pic>
      <p:sp>
        <p:nvSpPr>
          <p:cNvPr id="354" name="textbox 354"/>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变电二次</a:t>
            </a:r>
            <a:endParaRPr lang="en-US" altLang="en-US" sz="2300"/>
          </a:p>
        </p:txBody>
      </p:sp>
      <p:sp>
        <p:nvSpPr>
          <p:cNvPr id="356"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80" name="group 80"/>
          <p:cNvGrpSpPr/>
          <p:nvPr/>
        </p:nvGrpSpPr>
        <p:grpSpPr>
          <a:xfrm rot="21600000">
            <a:off x="41148" y="2289047"/>
            <a:ext cx="367792" cy="482092"/>
            <a:chExt cx="367792" cy="482092"/>
          </a:xfrm>
        </p:grpSpPr>
        <p:sp>
          <p:nvSpPr>
            <p:cNvPr id="358"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0" name="textbox 360"/>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82" name="group 82"/>
          <p:cNvGrpSpPr/>
          <p:nvPr/>
        </p:nvGrpSpPr>
        <p:grpSpPr>
          <a:xfrm rot="21600000">
            <a:off x="41148" y="1343659"/>
            <a:ext cx="393192" cy="426085"/>
            <a:chExt cx="393192" cy="426085"/>
          </a:xfrm>
        </p:grpSpPr>
        <p:sp>
          <p:nvSpPr>
            <p:cNvPr id="362" name="path"/>
            <p:cNvSpPr/>
            <p:nvPr/>
          </p:nvSpPr>
          <p:spPr>
            <a:xfrm>
              <a:off x="0" y="0"/>
              <a:ext cx="393192" cy="426085"/>
            </a:xfrm>
            <a:custGeom>
              <a:rect l="0" t="0" r="0" b="0"/>
              <a:pathLst>
                <a:path w="619" h="671">
                  <a:moveTo>
                    <a:pt x="309" y="0"/>
                  </a:moveTo>
                  <a:lnTo>
                    <a:pt x="619" y="0"/>
                  </a:lnTo>
                  <a:lnTo>
                    <a:pt x="619" y="360"/>
                  </a:lnTo>
                  <a:cubicBezTo>
                    <a:pt x="619" y="532"/>
                    <a:pt x="480" y="671"/>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4" name="textbox 364"/>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84" name="group 84"/>
          <p:cNvGrpSpPr/>
          <p:nvPr/>
        </p:nvGrpSpPr>
        <p:grpSpPr>
          <a:xfrm rot="21600000">
            <a:off x="39369" y="3325367"/>
            <a:ext cx="340105" cy="434466"/>
            <a:chExt cx="340105" cy="434466"/>
          </a:xfrm>
        </p:grpSpPr>
        <p:sp>
          <p:nvSpPr>
            <p:cNvPr id="366" name="path"/>
            <p:cNvSpPr/>
            <p:nvPr/>
          </p:nvSpPr>
          <p:spPr>
            <a:xfrm>
              <a:off x="0" y="0"/>
              <a:ext cx="340105" cy="434466"/>
            </a:xfrm>
            <a:custGeom>
              <a:rect l="0" t="0" r="0" b="0"/>
              <a:pathLst>
                <a:path w="535" h="684">
                  <a:moveTo>
                    <a:pt x="266" y="0"/>
                  </a:moveTo>
                  <a:lnTo>
                    <a:pt x="535" y="0"/>
                  </a:lnTo>
                  <a:lnTo>
                    <a:pt x="535" y="417"/>
                  </a:lnTo>
                  <a:cubicBezTo>
                    <a:pt x="534" y="564"/>
                    <a:pt x="415" y="684"/>
                    <a:pt x="266" y="684"/>
                  </a:cubicBezTo>
                  <a:lnTo>
                    <a:pt x="0" y="684"/>
                  </a:lnTo>
                  <a:lnTo>
                    <a:pt x="0" y="268"/>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8" name="textbox 368"/>
            <p:cNvSpPr/>
            <p:nvPr/>
          </p:nvSpPr>
          <p:spPr>
            <a:xfrm>
              <a:off x="-12700" y="-12700"/>
              <a:ext cx="365759" cy="5264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7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2" name="textbox 372"/>
          <p:cNvSpPr/>
          <p:nvPr/>
        </p:nvSpPr>
        <p:spPr>
          <a:xfrm>
            <a:off x="490386" y="823048"/>
            <a:ext cx="8418194" cy="31800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电气主接线中电流互感</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器绕组数及参数不满足最新要求</a:t>
            </a:r>
            <a:endParaRPr lang="en-US" altLang="en-US" sz="2000"/>
          </a:p>
          <a:p>
            <a:pPr algn="l" rtl="0" eaLnBrk="0">
              <a:lnSpc>
                <a:spcPct val="118000"/>
              </a:lnSpc>
            </a:pPr>
            <a:endParaRPr lang="en-US" altLang="en-US" sz="1000"/>
          </a:p>
          <a:p>
            <a:pPr marL="27241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0510" indent="-5080" algn="l" rtl="0" eaLnBrk="0">
              <a:lnSpc>
                <a:spcPct val="107000"/>
              </a:lnSpc>
              <a:spcBef>
                <a:spcPts val="63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设计文件中电流互感器绕组数量及</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参数不满足《国网基建部关于发布输变电工程通用设计通用设备应用目录（ 2021年版）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的通知》（基建技术〔202</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1〕2号）要求。</a:t>
            </a:r>
            <a:endParaRPr lang="en-US" altLang="en-US" sz="1200"/>
          </a:p>
          <a:p>
            <a:pPr algn="l" rtl="0" eaLnBrk="0">
              <a:lnSpc>
                <a:spcPct val="190000"/>
              </a:lnSpc>
            </a:pPr>
            <a:endParaRPr lang="en-US" altLang="en-US" sz="1000"/>
          </a:p>
          <a:p>
            <a:pPr marL="280035" algn="l" rtl="0" eaLnBrk="0">
              <a:lnSpc>
                <a:spcPct val="91000"/>
              </a:lnSpc>
              <a:spcBef>
                <a:spcPts val="425"/>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64795" algn="l" rtl="0" eaLnBrk="0">
              <a:lnSpc>
                <a:spcPct val="102000"/>
              </a:lnSpc>
              <a:spcBef>
                <a:spcPts val="48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根据《国网基建部关</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于发布输变电工程通用设计通用设备应用目录（ 2021年版）的通知》（基建技术〔2021〕2号）要     求 ，计量用电流互感器0.2S级绕组容量统一采用5VA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开关柜测量用电流互感器参数统一采用0.2。设计人员未严格执行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最新要求。</a:t>
            </a:r>
            <a:endParaRPr lang="en-US" altLang="en-US" sz="1200"/>
          </a:p>
          <a:p>
            <a:pPr algn="l" rtl="0" eaLnBrk="0">
              <a:lnSpc>
                <a:spcPct val="191000"/>
              </a:lnSpc>
            </a:pPr>
            <a:endParaRPr lang="en-US" altLang="en-US" sz="1000"/>
          </a:p>
          <a:p>
            <a:pPr marL="283845" algn="l" rtl="0" eaLnBrk="0">
              <a:lnSpc>
                <a:spcPct val="91000"/>
              </a:lnSpc>
              <a:spcBef>
                <a:spcPts val="4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marL="279400" algn="l" rtl="0" eaLnBrk="0">
              <a:lnSpc>
                <a:spcPct val="91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跟踪新文件及相关标准规范</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的要求 ，严格执行相关技术规范及文件要求 ，同时加强内部学习。</a:t>
            </a:r>
            <a:endParaRPr lang="en-US" altLang="en-US" sz="1200"/>
          </a:p>
        </p:txBody>
      </p:sp>
      <p:sp>
        <p:nvSpPr>
          <p:cNvPr id="374" name="textbox 374"/>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16</a:t>
            </a:r>
            <a:endParaRPr lang="en-US" altLang="en-US" sz="1300" baseline="4000"/>
          </a:p>
        </p:txBody>
      </p:sp>
      <p:pic>
        <p:nvPicPr>
          <p:cNvPr id="376" name="picture 376"/>
          <p:cNvPicPr>
            <a:picLocks noChangeAspect="1"/>
          </p:cNvPicPr>
          <p:nvPr/>
        </p:nvPicPr>
        <p:blipFill>
          <a:blip r:embed="rId2"/>
          <a:stretch>
            <a:fillRect/>
          </a:stretch>
        </p:blipFill>
        <p:spPr>
          <a:xfrm rot="21600000">
            <a:off x="8711171" y="5553075"/>
            <a:ext cx="22225" cy="144462"/>
          </a:xfrm>
          <a:prstGeom prst="rect">
            <a:avLst/>
          </a:prstGeom>
        </p:spPr>
      </p:pic>
      <p:sp>
        <p:nvSpPr>
          <p:cNvPr id="378" name="textbox 378"/>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变电二次</a:t>
            </a:r>
            <a:endParaRPr lang="en-US" altLang="en-US" sz="2300"/>
          </a:p>
        </p:txBody>
      </p:sp>
      <p:sp>
        <p:nvSpPr>
          <p:cNvPr id="380"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86" name="group 86"/>
          <p:cNvGrpSpPr/>
          <p:nvPr/>
        </p:nvGrpSpPr>
        <p:grpSpPr>
          <a:xfrm rot="21600000">
            <a:off x="41148" y="2289047"/>
            <a:ext cx="367792" cy="482092"/>
            <a:chExt cx="367792" cy="482092"/>
          </a:xfrm>
        </p:grpSpPr>
        <p:sp>
          <p:nvSpPr>
            <p:cNvPr id="382"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4" name="textbox 384"/>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88" name="group 88"/>
          <p:cNvGrpSpPr/>
          <p:nvPr/>
        </p:nvGrpSpPr>
        <p:grpSpPr>
          <a:xfrm rot="21600000">
            <a:off x="41148" y="1343659"/>
            <a:ext cx="393192" cy="426085"/>
            <a:chExt cx="393192" cy="426085"/>
          </a:xfrm>
        </p:grpSpPr>
        <p:sp>
          <p:nvSpPr>
            <p:cNvPr id="386" name="path"/>
            <p:cNvSpPr/>
            <p:nvPr/>
          </p:nvSpPr>
          <p:spPr>
            <a:xfrm>
              <a:off x="0" y="0"/>
              <a:ext cx="393192" cy="426085"/>
            </a:xfrm>
            <a:custGeom>
              <a:rect l="0" t="0" r="0" b="0"/>
              <a:pathLst>
                <a:path w="619" h="671">
                  <a:moveTo>
                    <a:pt x="309" y="0"/>
                  </a:moveTo>
                  <a:lnTo>
                    <a:pt x="619" y="0"/>
                  </a:lnTo>
                  <a:lnTo>
                    <a:pt x="619" y="360"/>
                  </a:lnTo>
                  <a:cubicBezTo>
                    <a:pt x="619" y="532"/>
                    <a:pt x="480" y="671"/>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8" name="textbox 388"/>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90" name="group 90"/>
          <p:cNvGrpSpPr/>
          <p:nvPr/>
        </p:nvGrpSpPr>
        <p:grpSpPr>
          <a:xfrm rot="21600000">
            <a:off x="39369" y="3468623"/>
            <a:ext cx="340105" cy="434720"/>
            <a:chExt cx="340105" cy="434720"/>
          </a:xfrm>
        </p:grpSpPr>
        <p:sp>
          <p:nvSpPr>
            <p:cNvPr id="390" name="path"/>
            <p:cNvSpPr/>
            <p:nvPr/>
          </p:nvSpPr>
          <p:spPr>
            <a:xfrm>
              <a:off x="0" y="0"/>
              <a:ext cx="340105" cy="434720"/>
            </a:xfrm>
            <a:custGeom>
              <a:rect l="0" t="0" r="0" b="0"/>
              <a:pathLst>
                <a:path w="535" h="684">
                  <a:moveTo>
                    <a:pt x="266" y="0"/>
                  </a:moveTo>
                  <a:lnTo>
                    <a:pt x="535" y="0"/>
                  </a:lnTo>
                  <a:lnTo>
                    <a:pt x="535" y="417"/>
                  </a:lnTo>
                  <a:cubicBezTo>
                    <a:pt x="534" y="564"/>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2" name="textbox 392"/>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6" name="textbox 396"/>
          <p:cNvSpPr/>
          <p:nvPr/>
        </p:nvSpPr>
        <p:spPr>
          <a:xfrm>
            <a:off x="477909" y="825085"/>
            <a:ext cx="4675504" cy="10077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000"/>
              </a:lnSpc>
            </a:pPr>
            <a:endParaRPr lang="en-US" altLang="en-US" sz="100"/>
          </a:p>
          <a:p>
            <a:pPr marL="12700" algn="l" rtl="0" eaLnBrk="0">
              <a:lnSpc>
                <a:spcPct val="91000"/>
              </a:lnSpc>
            </a:pP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材料计列不准确 ，影响工程</a:t>
            </a:r>
            <a:r>
              <a:rPr sz="2000" kern="0" spc="-40">
                <a:solidFill>
                  <a:srgbClr val="0C5C52">
                    <a:alpha val="100000"/>
                  </a:srgbClr>
                </a:solidFill>
                <a:latin typeface="微软雅黑" panose="020b0503020204020204" charset="-122"/>
                <a:ea typeface="微软雅黑" panose="020b0503020204020204" charset="-122"/>
                <a:cs typeface="微软雅黑" panose="020b0503020204020204" charset="-122"/>
              </a:rPr>
              <a:t>造价的准确性</a:t>
            </a:r>
            <a:endParaRPr lang="en-US" altLang="en-US" sz="2000"/>
          </a:p>
          <a:p>
            <a:pPr algn="l" rtl="0" eaLnBrk="0">
              <a:lnSpc>
                <a:spcPct val="118000"/>
              </a:lnSpc>
            </a:pPr>
            <a:endParaRPr lang="en-US" altLang="en-US" sz="1000"/>
          </a:p>
          <a:p>
            <a:pPr marL="28511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2000"/>
              </a:lnSpc>
            </a:pPr>
            <a:endParaRPr lang="en-US" altLang="en-US" sz="700"/>
          </a:p>
          <a:p>
            <a:pPr algn="r" rtl="0" eaLnBrk="0">
              <a:lnSpc>
                <a:spcPct val="91000"/>
              </a:lnSpc>
              <a:spcBef>
                <a:spcPts val="5"/>
              </a:spcBef>
            </a:pP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控制电缆、低压电力电缆等材料存在漏列或计列长度不准确现象。</a:t>
            </a:r>
            <a:endParaRPr lang="en-US" altLang="en-US" sz="1200"/>
          </a:p>
        </p:txBody>
      </p:sp>
      <p:sp>
        <p:nvSpPr>
          <p:cNvPr id="398" name="textbox 398"/>
          <p:cNvSpPr/>
          <p:nvPr/>
        </p:nvSpPr>
        <p:spPr>
          <a:xfrm>
            <a:off x="757148" y="3363461"/>
            <a:ext cx="6239509" cy="4959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algn="r" rtl="0" eaLnBrk="0">
              <a:lnSpc>
                <a:spcPct val="91000"/>
              </a:lnSpc>
              <a:spcBef>
                <a:spcPts val="5"/>
              </a:spcBef>
            </a:pP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控制电缆、低压电力电缆计列应根</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据规划敷设路径进行测量 ，可参考相似工程 ，但不能照搬。</a:t>
            </a:r>
            <a:endParaRPr lang="en-US" altLang="en-US" sz="1200"/>
          </a:p>
        </p:txBody>
      </p:sp>
      <p:sp>
        <p:nvSpPr>
          <p:cNvPr id="400" name="textbox 400"/>
          <p:cNvSpPr/>
          <p:nvPr/>
        </p:nvSpPr>
        <p:spPr>
          <a:xfrm>
            <a:off x="742543" y="2346394"/>
            <a:ext cx="6391909" cy="475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794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6000"/>
              </a:lnSpc>
            </a:pPr>
            <a:endParaRPr lang="en-US" altLang="en-US" sz="500"/>
          </a:p>
          <a:p>
            <a:pPr algn="r" rtl="0" eaLnBrk="0">
              <a:lnSpc>
                <a:spcPct val="91000"/>
              </a:lnSpc>
              <a:spcBef>
                <a:spcPts val="5"/>
              </a:spcBef>
            </a:pP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控制电缆、低压电力电缆等材料应根据实际</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需求进行计列 ，避免盲目预留裕度 ，导致后期结余。</a:t>
            </a:r>
            <a:endParaRPr lang="en-US" altLang="en-US" sz="1200"/>
          </a:p>
        </p:txBody>
      </p:sp>
      <p:sp>
        <p:nvSpPr>
          <p:cNvPr id="402" name="textbox 402"/>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17</a:t>
            </a:r>
            <a:endParaRPr lang="en-US" altLang="en-US" sz="1300" baseline="4000"/>
          </a:p>
        </p:txBody>
      </p:sp>
      <p:pic>
        <p:nvPicPr>
          <p:cNvPr id="404" name="picture 404"/>
          <p:cNvPicPr>
            <a:picLocks noChangeAspect="1"/>
          </p:cNvPicPr>
          <p:nvPr/>
        </p:nvPicPr>
        <p:blipFill>
          <a:blip r:embed="rId2"/>
          <a:stretch>
            <a:fillRect/>
          </a:stretch>
        </p:blipFill>
        <p:spPr>
          <a:xfrm rot="21600000">
            <a:off x="8711171" y="5553075"/>
            <a:ext cx="22225" cy="144462"/>
          </a:xfrm>
          <a:prstGeom prst="rect">
            <a:avLst/>
          </a:prstGeom>
        </p:spPr>
      </p:pic>
      <p:sp>
        <p:nvSpPr>
          <p:cNvPr id="406" name="textbox 406"/>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变电二次</a:t>
            </a:r>
            <a:endParaRPr lang="en-US" altLang="en-US" sz="2300"/>
          </a:p>
        </p:txBody>
      </p:sp>
      <p:sp>
        <p:nvSpPr>
          <p:cNvPr id="408"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92" name="group 92"/>
          <p:cNvGrpSpPr/>
          <p:nvPr/>
        </p:nvGrpSpPr>
        <p:grpSpPr>
          <a:xfrm rot="21600000">
            <a:off x="41148" y="2289047"/>
            <a:ext cx="367792" cy="482092"/>
            <a:chExt cx="367792" cy="482092"/>
          </a:xfrm>
        </p:grpSpPr>
        <p:sp>
          <p:nvSpPr>
            <p:cNvPr id="410"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2" name="textbox 412"/>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94" name="group 94"/>
          <p:cNvGrpSpPr/>
          <p:nvPr/>
        </p:nvGrpSpPr>
        <p:grpSpPr>
          <a:xfrm rot="21600000">
            <a:off x="41148" y="1343659"/>
            <a:ext cx="393192" cy="426085"/>
            <a:chExt cx="393192" cy="426085"/>
          </a:xfrm>
        </p:grpSpPr>
        <p:sp>
          <p:nvSpPr>
            <p:cNvPr id="414" name="path"/>
            <p:cNvSpPr/>
            <p:nvPr/>
          </p:nvSpPr>
          <p:spPr>
            <a:xfrm>
              <a:off x="0" y="0"/>
              <a:ext cx="393192" cy="426085"/>
            </a:xfrm>
            <a:custGeom>
              <a:rect l="0" t="0" r="0" b="0"/>
              <a:pathLst>
                <a:path w="619" h="671">
                  <a:moveTo>
                    <a:pt x="309" y="0"/>
                  </a:moveTo>
                  <a:lnTo>
                    <a:pt x="619" y="0"/>
                  </a:lnTo>
                  <a:lnTo>
                    <a:pt x="619" y="360"/>
                  </a:lnTo>
                  <a:cubicBezTo>
                    <a:pt x="619" y="532"/>
                    <a:pt x="480" y="671"/>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6" name="textbox 416"/>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96" name="group 96"/>
          <p:cNvGrpSpPr/>
          <p:nvPr/>
        </p:nvGrpSpPr>
        <p:grpSpPr>
          <a:xfrm rot="21600000">
            <a:off x="39369" y="3325367"/>
            <a:ext cx="340105" cy="434466"/>
            <a:chExt cx="340105" cy="434466"/>
          </a:xfrm>
        </p:grpSpPr>
        <p:sp>
          <p:nvSpPr>
            <p:cNvPr id="418" name="path"/>
            <p:cNvSpPr/>
            <p:nvPr/>
          </p:nvSpPr>
          <p:spPr>
            <a:xfrm>
              <a:off x="0" y="0"/>
              <a:ext cx="340105" cy="434466"/>
            </a:xfrm>
            <a:custGeom>
              <a:rect l="0" t="0" r="0" b="0"/>
              <a:pathLst>
                <a:path w="535" h="684">
                  <a:moveTo>
                    <a:pt x="266" y="0"/>
                  </a:moveTo>
                  <a:lnTo>
                    <a:pt x="535" y="0"/>
                  </a:lnTo>
                  <a:lnTo>
                    <a:pt x="535" y="417"/>
                  </a:lnTo>
                  <a:cubicBezTo>
                    <a:pt x="534" y="564"/>
                    <a:pt x="415" y="684"/>
                    <a:pt x="266" y="684"/>
                  </a:cubicBezTo>
                  <a:lnTo>
                    <a:pt x="0" y="684"/>
                  </a:lnTo>
                  <a:lnTo>
                    <a:pt x="0" y="268"/>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0" name="textbox 420"/>
            <p:cNvSpPr/>
            <p:nvPr/>
          </p:nvSpPr>
          <p:spPr>
            <a:xfrm>
              <a:off x="-12700" y="-12700"/>
              <a:ext cx="365759" cy="5264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7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2" name="textbox 422"/>
          <p:cNvSpPr/>
          <p:nvPr/>
        </p:nvSpPr>
        <p:spPr>
          <a:xfrm>
            <a:off x="742086" y="1552429"/>
            <a:ext cx="8253730" cy="28809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0955"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12700" algn="l" rtl="0" eaLnBrk="0">
              <a:lnSpc>
                <a:spcPct val="101000"/>
              </a:lnSpc>
              <a:spcBef>
                <a:spcPts val="66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对于π接、改接线路 ，未明确两端线路保护是否需要更换</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及未明确更换原因 ，未核实线路两侧保护版本（或核实有误</a:t>
            </a:r>
            <a:r>
              <a:rPr sz="12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导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致保护升级、配置方案不正确 ，或改造升级费用计列偏差较大；线路保护采用光纤差</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动保护时 ，未考虑整体线路长度（或将</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新建线路长度与整体线路长度</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混淆</a:t>
            </a:r>
            <a:r>
              <a:rPr sz="12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导致光信号长距离传输时衰减；电容器保护选型与一次接线不匹配 ，造成二次保护配</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置接线错误 ，上述问题使继电保护存在拒动或误动隐患。双重化保护通道接口装置电</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源与保护装置电源不匹配 ，存在双重化</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保护同时失去作用的</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隐患。</a:t>
            </a:r>
            <a:endParaRPr lang="en-US" altLang="en-US" sz="1200"/>
          </a:p>
          <a:p>
            <a:pPr algn="l" rtl="0" eaLnBrk="0">
              <a:lnSpc>
                <a:spcPct val="168000"/>
              </a:lnSpc>
            </a:pPr>
            <a:endParaRPr lang="en-US" altLang="en-US" sz="1000"/>
          </a:p>
          <a:p>
            <a:pPr marL="27940" algn="l" rtl="0" eaLnBrk="0">
              <a:lnSpc>
                <a:spcPct val="91000"/>
              </a:lnSpc>
              <a:spcBef>
                <a:spcPts val="425"/>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12700" algn="l" rtl="0" eaLnBrk="0">
              <a:lnSpc>
                <a:spcPct val="91000"/>
              </a:lnSpc>
              <a:spcBef>
                <a:spcPts val="70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继电保护选型匹配是设计施工中的关键 ，需</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在设计前期仔细核实线路两侧保护型号 ，确保配置一致性。</a:t>
            </a:r>
            <a:endParaRPr lang="en-US" altLang="en-US" sz="1200"/>
          </a:p>
          <a:p>
            <a:pPr algn="l" rtl="0" eaLnBrk="0">
              <a:lnSpc>
                <a:spcPct val="121000"/>
              </a:lnSpc>
            </a:pPr>
            <a:endParaRPr lang="en-US" altLang="en-US" sz="1000"/>
          </a:p>
          <a:p>
            <a:pPr algn="l" rtl="0" eaLnBrk="0">
              <a:lnSpc>
                <a:spcPct val="122000"/>
              </a:lnSpc>
            </a:pPr>
            <a:endParaRPr lang="en-US" altLang="en-US" sz="1000"/>
          </a:p>
          <a:p>
            <a:pPr marL="31750" algn="l" rtl="0" eaLnBrk="0">
              <a:lnSpc>
                <a:spcPct val="91000"/>
              </a:lnSpc>
              <a:spcBef>
                <a:spcPts val="4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marL="27305" algn="l" rtl="0" eaLnBrk="0">
              <a:lnSpc>
                <a:spcPct val="91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严格执行相关技术规范及设计内</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容深度要求 ，并加强专业间设计配合 ，确保电网安全可靠运行。</a:t>
            </a:r>
            <a:endParaRPr lang="en-US" altLang="en-US" sz="1200"/>
          </a:p>
        </p:txBody>
      </p:sp>
      <p:sp>
        <p:nvSpPr>
          <p:cNvPr id="426" name="textbox 426"/>
          <p:cNvSpPr/>
          <p:nvPr/>
        </p:nvSpPr>
        <p:spPr>
          <a:xfrm>
            <a:off x="477145" y="825085"/>
            <a:ext cx="8405494" cy="6083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66000"/>
              </a:lnSpc>
            </a:pPr>
            <a:endParaRPr lang="en-US" altLang="en-US" sz="100"/>
          </a:p>
          <a:p>
            <a:pPr marL="12700" indent="635" algn="l" rtl="0" eaLnBrk="0">
              <a:lnSpc>
                <a:spcPct val="96000"/>
              </a:lnSpc>
            </a:pP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继电保护选型不匹配 ，双重化保护回路</a:t>
            </a:r>
            <a:r>
              <a:rPr sz="2000" kern="0" spc="-40">
                <a:solidFill>
                  <a:srgbClr val="0C5C52">
                    <a:alpha val="100000"/>
                  </a:srgbClr>
                </a:solidFill>
                <a:latin typeface="微软雅黑" panose="020b0503020204020204" charset="-122"/>
                <a:ea typeface="微软雅黑" panose="020b0503020204020204" charset="-122"/>
                <a:cs typeface="微软雅黑" panose="020b0503020204020204" charset="-122"/>
              </a:rPr>
              <a:t>接线不准确 ，存在保护拒动、误动或</a:t>
            </a: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 </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双套同时失去的风险。</a:t>
            </a:r>
            <a:endParaRPr lang="en-US" altLang="en-US" sz="2000"/>
          </a:p>
        </p:txBody>
      </p:sp>
      <p:sp>
        <p:nvSpPr>
          <p:cNvPr id="428" name="textbox 428"/>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18</a:t>
            </a:r>
            <a:endParaRPr lang="en-US" altLang="en-US" sz="1300" baseline="4000"/>
          </a:p>
        </p:txBody>
      </p:sp>
      <p:pic>
        <p:nvPicPr>
          <p:cNvPr id="430" name="picture 430"/>
          <p:cNvPicPr>
            <a:picLocks noChangeAspect="1"/>
          </p:cNvPicPr>
          <p:nvPr/>
        </p:nvPicPr>
        <p:blipFill>
          <a:blip r:embed="rId2"/>
          <a:stretch>
            <a:fillRect/>
          </a:stretch>
        </p:blipFill>
        <p:spPr>
          <a:xfrm rot="21600000">
            <a:off x="8711171" y="5553075"/>
            <a:ext cx="22225" cy="144462"/>
          </a:xfrm>
          <a:prstGeom prst="rect">
            <a:avLst/>
          </a:prstGeom>
        </p:spPr>
      </p:pic>
      <p:sp>
        <p:nvSpPr>
          <p:cNvPr id="432" name="textbox 432"/>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变电二次</a:t>
            </a:r>
            <a:endParaRPr lang="en-US" altLang="en-US" sz="2300"/>
          </a:p>
        </p:txBody>
      </p:sp>
      <p:pic>
        <p:nvPicPr>
          <p:cNvPr id="434" name="picture 434"/>
          <p:cNvPicPr>
            <a:picLocks noChangeAspect="1"/>
          </p:cNvPicPr>
          <p:nvPr/>
        </p:nvPicPr>
        <p:blipFill>
          <a:blip r:embed="rId3"/>
          <a:stretch>
            <a:fillRect/>
          </a:stretch>
        </p:blipFill>
        <p:spPr>
          <a:xfrm rot="21600000">
            <a:off x="2484437" y="606425"/>
            <a:ext cx="6659562" cy="38100"/>
          </a:xfrm>
          <a:prstGeom prst="rect">
            <a:avLst/>
          </a:prstGeom>
        </p:spPr>
      </p:pic>
      <p:grpSp>
        <p:nvGrpSpPr>
          <p:cNvPr id="98" name="group 98"/>
          <p:cNvGrpSpPr/>
          <p:nvPr/>
        </p:nvGrpSpPr>
        <p:grpSpPr>
          <a:xfrm rot="21600000">
            <a:off x="41148" y="3006725"/>
            <a:ext cx="367792" cy="481965"/>
            <a:chExt cx="367792" cy="481965"/>
          </a:xfrm>
        </p:grpSpPr>
        <p:sp>
          <p:nvSpPr>
            <p:cNvPr id="436" name="path"/>
            <p:cNvSpPr/>
            <p:nvPr/>
          </p:nvSpPr>
          <p:spPr>
            <a:xfrm>
              <a:off x="0" y="0"/>
              <a:ext cx="367792" cy="481965"/>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8" name="textbox 438"/>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7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00" name="group 100"/>
          <p:cNvGrpSpPr/>
          <p:nvPr/>
        </p:nvGrpSpPr>
        <p:grpSpPr>
          <a:xfrm rot="21600000">
            <a:off x="41148" y="1558925"/>
            <a:ext cx="393192" cy="426846"/>
            <a:chExt cx="393192" cy="426846"/>
          </a:xfrm>
        </p:grpSpPr>
        <p:sp>
          <p:nvSpPr>
            <p:cNvPr id="440" name="path"/>
            <p:cNvSpPr/>
            <p:nvPr/>
          </p:nvSpPr>
          <p:spPr>
            <a:xfrm>
              <a:off x="0" y="0"/>
              <a:ext cx="393192" cy="426846"/>
            </a:xfrm>
            <a:custGeom>
              <a:rect l="0" t="0" r="0" b="0"/>
              <a:pathLst>
                <a:path w="619" h="672">
                  <a:moveTo>
                    <a:pt x="309" y="0"/>
                  </a:moveTo>
                  <a:lnTo>
                    <a:pt x="619" y="0"/>
                  </a:lnTo>
                  <a:lnTo>
                    <a:pt x="619" y="362"/>
                  </a:lnTo>
                  <a:cubicBezTo>
                    <a:pt x="619" y="532"/>
                    <a:pt x="480" y="670"/>
                    <a:pt x="309" y="672"/>
                  </a:cubicBezTo>
                  <a:lnTo>
                    <a:pt x="0" y="672"/>
                  </a:lnTo>
                  <a:lnTo>
                    <a:pt x="0" y="309"/>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2" name="textbox 442"/>
            <p:cNvSpPr/>
            <p:nvPr/>
          </p:nvSpPr>
          <p:spPr>
            <a:xfrm>
              <a:off x="-12700" y="-12700"/>
              <a:ext cx="419100" cy="52260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02" name="group 102"/>
          <p:cNvGrpSpPr/>
          <p:nvPr/>
        </p:nvGrpSpPr>
        <p:grpSpPr>
          <a:xfrm rot="21600000">
            <a:off x="39369" y="3899534"/>
            <a:ext cx="340105" cy="434721"/>
            <a:chExt cx="340105" cy="434721"/>
          </a:xfrm>
        </p:grpSpPr>
        <p:sp>
          <p:nvSpPr>
            <p:cNvPr id="444" name="path"/>
            <p:cNvSpPr/>
            <p:nvPr/>
          </p:nvSpPr>
          <p:spPr>
            <a:xfrm>
              <a:off x="0" y="0"/>
              <a:ext cx="340105" cy="434721"/>
            </a:xfrm>
            <a:custGeom>
              <a:rect l="0" t="0" r="0" b="0"/>
              <a:pathLst>
                <a:path w="535" h="684">
                  <a:moveTo>
                    <a:pt x="266" y="0"/>
                  </a:moveTo>
                  <a:lnTo>
                    <a:pt x="535" y="0"/>
                  </a:lnTo>
                  <a:lnTo>
                    <a:pt x="535" y="415"/>
                  </a:lnTo>
                  <a:cubicBezTo>
                    <a:pt x="534" y="564"/>
                    <a:pt x="415" y="684"/>
                    <a:pt x="266" y="684"/>
                  </a:cubicBezTo>
                  <a:lnTo>
                    <a:pt x="0" y="684"/>
                  </a:lnTo>
                  <a:lnTo>
                    <a:pt x="0" y="267"/>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6" name="textbox 446"/>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 name="textbox 450"/>
          <p:cNvSpPr/>
          <p:nvPr/>
        </p:nvSpPr>
        <p:spPr>
          <a:xfrm>
            <a:off x="478928" y="823812"/>
            <a:ext cx="7112634" cy="10090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2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预制光缆开列方式与物资招标实施方案脱节 </a:t>
            </a: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，导致费用差别大</a:t>
            </a:r>
            <a:endParaRPr lang="en-US" altLang="en-US" sz="2000"/>
          </a:p>
          <a:p>
            <a:pPr algn="l" rtl="0" eaLnBrk="0">
              <a:lnSpc>
                <a:spcPct val="118000"/>
              </a:lnSpc>
            </a:pPr>
            <a:endParaRPr lang="en-US" altLang="en-US" sz="1000"/>
          </a:p>
          <a:p>
            <a:pPr marL="28384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2000"/>
              </a:lnSpc>
            </a:pPr>
            <a:endParaRPr lang="en-US" altLang="en-US" sz="700"/>
          </a:p>
          <a:p>
            <a:pPr algn="r" rtl="0" eaLnBrk="0">
              <a:lnSpc>
                <a:spcPct val="91000"/>
              </a:lnSpc>
              <a:spcBef>
                <a:spcPts val="5"/>
              </a:spcBef>
            </a:pP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预制光缆包括免熔光配及已预制好插头的光缆 ，设计人员仍沿用普</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通光缆的开列方式 ，漏列免熔光配。</a:t>
            </a:r>
            <a:endParaRPr lang="en-US" altLang="en-US" sz="1200"/>
          </a:p>
        </p:txBody>
      </p:sp>
      <p:sp>
        <p:nvSpPr>
          <p:cNvPr id="452" name="textbox 452"/>
          <p:cNvSpPr/>
          <p:nvPr/>
        </p:nvSpPr>
        <p:spPr>
          <a:xfrm>
            <a:off x="743610" y="2346394"/>
            <a:ext cx="4714875" cy="475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667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6000"/>
              </a:lnSpc>
            </a:pPr>
            <a:endParaRPr lang="en-US" altLang="en-US" sz="500"/>
          </a:p>
          <a:p>
            <a:pPr algn="r" rtl="0" eaLnBrk="0">
              <a:lnSpc>
                <a:spcPct val="91000"/>
              </a:lnSpc>
              <a:spcBef>
                <a:spcPts val="5"/>
              </a:spcBef>
            </a:pP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设计人员对物资招标不熟悉 ，模块化变电站预制光缆仍沿用以往习惯。</a:t>
            </a:r>
            <a:endParaRPr lang="en-US" altLang="en-US" sz="1200"/>
          </a:p>
        </p:txBody>
      </p:sp>
      <p:sp>
        <p:nvSpPr>
          <p:cNvPr id="454" name="textbox 454"/>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19</a:t>
            </a:r>
            <a:endParaRPr lang="en-US" altLang="en-US" sz="1300" baseline="4000"/>
          </a:p>
        </p:txBody>
      </p:sp>
      <p:pic>
        <p:nvPicPr>
          <p:cNvPr id="456" name="picture 456"/>
          <p:cNvPicPr>
            <a:picLocks noChangeAspect="1"/>
          </p:cNvPicPr>
          <p:nvPr/>
        </p:nvPicPr>
        <p:blipFill>
          <a:blip r:embed="rId2"/>
          <a:stretch>
            <a:fillRect/>
          </a:stretch>
        </p:blipFill>
        <p:spPr>
          <a:xfrm rot="21600000">
            <a:off x="8711171" y="5553075"/>
            <a:ext cx="22225" cy="144462"/>
          </a:xfrm>
          <a:prstGeom prst="rect">
            <a:avLst/>
          </a:prstGeom>
        </p:spPr>
      </p:pic>
      <p:sp>
        <p:nvSpPr>
          <p:cNvPr id="458" name="textbox 458"/>
          <p:cNvSpPr/>
          <p:nvPr/>
        </p:nvSpPr>
        <p:spPr>
          <a:xfrm>
            <a:off x="758215" y="3363461"/>
            <a:ext cx="2886075" cy="4959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587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algn="r" rtl="0" eaLnBrk="0">
              <a:lnSpc>
                <a:spcPct val="91000"/>
              </a:lnSpc>
              <a:spcBef>
                <a:spcPts val="5"/>
              </a:spcBef>
            </a:pPr>
            <a:r>
              <a:rPr sz="1200" kern="0" spc="-6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设计单位应加强学习 ，同时加强内部校</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审。</a:t>
            </a:r>
            <a:endParaRPr lang="en-US" altLang="en-US" sz="1200"/>
          </a:p>
        </p:txBody>
      </p:sp>
      <p:sp>
        <p:nvSpPr>
          <p:cNvPr id="460" name="textbox 460"/>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变电二次</a:t>
            </a:r>
            <a:endParaRPr lang="en-US" altLang="en-US" sz="2300"/>
          </a:p>
        </p:txBody>
      </p:sp>
      <p:sp>
        <p:nvSpPr>
          <p:cNvPr id="462"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04" name="group 104"/>
          <p:cNvGrpSpPr/>
          <p:nvPr/>
        </p:nvGrpSpPr>
        <p:grpSpPr>
          <a:xfrm rot="21600000">
            <a:off x="41148" y="2289047"/>
            <a:ext cx="367792" cy="482092"/>
            <a:chExt cx="367792" cy="482092"/>
          </a:xfrm>
        </p:grpSpPr>
        <p:sp>
          <p:nvSpPr>
            <p:cNvPr id="464"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6" name="textbox 466"/>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06" name="group 106"/>
          <p:cNvGrpSpPr/>
          <p:nvPr/>
        </p:nvGrpSpPr>
        <p:grpSpPr>
          <a:xfrm rot="21600000">
            <a:off x="41148" y="1343659"/>
            <a:ext cx="393192" cy="426085"/>
            <a:chExt cx="393192" cy="426085"/>
          </a:xfrm>
        </p:grpSpPr>
        <p:sp>
          <p:nvSpPr>
            <p:cNvPr id="468" name="path"/>
            <p:cNvSpPr/>
            <p:nvPr/>
          </p:nvSpPr>
          <p:spPr>
            <a:xfrm>
              <a:off x="0" y="0"/>
              <a:ext cx="393192" cy="426085"/>
            </a:xfrm>
            <a:custGeom>
              <a:rect l="0" t="0" r="0" b="0"/>
              <a:pathLst>
                <a:path w="619" h="671">
                  <a:moveTo>
                    <a:pt x="309" y="0"/>
                  </a:moveTo>
                  <a:lnTo>
                    <a:pt x="619" y="0"/>
                  </a:lnTo>
                  <a:lnTo>
                    <a:pt x="619" y="360"/>
                  </a:lnTo>
                  <a:cubicBezTo>
                    <a:pt x="619" y="532"/>
                    <a:pt x="480" y="671"/>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0" name="textbox 470"/>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08" name="group 108"/>
          <p:cNvGrpSpPr/>
          <p:nvPr/>
        </p:nvGrpSpPr>
        <p:grpSpPr>
          <a:xfrm rot="21600000">
            <a:off x="39369" y="3325367"/>
            <a:ext cx="340105" cy="434466"/>
            <a:chExt cx="340105" cy="434466"/>
          </a:xfrm>
        </p:grpSpPr>
        <p:sp>
          <p:nvSpPr>
            <p:cNvPr id="472" name="path"/>
            <p:cNvSpPr/>
            <p:nvPr/>
          </p:nvSpPr>
          <p:spPr>
            <a:xfrm>
              <a:off x="0" y="0"/>
              <a:ext cx="340105" cy="434466"/>
            </a:xfrm>
            <a:custGeom>
              <a:rect l="0" t="0" r="0" b="0"/>
              <a:pathLst>
                <a:path w="535" h="684">
                  <a:moveTo>
                    <a:pt x="266" y="0"/>
                  </a:moveTo>
                  <a:lnTo>
                    <a:pt x="535" y="0"/>
                  </a:lnTo>
                  <a:lnTo>
                    <a:pt x="535" y="417"/>
                  </a:lnTo>
                  <a:cubicBezTo>
                    <a:pt x="534" y="564"/>
                    <a:pt x="415" y="684"/>
                    <a:pt x="266" y="684"/>
                  </a:cubicBezTo>
                  <a:lnTo>
                    <a:pt x="0" y="684"/>
                  </a:lnTo>
                  <a:lnTo>
                    <a:pt x="0" y="268"/>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4" name="textbox 474"/>
            <p:cNvSpPr/>
            <p:nvPr/>
          </p:nvSpPr>
          <p:spPr>
            <a:xfrm>
              <a:off x="-12700" y="-12700"/>
              <a:ext cx="365759" cy="5264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7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8" name="textbox 478"/>
          <p:cNvSpPr/>
          <p:nvPr/>
        </p:nvSpPr>
        <p:spPr>
          <a:xfrm>
            <a:off x="475108" y="823812"/>
            <a:ext cx="7899400" cy="10090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4000"/>
              </a:lnSpc>
            </a:pPr>
            <a:endParaRPr lang="en-US" altLang="en-US" sz="100"/>
          </a:p>
          <a:p>
            <a:pPr marL="12700" algn="l" rtl="0" eaLnBrk="0">
              <a:lnSpc>
                <a:spcPct val="92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备自投装置配置方案与调度运行方式不匹配 ，不满足调度运行方式要求</a:t>
            </a:r>
            <a:endParaRPr lang="en-US" altLang="en-US" sz="2000"/>
          </a:p>
          <a:p>
            <a:pPr algn="l" rtl="0" eaLnBrk="0">
              <a:lnSpc>
                <a:spcPct val="118000"/>
              </a:lnSpc>
            </a:pPr>
            <a:endParaRPr lang="en-US" altLang="en-US" sz="1000"/>
          </a:p>
          <a:p>
            <a:pPr marL="28765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2000"/>
              </a:lnSpc>
            </a:pPr>
            <a:endParaRPr lang="en-US" altLang="en-US" sz="700"/>
          </a:p>
          <a:p>
            <a:pPr marL="278130" algn="l" rtl="0" eaLnBrk="0">
              <a:lnSpc>
                <a:spcPct val="91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备自投装置配置方案与调度运行方式不匹配 ，导致备自</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投方案失效。</a:t>
            </a:r>
            <a:endParaRPr lang="en-US" altLang="en-US" sz="1200"/>
          </a:p>
        </p:txBody>
      </p:sp>
      <p:sp>
        <p:nvSpPr>
          <p:cNvPr id="480" name="textbox 480"/>
          <p:cNvSpPr/>
          <p:nvPr/>
        </p:nvSpPr>
        <p:spPr>
          <a:xfrm>
            <a:off x="756843" y="3363461"/>
            <a:ext cx="8253730" cy="678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0000"/>
              </a:lnSpc>
            </a:pPr>
            <a:endParaRPr lang="en-US" altLang="en-US" sz="700"/>
          </a:p>
          <a:p>
            <a:pPr algn="l" rtl="0" eaLnBrk="0">
              <a:lnSpc>
                <a:spcPct val="6000"/>
              </a:lnSpc>
            </a:pPr>
            <a:endParaRPr lang="en-US" altLang="en-US" sz="100"/>
          </a:p>
          <a:p>
            <a:pPr marL="13970" indent="-1270" algn="l" rtl="0" eaLnBrk="0">
              <a:lnSpc>
                <a:spcPct val="96000"/>
              </a:lnSpc>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严格执行相关技术规范要求 ，核实系统有源线路情况 ，结合调度运行方式对备自投策略配置需求 ，对备自投配置方案进行规</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范设计。</a:t>
            </a:r>
            <a:endParaRPr lang="en-US" altLang="en-US" sz="1200"/>
          </a:p>
        </p:txBody>
      </p:sp>
      <p:sp>
        <p:nvSpPr>
          <p:cNvPr id="482" name="textbox 482"/>
          <p:cNvSpPr/>
          <p:nvPr/>
        </p:nvSpPr>
        <p:spPr>
          <a:xfrm>
            <a:off x="740867" y="2346394"/>
            <a:ext cx="7308215" cy="475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921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6000"/>
              </a:lnSpc>
            </a:pPr>
            <a:endParaRPr lang="en-US" altLang="en-US" sz="500"/>
          </a:p>
          <a:p>
            <a:pPr algn="r" rtl="0" eaLnBrk="0">
              <a:lnSpc>
                <a:spcPct val="91000"/>
              </a:lnSpc>
              <a:spcBef>
                <a:spcPts val="5"/>
              </a:spcBef>
            </a:pP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备自投装置配置方案应符合调度相关规范要求 ，与调度运行方式相匹配 ，确保备自投装置配置方</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案顺利执行。</a:t>
            </a:r>
            <a:endParaRPr lang="en-US" altLang="en-US" sz="1200"/>
          </a:p>
        </p:txBody>
      </p:sp>
      <p:sp>
        <p:nvSpPr>
          <p:cNvPr id="484" name="textbox 484"/>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20</a:t>
            </a:r>
            <a:endParaRPr lang="en-US" altLang="en-US" sz="1300" baseline="4000"/>
          </a:p>
        </p:txBody>
      </p:sp>
      <p:pic>
        <p:nvPicPr>
          <p:cNvPr id="486" name="picture 486"/>
          <p:cNvPicPr>
            <a:picLocks noChangeAspect="1"/>
          </p:cNvPicPr>
          <p:nvPr/>
        </p:nvPicPr>
        <p:blipFill>
          <a:blip r:embed="rId2"/>
          <a:stretch>
            <a:fillRect/>
          </a:stretch>
        </p:blipFill>
        <p:spPr>
          <a:xfrm rot="21600000">
            <a:off x="8711171" y="5553075"/>
            <a:ext cx="22225" cy="144462"/>
          </a:xfrm>
          <a:prstGeom prst="rect">
            <a:avLst/>
          </a:prstGeom>
        </p:spPr>
      </p:pic>
      <p:sp>
        <p:nvSpPr>
          <p:cNvPr id="488" name="textbox 488"/>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变电二次</a:t>
            </a:r>
            <a:endParaRPr lang="en-US" altLang="en-US" sz="2300"/>
          </a:p>
        </p:txBody>
      </p:sp>
      <p:sp>
        <p:nvSpPr>
          <p:cNvPr id="490"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0" name="group 110"/>
          <p:cNvGrpSpPr/>
          <p:nvPr/>
        </p:nvGrpSpPr>
        <p:grpSpPr>
          <a:xfrm rot="21600000">
            <a:off x="41148" y="2289047"/>
            <a:ext cx="367792" cy="482092"/>
            <a:chExt cx="367792" cy="482092"/>
          </a:xfrm>
        </p:grpSpPr>
        <p:sp>
          <p:nvSpPr>
            <p:cNvPr id="492"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4" name="textbox 494"/>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12" name="group 112"/>
          <p:cNvGrpSpPr/>
          <p:nvPr/>
        </p:nvGrpSpPr>
        <p:grpSpPr>
          <a:xfrm rot="21600000">
            <a:off x="41148" y="1343659"/>
            <a:ext cx="393192" cy="426085"/>
            <a:chExt cx="393192" cy="426085"/>
          </a:xfrm>
        </p:grpSpPr>
        <p:sp>
          <p:nvSpPr>
            <p:cNvPr id="496" name="path"/>
            <p:cNvSpPr/>
            <p:nvPr/>
          </p:nvSpPr>
          <p:spPr>
            <a:xfrm>
              <a:off x="0" y="0"/>
              <a:ext cx="393192" cy="426085"/>
            </a:xfrm>
            <a:custGeom>
              <a:rect l="0" t="0" r="0" b="0"/>
              <a:pathLst>
                <a:path w="619" h="671">
                  <a:moveTo>
                    <a:pt x="309" y="0"/>
                  </a:moveTo>
                  <a:lnTo>
                    <a:pt x="619" y="0"/>
                  </a:lnTo>
                  <a:lnTo>
                    <a:pt x="619" y="360"/>
                  </a:lnTo>
                  <a:cubicBezTo>
                    <a:pt x="619" y="532"/>
                    <a:pt x="480" y="671"/>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8" name="textbox 498"/>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14" name="group 114"/>
          <p:cNvGrpSpPr/>
          <p:nvPr/>
        </p:nvGrpSpPr>
        <p:grpSpPr>
          <a:xfrm rot="21600000">
            <a:off x="39369" y="3325367"/>
            <a:ext cx="340105" cy="434466"/>
            <a:chExt cx="340105" cy="434466"/>
          </a:xfrm>
        </p:grpSpPr>
        <p:sp>
          <p:nvSpPr>
            <p:cNvPr id="500" name="path"/>
            <p:cNvSpPr/>
            <p:nvPr/>
          </p:nvSpPr>
          <p:spPr>
            <a:xfrm>
              <a:off x="0" y="0"/>
              <a:ext cx="340105" cy="434466"/>
            </a:xfrm>
            <a:custGeom>
              <a:rect l="0" t="0" r="0" b="0"/>
              <a:pathLst>
                <a:path w="535" h="684">
                  <a:moveTo>
                    <a:pt x="266" y="0"/>
                  </a:moveTo>
                  <a:lnTo>
                    <a:pt x="535" y="0"/>
                  </a:lnTo>
                  <a:lnTo>
                    <a:pt x="535" y="417"/>
                  </a:lnTo>
                  <a:cubicBezTo>
                    <a:pt x="534" y="564"/>
                    <a:pt x="415" y="684"/>
                    <a:pt x="266" y="684"/>
                  </a:cubicBezTo>
                  <a:lnTo>
                    <a:pt x="0" y="684"/>
                  </a:lnTo>
                  <a:lnTo>
                    <a:pt x="0" y="268"/>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2" name="textbox 502"/>
            <p:cNvSpPr/>
            <p:nvPr/>
          </p:nvSpPr>
          <p:spPr>
            <a:xfrm>
              <a:off x="-12700" y="-12700"/>
              <a:ext cx="365759" cy="5264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7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6" name="textbox 506"/>
          <p:cNvSpPr/>
          <p:nvPr/>
        </p:nvSpPr>
        <p:spPr>
          <a:xfrm>
            <a:off x="478673" y="825594"/>
            <a:ext cx="8335009" cy="310578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2000"/>
              </a:lnSpc>
            </a:pPr>
            <a:endParaRPr lang="en-US" altLang="en-US" sz="100"/>
          </a:p>
          <a:p>
            <a:pPr marL="12700" algn="l" rtl="0" eaLnBrk="0">
              <a:lnSpc>
                <a:spcPct val="91000"/>
              </a:lnSpc>
            </a:pP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线路PT配置不合理</a:t>
            </a:r>
            <a:endParaRPr lang="en-US" altLang="en-US" sz="2000"/>
          </a:p>
          <a:p>
            <a:pPr algn="l" rtl="0" eaLnBrk="0">
              <a:lnSpc>
                <a:spcPct val="165000"/>
              </a:lnSpc>
            </a:pPr>
            <a:endParaRPr lang="en-US" altLang="en-US" sz="1000"/>
          </a:p>
          <a:p>
            <a:pPr marL="28448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81305" indent="-4445" algn="l" rtl="0" eaLnBrk="0">
              <a:lnSpc>
                <a:spcPct val="103000"/>
              </a:lnSpc>
              <a:spcBef>
                <a:spcPts val="64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某220kV变电站110kV送出工程 ，其110kV为户内GIS配电装置 ，送审设计方案在备用出线间</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隔加装了线路PT。该方案对</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GIS设备原设计进行了改变 ，设备结构及净高发生</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了变化 ，不便安装实施 ，存在一定安全隐患。</a:t>
            </a:r>
            <a:endParaRPr lang="en-US" altLang="en-US" sz="1200"/>
          </a:p>
          <a:p>
            <a:pPr algn="l" rtl="0" eaLnBrk="0">
              <a:lnSpc>
                <a:spcPct val="198000"/>
              </a:lnSpc>
            </a:pPr>
            <a:endParaRPr lang="en-US" altLang="en-US" sz="1000"/>
          </a:p>
          <a:p>
            <a:pPr marL="29146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4955" indent="6985" algn="l" rtl="0" eaLnBrk="0">
              <a:lnSpc>
                <a:spcPct val="96000"/>
              </a:lnSpc>
              <a:spcBef>
                <a:spcPts val="68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当对原有GIS配电装置进行改造增加线路PT时 ，应结合工程实际 ，分析该线路是否有重合闸检同期、检无压需求 ，论证增</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加线路PT的必要性 ，避免由于二次专业不合理需求引起一次设备改造工程</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量。</a:t>
            </a:r>
            <a:endParaRPr lang="en-US" altLang="en-US" sz="1200"/>
          </a:p>
          <a:p>
            <a:pPr algn="l" rtl="0" eaLnBrk="0">
              <a:lnSpc>
                <a:spcPct val="108000"/>
              </a:lnSpc>
            </a:pPr>
            <a:endParaRPr lang="en-US" altLang="en-US" sz="1000"/>
          </a:p>
          <a:p>
            <a:pPr algn="l" rtl="0" eaLnBrk="0">
              <a:lnSpc>
                <a:spcPct val="109000"/>
              </a:lnSpc>
            </a:pPr>
            <a:endParaRPr lang="en-US" altLang="en-US" sz="1000"/>
          </a:p>
          <a:p>
            <a:pPr marL="295275" algn="l" rtl="0" eaLnBrk="0">
              <a:lnSpc>
                <a:spcPct val="91000"/>
              </a:lnSpc>
              <a:spcBef>
                <a:spcPts val="4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marL="290195" algn="l" rtl="0" eaLnBrk="0">
              <a:lnSpc>
                <a:spcPct val="91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初步设计阶段如需增加线路PT ，应着重分析相关线路是否有重合闸检同期、检</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无压需求 ，论证增加线路PT的必要性。</a:t>
            </a:r>
            <a:endParaRPr lang="en-US" altLang="en-US" sz="1200"/>
          </a:p>
        </p:txBody>
      </p:sp>
      <p:sp>
        <p:nvSpPr>
          <p:cNvPr id="508" name="textbox 508"/>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21</a:t>
            </a:r>
            <a:endParaRPr lang="en-US" altLang="en-US" sz="1300" baseline="4000"/>
          </a:p>
        </p:txBody>
      </p:sp>
      <p:pic>
        <p:nvPicPr>
          <p:cNvPr id="510" name="picture 510"/>
          <p:cNvPicPr>
            <a:picLocks noChangeAspect="1"/>
          </p:cNvPicPr>
          <p:nvPr/>
        </p:nvPicPr>
        <p:blipFill>
          <a:blip r:embed="rId2"/>
          <a:stretch>
            <a:fillRect/>
          </a:stretch>
        </p:blipFill>
        <p:spPr>
          <a:xfrm rot="21600000">
            <a:off x="8711171" y="5553075"/>
            <a:ext cx="22225" cy="144462"/>
          </a:xfrm>
          <a:prstGeom prst="rect">
            <a:avLst/>
          </a:prstGeom>
        </p:spPr>
      </p:pic>
      <p:sp>
        <p:nvSpPr>
          <p:cNvPr id="512" name="textbox 512"/>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变电二次</a:t>
            </a:r>
            <a:endParaRPr lang="en-US" altLang="en-US" sz="2300"/>
          </a:p>
        </p:txBody>
      </p:sp>
      <p:sp>
        <p:nvSpPr>
          <p:cNvPr id="514"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6" name="group 116"/>
          <p:cNvGrpSpPr/>
          <p:nvPr/>
        </p:nvGrpSpPr>
        <p:grpSpPr>
          <a:xfrm rot="21600000">
            <a:off x="41148" y="2360676"/>
            <a:ext cx="367792" cy="482219"/>
            <a:chExt cx="367792" cy="482219"/>
          </a:xfrm>
        </p:grpSpPr>
        <p:sp>
          <p:nvSpPr>
            <p:cNvPr id="516"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8" name="textbox 518"/>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18" name="group 118"/>
          <p:cNvGrpSpPr/>
          <p:nvPr/>
        </p:nvGrpSpPr>
        <p:grpSpPr>
          <a:xfrm rot="21600000">
            <a:off x="41148" y="1415415"/>
            <a:ext cx="393192" cy="426084"/>
            <a:chExt cx="393192" cy="426084"/>
          </a:xfrm>
        </p:grpSpPr>
        <p:sp>
          <p:nvSpPr>
            <p:cNvPr id="520"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2" name="textbox 522"/>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20" name="group 120"/>
          <p:cNvGrpSpPr/>
          <p:nvPr/>
        </p:nvGrpSpPr>
        <p:grpSpPr>
          <a:xfrm rot="21600000">
            <a:off x="39369" y="3396995"/>
            <a:ext cx="340105" cy="434594"/>
            <a:chExt cx="340105" cy="434594"/>
          </a:xfrm>
        </p:grpSpPr>
        <p:sp>
          <p:nvSpPr>
            <p:cNvPr id="524" name="path"/>
            <p:cNvSpPr/>
            <p:nvPr/>
          </p:nvSpPr>
          <p:spPr>
            <a:xfrm>
              <a:off x="0" y="0"/>
              <a:ext cx="340105" cy="434594"/>
            </a:xfrm>
            <a:custGeom>
              <a:rect l="0" t="0" r="0" b="0"/>
              <a:pathLst>
                <a:path w="535" h="684">
                  <a:moveTo>
                    <a:pt x="266" y="0"/>
                  </a:moveTo>
                  <a:lnTo>
                    <a:pt x="535" y="0"/>
                  </a:lnTo>
                  <a:lnTo>
                    <a:pt x="535" y="417"/>
                  </a:lnTo>
                  <a:cubicBezTo>
                    <a:pt x="534" y="564"/>
                    <a:pt x="415" y="684"/>
                    <a:pt x="266" y="684"/>
                  </a:cubicBezTo>
                  <a:lnTo>
                    <a:pt x="0" y="684"/>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6" name="textbox 526"/>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8" name="textbox 528"/>
          <p:cNvSpPr/>
          <p:nvPr/>
        </p:nvSpPr>
        <p:spPr>
          <a:xfrm>
            <a:off x="742086" y="2418149"/>
            <a:ext cx="8128000" cy="8413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794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6000"/>
              </a:lnSpc>
            </a:pPr>
            <a:endParaRPr lang="en-US" altLang="en-US" sz="500"/>
          </a:p>
          <a:p>
            <a:pPr marL="12700" indent="1270" algn="l" rtl="0" eaLnBrk="0">
              <a:lnSpc>
                <a:spcPct val="97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主变保护采集桥间隔CT电流 ，保护配置图中1号主变保护、2号主变保护选择的CT有误 ，保护范围未形成交叉 ，导致存在</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保护死区。经评审 ，调整桥间隔电流互感器二次绕组功能配置 ，确保1号主变保护</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、2号主变保护分别采用桥断路器两侧的</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CT ，确保保护范围形成交叉 ，消除</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保护死区。</a:t>
            </a:r>
            <a:endParaRPr lang="en-US" altLang="en-US" sz="1200"/>
          </a:p>
        </p:txBody>
      </p:sp>
      <p:sp>
        <p:nvSpPr>
          <p:cNvPr id="532" name="textbox 532"/>
          <p:cNvSpPr/>
          <p:nvPr/>
        </p:nvSpPr>
        <p:spPr>
          <a:xfrm>
            <a:off x="490386" y="823048"/>
            <a:ext cx="6489065" cy="9410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9000"/>
              </a:lnSpc>
            </a:pPr>
            <a:endParaRPr lang="en-US" altLang="en-US" sz="100"/>
          </a:p>
          <a:p>
            <a:pPr marL="12700" algn="l" rtl="0" eaLnBrk="0">
              <a:lnSpc>
                <a:spcPct val="92000"/>
              </a:lnSpc>
            </a:pP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电流互感器功能配置不</a:t>
            </a: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合理</a:t>
            </a:r>
            <a:endParaRPr lang="en-US" altLang="en-US" sz="2000"/>
          </a:p>
          <a:p>
            <a:pPr marL="272415" algn="l" rtl="0" eaLnBrk="0">
              <a:lnSpc>
                <a:spcPct val="91000"/>
              </a:lnSpc>
              <a:spcBef>
                <a:spcPts val="128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7000"/>
              </a:lnSpc>
            </a:pPr>
            <a:endParaRPr lang="en-US" altLang="en-US" sz="500"/>
          </a:p>
          <a:p>
            <a:pPr algn="r" rtl="0" eaLnBrk="0">
              <a:lnSpc>
                <a:spcPts val="1550"/>
              </a:lnSpc>
              <a:spcBef>
                <a:spcPct val="0"/>
              </a:spcBef>
            </a:pP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某110kV变电站主变扩建工程 ，电流互感器</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二次绕组功能配置不合理 ，导致存在保护死区。。</a:t>
            </a:r>
            <a:endParaRPr lang="en-US" altLang="en-US" sz="1200"/>
          </a:p>
        </p:txBody>
      </p:sp>
      <p:sp>
        <p:nvSpPr>
          <p:cNvPr id="534" name="textbox 534"/>
          <p:cNvSpPr/>
          <p:nvPr/>
        </p:nvSpPr>
        <p:spPr>
          <a:xfrm>
            <a:off x="756996" y="3793991"/>
            <a:ext cx="6697344" cy="4959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algn="r" rtl="0" eaLnBrk="0">
              <a:lnSpc>
                <a:spcPct val="91000"/>
              </a:lnSpc>
              <a:spcBef>
                <a:spcPts val="5"/>
              </a:spcBef>
            </a:pP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对于此类问题 ，设计单位应加强保护原理技术学习 ，同时做实内部校审 ，避免同类型问题重</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复出现。</a:t>
            </a:r>
            <a:endParaRPr lang="en-US" altLang="en-US" sz="1200"/>
          </a:p>
        </p:txBody>
      </p:sp>
      <p:sp>
        <p:nvSpPr>
          <p:cNvPr id="536" name="textbox 536"/>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22</a:t>
            </a:r>
            <a:endParaRPr lang="en-US" altLang="en-US" sz="1300" baseline="4000"/>
          </a:p>
        </p:txBody>
      </p:sp>
      <p:pic>
        <p:nvPicPr>
          <p:cNvPr id="538" name="picture 538"/>
          <p:cNvPicPr>
            <a:picLocks noChangeAspect="1"/>
          </p:cNvPicPr>
          <p:nvPr/>
        </p:nvPicPr>
        <p:blipFill>
          <a:blip r:embed="rId2"/>
          <a:stretch>
            <a:fillRect/>
          </a:stretch>
        </p:blipFill>
        <p:spPr>
          <a:xfrm rot="21600000">
            <a:off x="8711171" y="5553075"/>
            <a:ext cx="22225" cy="144462"/>
          </a:xfrm>
          <a:prstGeom prst="rect">
            <a:avLst/>
          </a:prstGeom>
        </p:spPr>
      </p:pic>
      <p:sp>
        <p:nvSpPr>
          <p:cNvPr id="540" name="textbox 540"/>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变电二次</a:t>
            </a:r>
            <a:endParaRPr lang="en-US" altLang="en-US" sz="2300"/>
          </a:p>
        </p:txBody>
      </p:sp>
      <p:pic>
        <p:nvPicPr>
          <p:cNvPr id="542" name="picture 542"/>
          <p:cNvPicPr>
            <a:picLocks noChangeAspect="1"/>
          </p:cNvPicPr>
          <p:nvPr/>
        </p:nvPicPr>
        <p:blipFill>
          <a:blip r:embed="rId3"/>
          <a:stretch>
            <a:fillRect/>
          </a:stretch>
        </p:blipFill>
        <p:spPr>
          <a:xfrm rot="21600000">
            <a:off x="2484437" y="606425"/>
            <a:ext cx="6659562" cy="38100"/>
          </a:xfrm>
          <a:prstGeom prst="rect">
            <a:avLst/>
          </a:prstGeom>
        </p:spPr>
      </p:pic>
      <p:grpSp>
        <p:nvGrpSpPr>
          <p:cNvPr id="122" name="group 122"/>
          <p:cNvGrpSpPr/>
          <p:nvPr/>
        </p:nvGrpSpPr>
        <p:grpSpPr>
          <a:xfrm rot="21600000">
            <a:off x="41148" y="2360676"/>
            <a:ext cx="367792" cy="482219"/>
            <a:chExt cx="367792" cy="482219"/>
          </a:xfrm>
        </p:grpSpPr>
        <p:sp>
          <p:nvSpPr>
            <p:cNvPr id="544"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6" name="textbox 546"/>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24" name="group 124"/>
          <p:cNvGrpSpPr/>
          <p:nvPr/>
        </p:nvGrpSpPr>
        <p:grpSpPr>
          <a:xfrm rot="21600000">
            <a:off x="41148" y="1271904"/>
            <a:ext cx="393192" cy="426085"/>
            <a:chExt cx="393192" cy="426085"/>
          </a:xfrm>
        </p:grpSpPr>
        <p:sp>
          <p:nvSpPr>
            <p:cNvPr id="548" name="path"/>
            <p:cNvSpPr/>
            <p:nvPr/>
          </p:nvSpPr>
          <p:spPr>
            <a:xfrm>
              <a:off x="0" y="0"/>
              <a:ext cx="393192" cy="426085"/>
            </a:xfrm>
            <a:custGeom>
              <a:rect l="0" t="0" r="0" b="0"/>
              <a:pathLst>
                <a:path w="619" h="671">
                  <a:moveTo>
                    <a:pt x="309" y="1"/>
                  </a:moveTo>
                  <a:lnTo>
                    <a:pt x="619" y="1"/>
                  </a:lnTo>
                  <a:lnTo>
                    <a:pt x="619" y="361"/>
                  </a:lnTo>
                  <a:cubicBezTo>
                    <a:pt x="619" y="532"/>
                    <a:pt x="480" y="671"/>
                    <a:pt x="309" y="670"/>
                  </a:cubicBezTo>
                  <a:lnTo>
                    <a:pt x="0" y="670"/>
                  </a:lnTo>
                  <a:lnTo>
                    <a:pt x="0" y="310"/>
                  </a:lnTo>
                  <a:cubicBezTo>
                    <a:pt x="0" y="138"/>
                    <a:pt x="138" y="0"/>
                    <a:pt x="309" y="1"/>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0" name="textbox 550"/>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26" name="group 126"/>
          <p:cNvGrpSpPr/>
          <p:nvPr/>
        </p:nvGrpSpPr>
        <p:grpSpPr>
          <a:xfrm rot="21600000">
            <a:off x="39369" y="3756025"/>
            <a:ext cx="340105" cy="434975"/>
            <a:chExt cx="340105" cy="434975"/>
          </a:xfrm>
        </p:grpSpPr>
        <p:sp>
          <p:nvSpPr>
            <p:cNvPr id="552" name="path"/>
            <p:cNvSpPr/>
            <p:nvPr/>
          </p:nvSpPr>
          <p:spPr>
            <a:xfrm>
              <a:off x="0" y="0"/>
              <a:ext cx="340105" cy="434975"/>
            </a:xfrm>
            <a:custGeom>
              <a:rect l="0" t="0" r="0" b="0"/>
              <a:pathLst>
                <a:path w="535" h="685">
                  <a:moveTo>
                    <a:pt x="266" y="0"/>
                  </a:moveTo>
                  <a:lnTo>
                    <a:pt x="535" y="0"/>
                  </a:lnTo>
                  <a:lnTo>
                    <a:pt x="535" y="416"/>
                  </a:lnTo>
                  <a:cubicBezTo>
                    <a:pt x="534" y="564"/>
                    <a:pt x="415" y="683"/>
                    <a:pt x="266" y="685"/>
                  </a:cubicBezTo>
                  <a:lnTo>
                    <a:pt x="0" y="685"/>
                  </a:lnTo>
                  <a:lnTo>
                    <a:pt x="0" y="267"/>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4" name="textbox 554"/>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8" name="textbox 558"/>
          <p:cNvSpPr/>
          <p:nvPr/>
        </p:nvSpPr>
        <p:spPr>
          <a:xfrm>
            <a:off x="478164" y="824576"/>
            <a:ext cx="8531859" cy="34328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pPr>
            <a:r>
              <a:rPr sz="2000" kern="0" spc="-40">
                <a:solidFill>
                  <a:srgbClr val="0C5C52">
                    <a:alpha val="100000"/>
                  </a:srgbClr>
                </a:solidFill>
                <a:latin typeface="微软雅黑" panose="020b0503020204020204" charset="-122"/>
                <a:ea typeface="微软雅黑" panose="020b0503020204020204" charset="-122"/>
                <a:cs typeface="微软雅黑" panose="020b0503020204020204" charset="-122"/>
              </a:rPr>
              <a:t>站内平面布置不合理 ，不满足防火间距要求 ，存在消防安全</a:t>
            </a:r>
            <a:r>
              <a:rPr sz="2000" kern="0" spc="-50">
                <a:solidFill>
                  <a:srgbClr val="0C5C52">
                    <a:alpha val="100000"/>
                  </a:srgbClr>
                </a:solidFill>
                <a:latin typeface="微软雅黑" panose="020b0503020204020204" charset="-122"/>
                <a:ea typeface="微软雅黑" panose="020b0503020204020204" charset="-122"/>
                <a:cs typeface="微软雅黑" panose="020b0503020204020204" charset="-122"/>
              </a:rPr>
              <a:t>隐患</a:t>
            </a:r>
            <a:endParaRPr lang="en-US" altLang="en-US" sz="2000"/>
          </a:p>
          <a:p>
            <a:pPr algn="l" rtl="0" eaLnBrk="0">
              <a:lnSpc>
                <a:spcPct val="165000"/>
              </a:lnSpc>
            </a:pPr>
            <a:endParaRPr lang="en-US" altLang="en-US" sz="1000"/>
          </a:p>
          <a:p>
            <a:pPr marL="28448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6225" algn="l" rtl="0" eaLnBrk="0">
              <a:lnSpc>
                <a:spcPct val="97000"/>
              </a:lnSpc>
              <a:spcBef>
                <a:spcPts val="86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对于变电站改扩建、增容工程 ，容易忽视建筑物之间、建筑物与构筑物之间的防火间距要求 ，由于受场地条件限制 ，使设计 方案不能满足防火规范的相关要求 ，存在安全隐患。主要表现为 ：新建配电室与原有建筑物的间距较近 ，小于规范规定的最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小距离；总事故油池等构筑物与屋外配电装置的间距不满足5m的</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要求。</a:t>
            </a:r>
            <a:endParaRPr lang="en-US" altLang="en-US" sz="1200"/>
          </a:p>
          <a:p>
            <a:pPr algn="l" rtl="0" eaLnBrk="0">
              <a:lnSpc>
                <a:spcPct val="172000"/>
              </a:lnSpc>
            </a:pPr>
            <a:endParaRPr lang="en-US" altLang="en-US" sz="1000"/>
          </a:p>
          <a:p>
            <a:pPr marL="29210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6860" indent="635" algn="l" rtl="0" eaLnBrk="0">
              <a:lnSpc>
                <a:spcPct val="96000"/>
              </a:lnSpc>
              <a:spcBef>
                <a:spcPts val="68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设计人员对规程规范不熟悉；各级校审把关不严。设计过程中仅考虑了需要布置何种建构筑物 ，未进一步考虑与周围已有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建构筑物及电气设备的安全</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距离。</a:t>
            </a:r>
            <a:endParaRPr lang="en-US" altLang="en-US" sz="1200"/>
          </a:p>
          <a:p>
            <a:pPr algn="l" rtl="0" eaLnBrk="0">
              <a:lnSpc>
                <a:spcPct val="108000"/>
              </a:lnSpc>
            </a:pPr>
            <a:endParaRPr lang="en-US" altLang="en-US" sz="1000"/>
          </a:p>
          <a:p>
            <a:pPr algn="l" rtl="0" eaLnBrk="0">
              <a:lnSpc>
                <a:spcPct val="109000"/>
              </a:lnSpc>
            </a:pPr>
            <a:endParaRPr lang="en-US" altLang="en-US" sz="1000"/>
          </a:p>
          <a:p>
            <a:pPr marL="295910" algn="l" rtl="0" eaLnBrk="0">
              <a:lnSpc>
                <a:spcPct val="91000"/>
              </a:lnSpc>
              <a:spcBef>
                <a:spcPts val="4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7000"/>
              </a:lnSpc>
            </a:pPr>
            <a:endParaRPr lang="en-US" altLang="en-US" sz="500"/>
          </a:p>
          <a:p>
            <a:pPr marL="301625" indent="-8890" algn="l" rtl="0" eaLnBrk="0">
              <a:lnSpc>
                <a:spcPct val="103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设计单位应加强对《火力发电厂与变电站设计防火标准》和《建筑设计防火规范》的</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学习 ，认真梳理相关条文 ，在设计过程</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中严格执行。</a:t>
            </a:r>
            <a:endParaRPr lang="en-US" altLang="en-US" sz="1200"/>
          </a:p>
        </p:txBody>
      </p:sp>
      <p:sp>
        <p:nvSpPr>
          <p:cNvPr id="560" name="textbox 560"/>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23</a:t>
            </a:r>
            <a:endParaRPr lang="en-US" altLang="en-US" sz="1300" baseline="4000"/>
          </a:p>
        </p:txBody>
      </p:sp>
      <p:pic>
        <p:nvPicPr>
          <p:cNvPr id="562" name="picture 562"/>
          <p:cNvPicPr>
            <a:picLocks noChangeAspect="1"/>
          </p:cNvPicPr>
          <p:nvPr/>
        </p:nvPicPr>
        <p:blipFill>
          <a:blip r:embed="rId2"/>
          <a:stretch>
            <a:fillRect/>
          </a:stretch>
        </p:blipFill>
        <p:spPr>
          <a:xfrm rot="21600000">
            <a:off x="8711171" y="5553075"/>
            <a:ext cx="22225" cy="144462"/>
          </a:xfrm>
          <a:prstGeom prst="rect">
            <a:avLst/>
          </a:prstGeom>
        </p:spPr>
      </p:pic>
      <p:sp>
        <p:nvSpPr>
          <p:cNvPr id="564" name="textbox 564"/>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变电土建</a:t>
            </a:r>
            <a:endParaRPr lang="en-US" altLang="en-US" sz="2300"/>
          </a:p>
        </p:txBody>
      </p:sp>
      <p:sp>
        <p:nvSpPr>
          <p:cNvPr id="566"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28" name="group 128"/>
          <p:cNvGrpSpPr/>
          <p:nvPr/>
        </p:nvGrpSpPr>
        <p:grpSpPr>
          <a:xfrm rot="21600000">
            <a:off x="41148" y="2503932"/>
            <a:ext cx="367792" cy="483107"/>
            <a:chExt cx="367792" cy="483107"/>
          </a:xfrm>
        </p:grpSpPr>
        <p:sp>
          <p:nvSpPr>
            <p:cNvPr id="568" name="path"/>
            <p:cNvSpPr/>
            <p:nvPr/>
          </p:nvSpPr>
          <p:spPr>
            <a:xfrm>
              <a:off x="0" y="0"/>
              <a:ext cx="367792" cy="483107"/>
            </a:xfrm>
            <a:custGeom>
              <a:rect l="0" t="0" r="0" b="0"/>
              <a:pathLst>
                <a:path w="579" h="760">
                  <a:moveTo>
                    <a:pt x="290" y="0"/>
                  </a:moveTo>
                  <a:lnTo>
                    <a:pt x="578" y="0"/>
                  </a:lnTo>
                  <a:lnTo>
                    <a:pt x="578" y="470"/>
                  </a:lnTo>
                  <a:cubicBezTo>
                    <a:pt x="579" y="630"/>
                    <a:pt x="449" y="759"/>
                    <a:pt x="290" y="760"/>
                  </a:cubicBezTo>
                  <a:lnTo>
                    <a:pt x="0" y="760"/>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0" name="textbox 570"/>
            <p:cNvSpPr/>
            <p:nvPr/>
          </p:nvSpPr>
          <p:spPr>
            <a:xfrm>
              <a:off x="-12700" y="-12700"/>
              <a:ext cx="393700" cy="5791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900"/>
            </a:p>
            <a:p>
              <a:pPr marL="130175"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30" name="group 130"/>
          <p:cNvGrpSpPr/>
          <p:nvPr/>
        </p:nvGrpSpPr>
        <p:grpSpPr>
          <a:xfrm rot="21600000">
            <a:off x="41148" y="1415415"/>
            <a:ext cx="393192" cy="426084"/>
            <a:chExt cx="393192" cy="426084"/>
          </a:xfrm>
        </p:grpSpPr>
        <p:sp>
          <p:nvSpPr>
            <p:cNvPr id="572"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4" name="textbox 574"/>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32" name="group 132"/>
          <p:cNvGrpSpPr/>
          <p:nvPr/>
        </p:nvGrpSpPr>
        <p:grpSpPr>
          <a:xfrm rot="21600000">
            <a:off x="39369" y="3540252"/>
            <a:ext cx="340105" cy="434847"/>
            <a:chExt cx="340105" cy="434847"/>
          </a:xfrm>
        </p:grpSpPr>
        <p:sp>
          <p:nvSpPr>
            <p:cNvPr id="576" name="path"/>
            <p:cNvSpPr/>
            <p:nvPr/>
          </p:nvSpPr>
          <p:spPr>
            <a:xfrm>
              <a:off x="0" y="0"/>
              <a:ext cx="340105" cy="434847"/>
            </a:xfrm>
            <a:custGeom>
              <a:rect l="0" t="0" r="0" b="0"/>
              <a:pathLst>
                <a:path w="535" h="684">
                  <a:moveTo>
                    <a:pt x="266" y="0"/>
                  </a:moveTo>
                  <a:lnTo>
                    <a:pt x="535" y="0"/>
                  </a:lnTo>
                  <a:lnTo>
                    <a:pt x="535" y="417"/>
                  </a:lnTo>
                  <a:cubicBezTo>
                    <a:pt x="534" y="565"/>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8" name="textbox 578"/>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0" name="textbox 580"/>
          <p:cNvSpPr/>
          <p:nvPr/>
        </p:nvSpPr>
        <p:spPr>
          <a:xfrm>
            <a:off x="728649" y="2346394"/>
            <a:ext cx="8281669" cy="20548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41275"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6035" algn="l" rtl="0" eaLnBrk="0">
              <a:lnSpc>
                <a:spcPts val="1495"/>
              </a:lnSpc>
              <a:spcBef>
                <a:spcPts val="48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总平面图中新建配电装置室和恢复建设的仓库防火间距小于10m ，且未采</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取相关措施 ，不满足《建筑设计防火规范》</a:t>
            </a:r>
            <a:endParaRPr lang="en-US" altLang="en-US" sz="1200"/>
          </a:p>
          <a:p>
            <a:pPr marL="25400" indent="59690" algn="l" rtl="0" eaLnBrk="0">
              <a:lnSpc>
                <a:spcPct val="100000"/>
              </a:lnSpc>
              <a:spcBef>
                <a:spcPts val="3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GB50016-2014 ）第3.4.1条“丙类厂房与戊类仓库的防火</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间距不应小于10m”规定 ，应按注3中对不满足的特殊情况采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取措施 ：两座一、二级耐火等级的厂房 ，相邻较高一面仓库外墙的门窗等开口部位应按甲级防火门窗设置 ，并应使丙、丁、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戊类厂房之间的防火间距满足不小于4m的要</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求。</a:t>
            </a:r>
            <a:endParaRPr lang="en-US" altLang="en-US" sz="1200"/>
          </a:p>
          <a:p>
            <a:pPr algn="l" rtl="0" eaLnBrk="0">
              <a:lnSpc>
                <a:spcPct val="106000"/>
              </a:lnSpc>
            </a:pPr>
            <a:endParaRPr lang="en-US" altLang="en-US" sz="1000"/>
          </a:p>
          <a:p>
            <a:pPr algn="l" rtl="0" eaLnBrk="0">
              <a:lnSpc>
                <a:spcPct val="106000"/>
              </a:lnSpc>
            </a:pPr>
            <a:endParaRPr lang="en-US" altLang="en-US" sz="1000"/>
          </a:p>
          <a:p>
            <a:pPr marL="45085" algn="l" rtl="0" eaLnBrk="0">
              <a:lnSpc>
                <a:spcPct val="91000"/>
              </a:lnSpc>
              <a:spcBef>
                <a:spcPts val="430"/>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7000"/>
              </a:lnSpc>
            </a:pPr>
            <a:endParaRPr lang="en-US" altLang="en-US" sz="500"/>
          </a:p>
          <a:p>
            <a:pPr marL="50800" indent="-8890" algn="l" rtl="0" eaLnBrk="0">
              <a:lnSpc>
                <a:spcPct val="103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设计单位应加强对《火力发电厂与变电站设计防火标准》和《建筑设计防火规范》的</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学习 ，认真梳理相关条文 ，在设计过程</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中严格执行。</a:t>
            </a:r>
            <a:endParaRPr lang="en-US" altLang="en-US" sz="1200"/>
          </a:p>
        </p:txBody>
      </p:sp>
      <p:sp>
        <p:nvSpPr>
          <p:cNvPr id="582" name="textbox 582"/>
          <p:cNvSpPr/>
          <p:nvPr/>
        </p:nvSpPr>
        <p:spPr>
          <a:xfrm>
            <a:off x="742391" y="1408919"/>
            <a:ext cx="7916544" cy="4959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032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2000"/>
              </a:lnSpc>
            </a:pPr>
            <a:endParaRPr lang="en-US" altLang="en-US" sz="700"/>
          </a:p>
          <a:p>
            <a:pPr algn="r" rtl="0" eaLnBrk="0">
              <a:lnSpc>
                <a:spcPct val="91000"/>
              </a:lnSpc>
              <a:spcBef>
                <a:spcPts val="5"/>
              </a:spcBef>
            </a:pP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对于改扩建工程 ，当站内新建建筑物与原有配电室或其它仓库建筑距离较近时 ，未按规范要求设置相应等级的防火门。</a:t>
            </a:r>
            <a:endParaRPr lang="en-US" altLang="en-US" sz="1200"/>
          </a:p>
        </p:txBody>
      </p:sp>
      <p:sp>
        <p:nvSpPr>
          <p:cNvPr id="586" name="textbox 586"/>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24</a:t>
            </a:r>
            <a:endParaRPr lang="en-US" altLang="en-US" sz="1300" baseline="4000"/>
          </a:p>
        </p:txBody>
      </p:sp>
      <p:pic>
        <p:nvPicPr>
          <p:cNvPr id="588" name="picture 588"/>
          <p:cNvPicPr>
            <a:picLocks noChangeAspect="1"/>
          </p:cNvPicPr>
          <p:nvPr/>
        </p:nvPicPr>
        <p:blipFill>
          <a:blip r:embed="rId2"/>
          <a:stretch>
            <a:fillRect/>
          </a:stretch>
        </p:blipFill>
        <p:spPr>
          <a:xfrm rot="21600000">
            <a:off x="8711171" y="5553075"/>
            <a:ext cx="22225" cy="144462"/>
          </a:xfrm>
          <a:prstGeom prst="rect">
            <a:avLst/>
          </a:prstGeom>
        </p:spPr>
      </p:pic>
      <p:sp>
        <p:nvSpPr>
          <p:cNvPr id="590" name="textbox 590"/>
          <p:cNvSpPr/>
          <p:nvPr/>
        </p:nvSpPr>
        <p:spPr>
          <a:xfrm>
            <a:off x="478164" y="824831"/>
            <a:ext cx="4340225" cy="3035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1000"/>
              </a:lnSpc>
            </a:pP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建筑物未按要求设置相应等级</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的防火门</a:t>
            </a:r>
            <a:endParaRPr lang="en-US" altLang="en-US" sz="2000"/>
          </a:p>
        </p:txBody>
      </p:sp>
      <p:sp>
        <p:nvSpPr>
          <p:cNvPr id="592" name="textbox 592"/>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变电土建</a:t>
            </a:r>
            <a:endParaRPr lang="en-US" altLang="en-US" sz="2300"/>
          </a:p>
        </p:txBody>
      </p:sp>
      <p:sp>
        <p:nvSpPr>
          <p:cNvPr id="594"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4" name="group 134"/>
          <p:cNvGrpSpPr/>
          <p:nvPr/>
        </p:nvGrpSpPr>
        <p:grpSpPr>
          <a:xfrm rot="21600000">
            <a:off x="41148" y="2289047"/>
            <a:ext cx="367792" cy="482092"/>
            <a:chExt cx="367792" cy="482092"/>
          </a:xfrm>
        </p:grpSpPr>
        <p:sp>
          <p:nvSpPr>
            <p:cNvPr id="596"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8" name="textbox 598"/>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36" name="group 136"/>
          <p:cNvGrpSpPr/>
          <p:nvPr/>
        </p:nvGrpSpPr>
        <p:grpSpPr>
          <a:xfrm rot="21600000">
            <a:off x="41148" y="1415415"/>
            <a:ext cx="393192" cy="426084"/>
            <a:chExt cx="393192" cy="426084"/>
          </a:xfrm>
        </p:grpSpPr>
        <p:sp>
          <p:nvSpPr>
            <p:cNvPr id="600"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2" name="textbox 602"/>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38" name="group 138"/>
          <p:cNvGrpSpPr/>
          <p:nvPr/>
        </p:nvGrpSpPr>
        <p:grpSpPr>
          <a:xfrm rot="21600000">
            <a:off x="39369" y="3684270"/>
            <a:ext cx="340105" cy="435101"/>
            <a:chExt cx="340105" cy="435101"/>
          </a:xfrm>
        </p:grpSpPr>
        <p:sp>
          <p:nvSpPr>
            <p:cNvPr id="604" name="path"/>
            <p:cNvSpPr/>
            <p:nvPr/>
          </p:nvSpPr>
          <p:spPr>
            <a:xfrm>
              <a:off x="0" y="0"/>
              <a:ext cx="340105" cy="435101"/>
            </a:xfrm>
            <a:custGeom>
              <a:rect l="0" t="0" r="0" b="0"/>
              <a:pathLst>
                <a:path w="535" h="685">
                  <a:moveTo>
                    <a:pt x="266" y="1"/>
                  </a:moveTo>
                  <a:lnTo>
                    <a:pt x="535" y="1"/>
                  </a:lnTo>
                  <a:lnTo>
                    <a:pt x="535" y="416"/>
                  </a:lnTo>
                  <a:cubicBezTo>
                    <a:pt x="534" y="564"/>
                    <a:pt x="415" y="683"/>
                    <a:pt x="266" y="685"/>
                  </a:cubicBezTo>
                  <a:lnTo>
                    <a:pt x="0" y="685"/>
                  </a:lnTo>
                  <a:lnTo>
                    <a:pt x="0" y="267"/>
                  </a:lnTo>
                  <a:cubicBezTo>
                    <a:pt x="0" y="119"/>
                    <a:pt x="119" y="0"/>
                    <a:pt x="266" y="1"/>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6" name="textbox 606"/>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8" name="textbox 608"/>
          <p:cNvSpPr/>
          <p:nvPr/>
        </p:nvSpPr>
        <p:spPr>
          <a:xfrm>
            <a:off x="741019" y="1408919"/>
            <a:ext cx="8269605" cy="32791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159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13335" indent="2540" algn="l" rtl="0" eaLnBrk="0">
              <a:lnSpc>
                <a:spcPct val="107000"/>
              </a:lnSpc>
              <a:spcBef>
                <a:spcPts val="63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配电装置楼所有直通室外的门设为乙级防火门 ，标准高于基建技术〔2019〕</a:t>
            </a:r>
            <a:r>
              <a:rPr sz="1200" kern="0" spc="-2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51号文和《火力发电厂与变电站设计防火设</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计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标准》（ GB50229-2019 ）中相关规定要求。</a:t>
            </a:r>
            <a:endParaRPr lang="en-US" altLang="en-US" sz="1200"/>
          </a:p>
          <a:p>
            <a:pPr algn="l" rtl="0" eaLnBrk="0">
              <a:lnSpc>
                <a:spcPct val="143000"/>
              </a:lnSpc>
            </a:pPr>
            <a:endParaRPr lang="en-US" altLang="en-US" sz="1000"/>
          </a:p>
          <a:p>
            <a:pPr marL="29210" algn="l" rtl="0" eaLnBrk="0">
              <a:lnSpc>
                <a:spcPct val="91000"/>
              </a:lnSpc>
              <a:spcBef>
                <a:spcPts val="425"/>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12700" indent="1270" algn="l" rtl="0" eaLnBrk="0">
              <a:lnSpc>
                <a:spcPct val="102000"/>
              </a:lnSpc>
              <a:spcBef>
                <a:spcPts val="45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根据基建技术〔2019</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6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51号文要求 ，地上油浸变压器室的门应采用甲级防火门 ，直通室外；干式变压器室、电容器室门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应采用乙级防火门 ，向公共走道方向开启；蓄电池室</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、电缆层、继电器小室、配电装置室的门应向疏散方向开启 ，当门外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为公共走道或其他房间时 ，应</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采用乙级防火门；配电装置室中间隔墙上的门可采用分别向不同方向开启且宜相邻的2个乙      级防火门。</a:t>
            </a:r>
            <a:endParaRPr lang="en-US" altLang="en-US" sz="1200"/>
          </a:p>
          <a:p>
            <a:pPr marL="14605" indent="-635" algn="l" rtl="0" eaLnBrk="0">
              <a:lnSpc>
                <a:spcPct val="96000"/>
              </a:lnSpc>
              <a:spcBef>
                <a:spcPts val="11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对于其他的防火规范中没有要求的门 ，可以设置为普通门即可满足使用要求 ，如果都设置为防火门 ，标准高于规</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范要求 ，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易造成资源浪费。</a:t>
            </a:r>
            <a:endParaRPr lang="en-US" altLang="en-US" sz="1200"/>
          </a:p>
          <a:p>
            <a:pPr algn="l" rtl="0" eaLnBrk="0">
              <a:lnSpc>
                <a:spcPct val="161000"/>
              </a:lnSpc>
            </a:pPr>
            <a:endParaRPr lang="en-US" altLang="en-US" sz="1000"/>
          </a:p>
          <a:p>
            <a:pPr marL="33020" algn="l" rtl="0" eaLnBrk="0">
              <a:lnSpc>
                <a:spcPct val="91000"/>
              </a:lnSpc>
              <a:spcBef>
                <a:spcPts val="420"/>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7000"/>
              </a:lnSpc>
            </a:pPr>
            <a:endParaRPr lang="en-US" altLang="en-US" sz="500"/>
          </a:p>
          <a:p>
            <a:pPr marL="38735" indent="-8890" algn="l" rtl="0" eaLnBrk="0">
              <a:lnSpc>
                <a:spcPct val="103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设计单位应加强对《火力发电厂与变电站设计防火标准》和《建筑设计防火规范》的</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学习 ，认真梳理相关条文 ，在设计过程</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中严格执行。满足规范及使用需求</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的前提下 ，不随意提高设计标准。</a:t>
            </a:r>
            <a:endParaRPr lang="en-US" altLang="en-US" sz="1200"/>
          </a:p>
        </p:txBody>
      </p:sp>
      <p:sp>
        <p:nvSpPr>
          <p:cNvPr id="612" name="textbox 612"/>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25</a:t>
            </a:r>
            <a:endParaRPr lang="en-US" altLang="en-US" sz="1300" baseline="4000"/>
          </a:p>
        </p:txBody>
      </p:sp>
      <p:pic>
        <p:nvPicPr>
          <p:cNvPr id="614" name="picture 614"/>
          <p:cNvPicPr>
            <a:picLocks noChangeAspect="1"/>
          </p:cNvPicPr>
          <p:nvPr/>
        </p:nvPicPr>
        <p:blipFill>
          <a:blip r:embed="rId2"/>
          <a:stretch>
            <a:fillRect/>
          </a:stretch>
        </p:blipFill>
        <p:spPr>
          <a:xfrm rot="21600000">
            <a:off x="8711171" y="5553075"/>
            <a:ext cx="22225" cy="144462"/>
          </a:xfrm>
          <a:prstGeom prst="rect">
            <a:avLst/>
          </a:prstGeom>
        </p:spPr>
      </p:pic>
      <p:sp>
        <p:nvSpPr>
          <p:cNvPr id="616" name="textbox 616"/>
          <p:cNvSpPr/>
          <p:nvPr/>
        </p:nvSpPr>
        <p:spPr>
          <a:xfrm>
            <a:off x="478164" y="825340"/>
            <a:ext cx="2816225" cy="3028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1000"/>
              </a:lnSpc>
            </a:pP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建筑物防火门设置不合理</a:t>
            </a:r>
            <a:endParaRPr lang="en-US" altLang="en-US" sz="2000"/>
          </a:p>
        </p:txBody>
      </p:sp>
      <p:sp>
        <p:nvSpPr>
          <p:cNvPr id="618" name="textbox 618"/>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变电土建</a:t>
            </a:r>
            <a:endParaRPr lang="en-US" altLang="en-US" sz="2300"/>
          </a:p>
        </p:txBody>
      </p:sp>
      <p:sp>
        <p:nvSpPr>
          <p:cNvPr id="620"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40" name="group 140"/>
          <p:cNvGrpSpPr/>
          <p:nvPr/>
        </p:nvGrpSpPr>
        <p:grpSpPr>
          <a:xfrm rot="21600000">
            <a:off x="41148" y="2289047"/>
            <a:ext cx="367792" cy="482092"/>
            <a:chExt cx="367792" cy="482092"/>
          </a:xfrm>
        </p:grpSpPr>
        <p:sp>
          <p:nvSpPr>
            <p:cNvPr id="622"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4" name="textbox 624"/>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42" name="group 142"/>
          <p:cNvGrpSpPr/>
          <p:nvPr/>
        </p:nvGrpSpPr>
        <p:grpSpPr>
          <a:xfrm rot="21600000">
            <a:off x="41148" y="1415415"/>
            <a:ext cx="393192" cy="426084"/>
            <a:chExt cx="393192" cy="426084"/>
          </a:xfrm>
        </p:grpSpPr>
        <p:sp>
          <p:nvSpPr>
            <p:cNvPr id="626"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8" name="textbox 628"/>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44" name="group 144"/>
          <p:cNvGrpSpPr/>
          <p:nvPr/>
        </p:nvGrpSpPr>
        <p:grpSpPr>
          <a:xfrm rot="21600000">
            <a:off x="39369" y="3971290"/>
            <a:ext cx="340105" cy="434593"/>
            <a:chExt cx="340105" cy="434593"/>
          </a:xfrm>
        </p:grpSpPr>
        <p:sp>
          <p:nvSpPr>
            <p:cNvPr id="630" name="path"/>
            <p:cNvSpPr/>
            <p:nvPr/>
          </p:nvSpPr>
          <p:spPr>
            <a:xfrm>
              <a:off x="0" y="0"/>
              <a:ext cx="340105" cy="434593"/>
            </a:xfrm>
            <a:custGeom>
              <a:rect l="0" t="0" r="0" b="0"/>
              <a:pathLst>
                <a:path w="535" h="684">
                  <a:moveTo>
                    <a:pt x="266" y="0"/>
                  </a:moveTo>
                  <a:lnTo>
                    <a:pt x="535" y="0"/>
                  </a:lnTo>
                  <a:lnTo>
                    <a:pt x="535" y="415"/>
                  </a:lnTo>
                  <a:cubicBezTo>
                    <a:pt x="534" y="564"/>
                    <a:pt x="415" y="683"/>
                    <a:pt x="266" y="684"/>
                  </a:cubicBezTo>
                  <a:lnTo>
                    <a:pt x="0" y="684"/>
                  </a:lnTo>
                  <a:lnTo>
                    <a:pt x="0" y="266"/>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2" name="textbox 632"/>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 name="textbox 634"/>
          <p:cNvSpPr/>
          <p:nvPr/>
        </p:nvSpPr>
        <p:spPr>
          <a:xfrm>
            <a:off x="741324" y="1408919"/>
            <a:ext cx="8176894" cy="6915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159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5000"/>
              </a:lnSpc>
            </a:pPr>
            <a:endParaRPr lang="en-US" altLang="en-US" sz="500"/>
          </a:p>
          <a:p>
            <a:pPr marL="12700" indent="1270" algn="l" rtl="0" eaLnBrk="0">
              <a:lnSpc>
                <a:spcPct val="107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某110kV变电站新建工程 ，110kV配电装置室外墙上的风机洞口设置在主变压器外轮廓投影</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范围外侧各3m内 ，其防火间距</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不满足《火力发电厂与变电站设计防火设计标准》（ GB</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50229-2019 ）的第11.2.1条要求。</a:t>
            </a:r>
            <a:endParaRPr lang="en-US" altLang="en-US" sz="1200"/>
          </a:p>
        </p:txBody>
      </p:sp>
      <p:sp>
        <p:nvSpPr>
          <p:cNvPr id="636" name="textbox 636"/>
          <p:cNvSpPr/>
          <p:nvPr/>
        </p:nvSpPr>
        <p:spPr>
          <a:xfrm>
            <a:off x="743458" y="2633414"/>
            <a:ext cx="6238875" cy="6584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667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4000"/>
              </a:lnSpc>
            </a:pPr>
            <a:endParaRPr lang="en-US" altLang="en-US" sz="500"/>
          </a:p>
          <a:p>
            <a:pPr marL="12700" algn="l" rtl="0" eaLnBrk="0">
              <a:lnSpc>
                <a:spcPct val="96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设计人员对防火规范要求考虑不全 ，风机布置仅考虑通风的功能需要 ，未考虑消防安</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全要求。</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经评审 ，调整外墙上的风机洞口</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位置以满足防火规范要求。</a:t>
            </a:r>
            <a:endParaRPr lang="en-US" altLang="en-US" sz="1200"/>
          </a:p>
        </p:txBody>
      </p:sp>
      <p:sp>
        <p:nvSpPr>
          <p:cNvPr id="638" name="textbox 638"/>
          <p:cNvSpPr/>
          <p:nvPr/>
        </p:nvSpPr>
        <p:spPr>
          <a:xfrm>
            <a:off x="756996" y="4009256"/>
            <a:ext cx="6847205" cy="4984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7000"/>
              </a:lnSpc>
            </a:pPr>
            <a:endParaRPr lang="en-US" altLang="en-US" sz="500"/>
          </a:p>
          <a:p>
            <a:pPr algn="r" rtl="0" eaLnBrk="0">
              <a:lnSpc>
                <a:spcPts val="1550"/>
              </a:lnSpc>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对于此类问题 ，设计单位应加强对防火设计规范</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和河北公司110kV三维施工图通用设计的学习及执行。</a:t>
            </a:r>
            <a:endParaRPr lang="en-US" altLang="en-US" sz="1200"/>
          </a:p>
        </p:txBody>
      </p:sp>
      <p:sp>
        <p:nvSpPr>
          <p:cNvPr id="642" name="textbox 642"/>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26</a:t>
            </a:r>
            <a:endParaRPr lang="en-US" altLang="en-US" sz="1300" baseline="4000"/>
          </a:p>
        </p:txBody>
      </p:sp>
      <p:pic>
        <p:nvPicPr>
          <p:cNvPr id="644" name="picture 644"/>
          <p:cNvPicPr>
            <a:picLocks noChangeAspect="1"/>
          </p:cNvPicPr>
          <p:nvPr/>
        </p:nvPicPr>
        <p:blipFill>
          <a:blip r:embed="rId2"/>
          <a:stretch>
            <a:fillRect/>
          </a:stretch>
        </p:blipFill>
        <p:spPr>
          <a:xfrm rot="21600000">
            <a:off x="8711171" y="5553075"/>
            <a:ext cx="22225" cy="144462"/>
          </a:xfrm>
          <a:prstGeom prst="rect">
            <a:avLst/>
          </a:prstGeom>
        </p:spPr>
      </p:pic>
      <p:sp>
        <p:nvSpPr>
          <p:cNvPr id="646" name="textbox 646"/>
          <p:cNvSpPr/>
          <p:nvPr/>
        </p:nvSpPr>
        <p:spPr>
          <a:xfrm>
            <a:off x="477400" y="825340"/>
            <a:ext cx="3833495" cy="3028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1000"/>
              </a:lnSpc>
            </a:pP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风机洞口位置不符合防火规</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范要求</a:t>
            </a:r>
            <a:endParaRPr lang="en-US" altLang="en-US" sz="2000"/>
          </a:p>
        </p:txBody>
      </p:sp>
      <p:sp>
        <p:nvSpPr>
          <p:cNvPr id="648" name="textbox 648"/>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变电土建</a:t>
            </a:r>
            <a:endParaRPr lang="en-US" altLang="en-US" sz="2300"/>
          </a:p>
        </p:txBody>
      </p:sp>
      <p:sp>
        <p:nvSpPr>
          <p:cNvPr id="650"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46" name="group 146"/>
          <p:cNvGrpSpPr/>
          <p:nvPr/>
        </p:nvGrpSpPr>
        <p:grpSpPr>
          <a:xfrm rot="21600000">
            <a:off x="41148" y="2575560"/>
            <a:ext cx="367792" cy="483107"/>
            <a:chExt cx="367792" cy="483107"/>
          </a:xfrm>
        </p:grpSpPr>
        <p:sp>
          <p:nvSpPr>
            <p:cNvPr id="652" name="path"/>
            <p:cNvSpPr/>
            <p:nvPr/>
          </p:nvSpPr>
          <p:spPr>
            <a:xfrm>
              <a:off x="0" y="0"/>
              <a:ext cx="367792" cy="483107"/>
            </a:xfrm>
            <a:custGeom>
              <a:rect l="0" t="0" r="0" b="0"/>
              <a:pathLst>
                <a:path w="579" h="760">
                  <a:moveTo>
                    <a:pt x="290" y="0"/>
                  </a:moveTo>
                  <a:lnTo>
                    <a:pt x="578" y="0"/>
                  </a:lnTo>
                  <a:lnTo>
                    <a:pt x="578" y="470"/>
                  </a:lnTo>
                  <a:cubicBezTo>
                    <a:pt x="579" y="630"/>
                    <a:pt x="449" y="760"/>
                    <a:pt x="290" y="760"/>
                  </a:cubicBezTo>
                  <a:lnTo>
                    <a:pt x="0" y="760"/>
                  </a:lnTo>
                  <a:lnTo>
                    <a:pt x="0" y="290"/>
                  </a:lnTo>
                  <a:cubicBezTo>
                    <a:pt x="0" y="130"/>
                    <a:pt x="129" y="1"/>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4" name="textbox 654"/>
            <p:cNvSpPr/>
            <p:nvPr/>
          </p:nvSpPr>
          <p:spPr>
            <a:xfrm>
              <a:off x="-12700" y="-12700"/>
              <a:ext cx="393700" cy="5791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900"/>
            </a:p>
            <a:p>
              <a:pPr marL="130175"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48" name="group 148"/>
          <p:cNvGrpSpPr/>
          <p:nvPr/>
        </p:nvGrpSpPr>
        <p:grpSpPr>
          <a:xfrm rot="21600000">
            <a:off x="41148" y="1415415"/>
            <a:ext cx="393192" cy="426084"/>
            <a:chExt cx="393192" cy="426084"/>
          </a:xfrm>
        </p:grpSpPr>
        <p:sp>
          <p:nvSpPr>
            <p:cNvPr id="656"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8" name="textbox 658"/>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50" name="group 150"/>
          <p:cNvGrpSpPr/>
          <p:nvPr/>
        </p:nvGrpSpPr>
        <p:grpSpPr>
          <a:xfrm rot="21600000">
            <a:off x="39369" y="3971290"/>
            <a:ext cx="340105" cy="434593"/>
            <a:chExt cx="340105" cy="434593"/>
          </a:xfrm>
        </p:grpSpPr>
        <p:sp>
          <p:nvSpPr>
            <p:cNvPr id="660" name="path"/>
            <p:cNvSpPr/>
            <p:nvPr/>
          </p:nvSpPr>
          <p:spPr>
            <a:xfrm>
              <a:off x="0" y="0"/>
              <a:ext cx="340105" cy="434593"/>
            </a:xfrm>
            <a:custGeom>
              <a:rect l="0" t="0" r="0" b="0"/>
              <a:pathLst>
                <a:path w="535" h="684">
                  <a:moveTo>
                    <a:pt x="266" y="0"/>
                  </a:moveTo>
                  <a:lnTo>
                    <a:pt x="535" y="0"/>
                  </a:lnTo>
                  <a:lnTo>
                    <a:pt x="535" y="415"/>
                  </a:lnTo>
                  <a:cubicBezTo>
                    <a:pt x="534" y="564"/>
                    <a:pt x="415" y="683"/>
                    <a:pt x="266" y="684"/>
                  </a:cubicBezTo>
                  <a:lnTo>
                    <a:pt x="0" y="684"/>
                  </a:lnTo>
                  <a:lnTo>
                    <a:pt x="0" y="266"/>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2" name="textbox 662"/>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4" name="textbox 664"/>
          <p:cNvSpPr/>
          <p:nvPr/>
        </p:nvSpPr>
        <p:spPr>
          <a:xfrm>
            <a:off x="742238" y="1408919"/>
            <a:ext cx="8253730" cy="19939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0955"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12700" algn="l" rtl="0" eaLnBrk="0">
              <a:lnSpc>
                <a:spcPct val="97000"/>
              </a:lnSpc>
              <a:spcBef>
                <a:spcPts val="86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对于扩建工程 ，当主变消防方式发生改变时 ，未对利旧的已有消防附属设施进行全面的校验。如 ：当主变消防方案由压缩氮</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气驱动的预混式泡沫喷雾灭火系统调</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整为带比例混合装置的现混式泡沫喷雾灭火系统且系统的泡沫液供给量增加后 ，未对原</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主变排油管道的排油能力进行</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校验。</a:t>
            </a:r>
            <a:endParaRPr lang="en-US" altLang="en-US" sz="1200"/>
          </a:p>
          <a:p>
            <a:pPr algn="l" rtl="0" eaLnBrk="0">
              <a:lnSpc>
                <a:spcPct val="172000"/>
              </a:lnSpc>
            </a:pPr>
            <a:endParaRPr lang="en-US" altLang="en-US" sz="1000"/>
          </a:p>
          <a:p>
            <a:pPr marL="2794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6000"/>
              </a:lnSpc>
            </a:pPr>
            <a:endParaRPr lang="en-US" altLang="en-US" sz="500"/>
          </a:p>
          <a:p>
            <a:pPr marL="12700" algn="l" rtl="0" eaLnBrk="0">
              <a:lnSpc>
                <a:spcPct val="97000"/>
              </a:lnSpc>
              <a:spcBef>
                <a:spcPts val="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根据前期图纸和本期消防方案对原主变排油</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管道的排油能力进行校验 ，前期直径为Φ200mm的主变排油管道不能满足本      期主变消防采用现混式泡沫喷雾灭火系统的排油需求 ，需将主变排油管道更换为Φ350mm的排油管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，才能确保工程顺利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排油。</a:t>
            </a:r>
            <a:endParaRPr lang="en-US" altLang="en-US" sz="1200"/>
          </a:p>
        </p:txBody>
      </p:sp>
      <p:sp>
        <p:nvSpPr>
          <p:cNvPr id="666" name="textbox 666"/>
          <p:cNvSpPr/>
          <p:nvPr/>
        </p:nvSpPr>
        <p:spPr>
          <a:xfrm>
            <a:off x="756996" y="4009256"/>
            <a:ext cx="8258175" cy="678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0000"/>
              </a:lnSpc>
            </a:pPr>
            <a:endParaRPr lang="en-US" altLang="en-US" sz="700"/>
          </a:p>
          <a:p>
            <a:pPr algn="l" rtl="0" eaLnBrk="0">
              <a:lnSpc>
                <a:spcPct val="7000"/>
              </a:lnSpc>
            </a:pPr>
            <a:endParaRPr lang="en-US" altLang="en-US" sz="100"/>
          </a:p>
          <a:p>
            <a:pPr marL="12700" indent="-635" algn="l" rtl="0" eaLnBrk="0">
              <a:lnSpc>
                <a:spcPct val="96000"/>
              </a:lnSpc>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对于此类问题 ，主变扩建、增容工程在进行方案设计时 ，应充分收集前期建设资料 ，核实前</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期设施能否满足本期建设需求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并根据调整情况进行</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方案设计 ，避免影响后期实施。</a:t>
            </a:r>
            <a:endParaRPr lang="en-US" altLang="en-US" sz="1200"/>
          </a:p>
        </p:txBody>
      </p:sp>
      <p:sp>
        <p:nvSpPr>
          <p:cNvPr id="670" name="textbox 670"/>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27</a:t>
            </a:r>
            <a:endParaRPr lang="en-US" altLang="en-US" sz="1300" baseline="4000"/>
          </a:p>
        </p:txBody>
      </p:sp>
      <p:pic>
        <p:nvPicPr>
          <p:cNvPr id="672" name="picture 672"/>
          <p:cNvPicPr>
            <a:picLocks noChangeAspect="1"/>
          </p:cNvPicPr>
          <p:nvPr/>
        </p:nvPicPr>
        <p:blipFill>
          <a:blip r:embed="rId2"/>
          <a:stretch>
            <a:fillRect/>
          </a:stretch>
        </p:blipFill>
        <p:spPr>
          <a:xfrm rot="21600000">
            <a:off x="8711171" y="5553075"/>
            <a:ext cx="22225" cy="144462"/>
          </a:xfrm>
          <a:prstGeom prst="rect">
            <a:avLst/>
          </a:prstGeom>
        </p:spPr>
      </p:pic>
      <p:sp>
        <p:nvSpPr>
          <p:cNvPr id="674" name="textbox 674"/>
          <p:cNvSpPr/>
          <p:nvPr/>
        </p:nvSpPr>
        <p:spPr>
          <a:xfrm>
            <a:off x="480201" y="824321"/>
            <a:ext cx="6624319" cy="3041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91000"/>
              </a:lnSpc>
            </a:pPr>
            <a:r>
              <a:rPr sz="2000" kern="0" spc="-20">
                <a:solidFill>
                  <a:srgbClr val="0C5C52">
                    <a:alpha val="100000"/>
                  </a:srgbClr>
                </a:solidFill>
                <a:latin typeface="微软雅黑" panose="020b0503020204020204" charset="-122"/>
                <a:ea typeface="微软雅黑" panose="020b0503020204020204" charset="-122"/>
                <a:cs typeface="微软雅黑" panose="020b0503020204020204" charset="-122"/>
              </a:rPr>
              <a:t>主变消防灭火方案调整 ，未对原主</a:t>
            </a:r>
            <a:r>
              <a:rPr sz="2000" kern="0" spc="-30">
                <a:solidFill>
                  <a:srgbClr val="0C5C52">
                    <a:alpha val="100000"/>
                  </a:srgbClr>
                </a:solidFill>
                <a:latin typeface="微软雅黑" panose="020b0503020204020204" charset="-122"/>
                <a:ea typeface="微软雅黑" panose="020b0503020204020204" charset="-122"/>
                <a:cs typeface="微软雅黑" panose="020b0503020204020204" charset="-122"/>
              </a:rPr>
              <a:t>变排油管道直径进行校验</a:t>
            </a:r>
            <a:endParaRPr lang="en-US" altLang="en-US" sz="2000"/>
          </a:p>
        </p:txBody>
      </p:sp>
      <p:sp>
        <p:nvSpPr>
          <p:cNvPr id="676" name="textbox 676"/>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变电土建</a:t>
            </a:r>
            <a:endParaRPr lang="en-US" altLang="en-US" sz="2300"/>
          </a:p>
        </p:txBody>
      </p:sp>
      <p:sp>
        <p:nvSpPr>
          <p:cNvPr id="678"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52" name="group 152"/>
          <p:cNvGrpSpPr/>
          <p:nvPr/>
        </p:nvGrpSpPr>
        <p:grpSpPr>
          <a:xfrm rot="21600000">
            <a:off x="41148" y="2503932"/>
            <a:ext cx="367792" cy="483107"/>
            <a:chExt cx="367792" cy="483107"/>
          </a:xfrm>
        </p:grpSpPr>
        <p:sp>
          <p:nvSpPr>
            <p:cNvPr id="680" name="path"/>
            <p:cNvSpPr/>
            <p:nvPr/>
          </p:nvSpPr>
          <p:spPr>
            <a:xfrm>
              <a:off x="0" y="0"/>
              <a:ext cx="367792" cy="483107"/>
            </a:xfrm>
            <a:custGeom>
              <a:rect l="0" t="0" r="0" b="0"/>
              <a:pathLst>
                <a:path w="579" h="760">
                  <a:moveTo>
                    <a:pt x="290" y="0"/>
                  </a:moveTo>
                  <a:lnTo>
                    <a:pt x="578" y="0"/>
                  </a:lnTo>
                  <a:lnTo>
                    <a:pt x="578" y="470"/>
                  </a:lnTo>
                  <a:cubicBezTo>
                    <a:pt x="579" y="630"/>
                    <a:pt x="449" y="759"/>
                    <a:pt x="290" y="760"/>
                  </a:cubicBezTo>
                  <a:lnTo>
                    <a:pt x="0" y="760"/>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2" name="textbox 682"/>
            <p:cNvSpPr/>
            <p:nvPr/>
          </p:nvSpPr>
          <p:spPr>
            <a:xfrm>
              <a:off x="-12700" y="-12700"/>
              <a:ext cx="393700" cy="5791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900"/>
            </a:p>
            <a:p>
              <a:pPr marL="130175"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54" name="group 154"/>
          <p:cNvGrpSpPr/>
          <p:nvPr/>
        </p:nvGrpSpPr>
        <p:grpSpPr>
          <a:xfrm rot="21600000">
            <a:off x="41148" y="1415415"/>
            <a:ext cx="393192" cy="426084"/>
            <a:chExt cx="393192" cy="426084"/>
          </a:xfrm>
        </p:grpSpPr>
        <p:sp>
          <p:nvSpPr>
            <p:cNvPr id="684"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6" name="textbox 686"/>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56" name="group 156"/>
          <p:cNvGrpSpPr/>
          <p:nvPr/>
        </p:nvGrpSpPr>
        <p:grpSpPr>
          <a:xfrm rot="21600000">
            <a:off x="39369" y="3971290"/>
            <a:ext cx="340105" cy="434593"/>
            <a:chExt cx="340105" cy="434593"/>
          </a:xfrm>
        </p:grpSpPr>
        <p:sp>
          <p:nvSpPr>
            <p:cNvPr id="688" name="path"/>
            <p:cNvSpPr/>
            <p:nvPr/>
          </p:nvSpPr>
          <p:spPr>
            <a:xfrm>
              <a:off x="0" y="0"/>
              <a:ext cx="340105" cy="434593"/>
            </a:xfrm>
            <a:custGeom>
              <a:rect l="0" t="0" r="0" b="0"/>
              <a:pathLst>
                <a:path w="535" h="684">
                  <a:moveTo>
                    <a:pt x="266" y="0"/>
                  </a:moveTo>
                  <a:lnTo>
                    <a:pt x="535" y="0"/>
                  </a:lnTo>
                  <a:lnTo>
                    <a:pt x="535" y="415"/>
                  </a:lnTo>
                  <a:cubicBezTo>
                    <a:pt x="534" y="564"/>
                    <a:pt x="415" y="683"/>
                    <a:pt x="266" y="684"/>
                  </a:cubicBezTo>
                  <a:lnTo>
                    <a:pt x="0" y="684"/>
                  </a:lnTo>
                  <a:lnTo>
                    <a:pt x="0" y="266"/>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0" name="textbox 690"/>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4" name="textbox 694"/>
          <p:cNvSpPr/>
          <p:nvPr/>
        </p:nvSpPr>
        <p:spPr>
          <a:xfrm>
            <a:off x="477909" y="824831"/>
            <a:ext cx="7266305" cy="10801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1000"/>
              </a:lnSpc>
            </a:pP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扩建站未核实前期地下构筑物对本期建设内</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容的影响</a:t>
            </a:r>
            <a:endParaRPr lang="en-US" altLang="en-US" sz="2000"/>
          </a:p>
          <a:p>
            <a:pPr algn="l" rtl="0" eaLnBrk="0">
              <a:lnSpc>
                <a:spcPct val="165000"/>
              </a:lnSpc>
            </a:pPr>
            <a:endParaRPr lang="en-US" altLang="en-US" sz="1000"/>
          </a:p>
          <a:p>
            <a:pPr marL="28511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2000"/>
              </a:lnSpc>
            </a:pPr>
            <a:endParaRPr lang="en-US" altLang="en-US" sz="700"/>
          </a:p>
          <a:p>
            <a:pPr algn="r" rtl="0" eaLnBrk="0">
              <a:lnSpc>
                <a:spcPct val="91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改扩建工程 ，易发生主变油池与前期</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主变油池检查井位置冲突、新建设备基础压覆前期地下埋管等现象。</a:t>
            </a:r>
            <a:endParaRPr lang="en-US" altLang="en-US" sz="1200"/>
          </a:p>
        </p:txBody>
      </p:sp>
      <p:sp>
        <p:nvSpPr>
          <p:cNvPr id="696" name="textbox 696"/>
          <p:cNvSpPr/>
          <p:nvPr/>
        </p:nvSpPr>
        <p:spPr>
          <a:xfrm>
            <a:off x="755777" y="3578726"/>
            <a:ext cx="8259444" cy="678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841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0000"/>
              </a:lnSpc>
            </a:pPr>
            <a:endParaRPr lang="en-US" altLang="en-US" sz="700"/>
          </a:p>
          <a:p>
            <a:pPr algn="l" rtl="0" eaLnBrk="0">
              <a:lnSpc>
                <a:spcPct val="7000"/>
              </a:lnSpc>
            </a:pPr>
            <a:endParaRPr lang="en-US" altLang="en-US" sz="100"/>
          </a:p>
          <a:p>
            <a:pPr marL="12700" indent="4445" algn="l" rtl="0" eaLnBrk="0">
              <a:lnSpc>
                <a:spcPct val="96000"/>
              </a:lnSpc>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改扩建工程在进行方案设计时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应充分收集前期建设资料并进行实地踏勘 ，查清建设场地内的地下构筑物、管道埋设情况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确定其是否对本期建</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设工程产生影响 ，根据实际情况进行方案设计 ，避免影响后期实施。</a:t>
            </a:r>
            <a:endParaRPr lang="en-US" altLang="en-US" sz="1200"/>
          </a:p>
        </p:txBody>
      </p:sp>
      <p:sp>
        <p:nvSpPr>
          <p:cNvPr id="698" name="textbox 698"/>
          <p:cNvSpPr/>
          <p:nvPr/>
        </p:nvSpPr>
        <p:spPr>
          <a:xfrm>
            <a:off x="741476" y="2346394"/>
            <a:ext cx="8101965" cy="6584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8575"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9000"/>
              </a:lnSpc>
            </a:pPr>
            <a:endParaRPr lang="en-US" altLang="en-US" sz="500"/>
          </a:p>
          <a:p>
            <a:pPr marL="12700" indent="3810" algn="l" rtl="0" eaLnBrk="0">
              <a:lnSpc>
                <a:spcPct val="95000"/>
              </a:lnSpc>
              <a:spcBef>
                <a:spcPct val="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改扩建工程受建设场地限制 ，本期扩建内容在进行平面布置时 ，未核实前期地下构筑物的建设情况是否对本期有影响 ，造</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成平面布置有冲突 ，影响后期设计方案的实施。</a:t>
            </a:r>
            <a:endParaRPr lang="en-US" altLang="en-US" sz="1200"/>
          </a:p>
        </p:txBody>
      </p:sp>
      <p:sp>
        <p:nvSpPr>
          <p:cNvPr id="700" name="textbox 700"/>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28</a:t>
            </a:r>
            <a:endParaRPr lang="en-US" altLang="en-US" sz="1300" baseline="4000"/>
          </a:p>
        </p:txBody>
      </p:sp>
      <p:pic>
        <p:nvPicPr>
          <p:cNvPr id="702" name="picture 702"/>
          <p:cNvPicPr>
            <a:picLocks noChangeAspect="1"/>
          </p:cNvPicPr>
          <p:nvPr/>
        </p:nvPicPr>
        <p:blipFill>
          <a:blip r:embed="rId2"/>
          <a:stretch>
            <a:fillRect/>
          </a:stretch>
        </p:blipFill>
        <p:spPr>
          <a:xfrm rot="21600000">
            <a:off x="8711171" y="5553075"/>
            <a:ext cx="22225" cy="144462"/>
          </a:xfrm>
          <a:prstGeom prst="rect">
            <a:avLst/>
          </a:prstGeom>
        </p:spPr>
      </p:pic>
      <p:sp>
        <p:nvSpPr>
          <p:cNvPr id="704" name="textbox 704"/>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变电土建</a:t>
            </a:r>
            <a:endParaRPr lang="en-US" altLang="en-US" sz="2300"/>
          </a:p>
        </p:txBody>
      </p:sp>
      <p:sp>
        <p:nvSpPr>
          <p:cNvPr id="706"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58" name="group 158"/>
          <p:cNvGrpSpPr/>
          <p:nvPr/>
        </p:nvGrpSpPr>
        <p:grpSpPr>
          <a:xfrm rot="21600000">
            <a:off x="41148" y="2289047"/>
            <a:ext cx="367792" cy="482092"/>
            <a:chExt cx="367792" cy="482092"/>
          </a:xfrm>
        </p:grpSpPr>
        <p:sp>
          <p:nvSpPr>
            <p:cNvPr id="708"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0" name="textbox 710"/>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60" name="group 160"/>
          <p:cNvGrpSpPr/>
          <p:nvPr/>
        </p:nvGrpSpPr>
        <p:grpSpPr>
          <a:xfrm rot="21600000">
            <a:off x="41148" y="1415415"/>
            <a:ext cx="393192" cy="426084"/>
            <a:chExt cx="393192" cy="426084"/>
          </a:xfrm>
        </p:grpSpPr>
        <p:sp>
          <p:nvSpPr>
            <p:cNvPr id="712"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4" name="textbox 714"/>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62" name="group 162"/>
          <p:cNvGrpSpPr/>
          <p:nvPr/>
        </p:nvGrpSpPr>
        <p:grpSpPr>
          <a:xfrm rot="21600000">
            <a:off x="39369" y="3540252"/>
            <a:ext cx="340105" cy="434847"/>
            <a:chExt cx="340105" cy="434847"/>
          </a:xfrm>
        </p:grpSpPr>
        <p:sp>
          <p:nvSpPr>
            <p:cNvPr id="716" name="path"/>
            <p:cNvSpPr/>
            <p:nvPr/>
          </p:nvSpPr>
          <p:spPr>
            <a:xfrm>
              <a:off x="0" y="0"/>
              <a:ext cx="340105" cy="434847"/>
            </a:xfrm>
            <a:custGeom>
              <a:rect l="0" t="0" r="0" b="0"/>
              <a:pathLst>
                <a:path w="535" h="684">
                  <a:moveTo>
                    <a:pt x="266" y="0"/>
                  </a:moveTo>
                  <a:lnTo>
                    <a:pt x="535" y="0"/>
                  </a:lnTo>
                  <a:lnTo>
                    <a:pt x="535" y="417"/>
                  </a:lnTo>
                  <a:cubicBezTo>
                    <a:pt x="534" y="565"/>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18" name="textbox 718"/>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0" name="textbox 720"/>
          <p:cNvSpPr/>
          <p:nvPr/>
        </p:nvSpPr>
        <p:spPr>
          <a:xfrm>
            <a:off x="742543" y="2346394"/>
            <a:ext cx="8220709" cy="8413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794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01000"/>
              </a:lnSpc>
            </a:pPr>
            <a:endParaRPr lang="en-US" altLang="en-US" sz="400"/>
          </a:p>
          <a:p>
            <a:pPr marL="12700" algn="l" rtl="0" eaLnBrk="0">
              <a:lnSpc>
                <a:spcPct val="102000"/>
              </a:lnSpc>
              <a:spcBef>
                <a:spcPct val="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根据《工业建筑防腐蚀设计标准》规定 ，当基础</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位于腐蚀性为弱及以上等级的环境时 ，应按规范要求采取相应的防腐措施。</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一般采取外涂沥青防腐涂层、</a:t>
            </a:r>
            <a:r>
              <a:rPr sz="1200" kern="0" spc="-2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内掺防腐添加剂等措施 ，可根据腐蚀介质的性质和作用程度以</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及基础的重要性等因素选择不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同的防腐措施。如果在腐蚀环境</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下部采取防腐措施 ，容易对地下结构产生影响 ，缩短使用寿命。</a:t>
            </a:r>
            <a:endParaRPr lang="en-US" altLang="en-US" sz="1200"/>
          </a:p>
        </p:txBody>
      </p:sp>
      <p:sp>
        <p:nvSpPr>
          <p:cNvPr id="722" name="textbox 722"/>
          <p:cNvSpPr/>
          <p:nvPr/>
        </p:nvSpPr>
        <p:spPr>
          <a:xfrm>
            <a:off x="757148" y="3650481"/>
            <a:ext cx="8253094" cy="678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0000"/>
              </a:lnSpc>
            </a:pPr>
            <a:endParaRPr lang="en-US" altLang="en-US" sz="700"/>
          </a:p>
          <a:p>
            <a:pPr algn="l" rtl="0" eaLnBrk="0">
              <a:lnSpc>
                <a:spcPct val="6000"/>
              </a:lnSpc>
            </a:pPr>
            <a:endParaRPr lang="en-US" altLang="en-US" sz="100"/>
          </a:p>
          <a:p>
            <a:pPr marL="12700" indent="635" algn="l" rtl="0" eaLnBrk="0">
              <a:lnSpc>
                <a:spcPct val="96000"/>
              </a:lnSpc>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设计单位应加强对防腐设计规范的学习 ，根据地勘报告的结论</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，结合采用的基础形式 ，合理选择防腐措施 ，保证结构使用寿</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命。</a:t>
            </a:r>
            <a:endParaRPr lang="en-US" altLang="en-US" sz="1200"/>
          </a:p>
        </p:txBody>
      </p:sp>
      <p:sp>
        <p:nvSpPr>
          <p:cNvPr id="724" name="textbox 724"/>
          <p:cNvSpPr/>
          <p:nvPr/>
        </p:nvSpPr>
        <p:spPr>
          <a:xfrm>
            <a:off x="742543" y="1408919"/>
            <a:ext cx="7153909" cy="4959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032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2000"/>
              </a:lnSpc>
            </a:pPr>
            <a:endParaRPr lang="en-US" altLang="en-US" sz="700"/>
          </a:p>
          <a:p>
            <a:pPr algn="r" rtl="0" eaLnBrk="0">
              <a:lnSpc>
                <a:spcPct val="91000"/>
              </a:lnSpc>
              <a:spcBef>
                <a:spcPts val="5"/>
              </a:spcBef>
            </a:pP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根据地勘报告结论 ，当场地土及地下水对建构筑物的基础及内部钢筋有腐蚀性时 ，未</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采取相应的防腐措施。</a:t>
            </a:r>
            <a:endParaRPr lang="en-US" altLang="en-US" sz="1200"/>
          </a:p>
        </p:txBody>
      </p:sp>
      <p:sp>
        <p:nvSpPr>
          <p:cNvPr id="728" name="textbox 728"/>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29</a:t>
            </a:r>
            <a:endParaRPr lang="en-US" altLang="en-US" sz="1300" baseline="4000"/>
          </a:p>
        </p:txBody>
      </p:sp>
      <p:pic>
        <p:nvPicPr>
          <p:cNvPr id="730" name="picture 730"/>
          <p:cNvPicPr>
            <a:picLocks noChangeAspect="1"/>
          </p:cNvPicPr>
          <p:nvPr/>
        </p:nvPicPr>
        <p:blipFill>
          <a:blip r:embed="rId2"/>
          <a:stretch>
            <a:fillRect/>
          </a:stretch>
        </p:blipFill>
        <p:spPr>
          <a:xfrm rot="21600000">
            <a:off x="8711171" y="5553075"/>
            <a:ext cx="22225" cy="144462"/>
          </a:xfrm>
          <a:prstGeom prst="rect">
            <a:avLst/>
          </a:prstGeom>
        </p:spPr>
      </p:pic>
      <p:sp>
        <p:nvSpPr>
          <p:cNvPr id="732" name="textbox 732"/>
          <p:cNvSpPr/>
          <p:nvPr/>
        </p:nvSpPr>
        <p:spPr>
          <a:xfrm>
            <a:off x="478164" y="825340"/>
            <a:ext cx="4086225" cy="3028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1000"/>
              </a:lnSpc>
            </a:pP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建设场地有腐蚀性时未采取</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防腐措施</a:t>
            </a:r>
            <a:endParaRPr lang="en-US" altLang="en-US" sz="2000"/>
          </a:p>
        </p:txBody>
      </p:sp>
      <p:sp>
        <p:nvSpPr>
          <p:cNvPr id="734" name="textbox 734"/>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变电土建</a:t>
            </a:r>
            <a:endParaRPr lang="en-US" altLang="en-US" sz="2300"/>
          </a:p>
        </p:txBody>
      </p:sp>
      <p:sp>
        <p:nvSpPr>
          <p:cNvPr id="736"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4" name="group 164"/>
          <p:cNvGrpSpPr/>
          <p:nvPr/>
        </p:nvGrpSpPr>
        <p:grpSpPr>
          <a:xfrm rot="21600000">
            <a:off x="41148" y="2289047"/>
            <a:ext cx="367792" cy="482092"/>
            <a:chExt cx="367792" cy="482092"/>
          </a:xfrm>
        </p:grpSpPr>
        <p:sp>
          <p:nvSpPr>
            <p:cNvPr id="738"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40" name="textbox 740"/>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66" name="group 166"/>
          <p:cNvGrpSpPr/>
          <p:nvPr/>
        </p:nvGrpSpPr>
        <p:grpSpPr>
          <a:xfrm rot="21600000">
            <a:off x="41148" y="1415415"/>
            <a:ext cx="393192" cy="426084"/>
            <a:chExt cx="393192" cy="426084"/>
          </a:xfrm>
        </p:grpSpPr>
        <p:sp>
          <p:nvSpPr>
            <p:cNvPr id="742"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44" name="textbox 744"/>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68" name="group 168"/>
          <p:cNvGrpSpPr/>
          <p:nvPr/>
        </p:nvGrpSpPr>
        <p:grpSpPr>
          <a:xfrm rot="21600000">
            <a:off x="39369" y="3611879"/>
            <a:ext cx="340105" cy="434975"/>
            <a:chExt cx="340105" cy="434975"/>
          </a:xfrm>
        </p:grpSpPr>
        <p:sp>
          <p:nvSpPr>
            <p:cNvPr id="746" name="path"/>
            <p:cNvSpPr/>
            <p:nvPr/>
          </p:nvSpPr>
          <p:spPr>
            <a:xfrm>
              <a:off x="0" y="0"/>
              <a:ext cx="340105" cy="434975"/>
            </a:xfrm>
            <a:custGeom>
              <a:rect l="0" t="0" r="0" b="0"/>
              <a:pathLst>
                <a:path w="535" h="685">
                  <a:moveTo>
                    <a:pt x="266" y="0"/>
                  </a:moveTo>
                  <a:lnTo>
                    <a:pt x="535" y="0"/>
                  </a:lnTo>
                  <a:lnTo>
                    <a:pt x="535" y="417"/>
                  </a:lnTo>
                  <a:cubicBezTo>
                    <a:pt x="534" y="565"/>
                    <a:pt x="415" y="685"/>
                    <a:pt x="266" y="684"/>
                  </a:cubicBezTo>
                  <a:lnTo>
                    <a:pt x="0" y="684"/>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48" name="textbox 748"/>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0" name="textbox 750"/>
          <p:cNvSpPr/>
          <p:nvPr/>
        </p:nvSpPr>
        <p:spPr>
          <a:xfrm>
            <a:off x="742391" y="1408919"/>
            <a:ext cx="8250555" cy="17392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032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12700" indent="635" algn="l" rtl="0" eaLnBrk="0">
              <a:lnSpc>
                <a:spcPct val="107000"/>
              </a:lnSpc>
              <a:spcBef>
                <a:spcPts val="63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某220kV变电站新建工程 ，场地土对混凝土和钢筋混凝土中钢筋具有微腐蚀性 ，设计对全站基础采取了防腐措施 ，基础防腐</a:t>
            </a:r>
            <a:r>
              <a:rPr sz="1200" kern="0" spc="7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措施标准高于《工业建筑防腐蚀设计标准》(GB50046-2018)中相关规定。。</a:t>
            </a:r>
            <a:endParaRPr lang="en-US" altLang="en-US" sz="1200"/>
          </a:p>
          <a:p>
            <a:pPr algn="l" rtl="0" eaLnBrk="0">
              <a:lnSpc>
                <a:spcPct val="118000"/>
              </a:lnSpc>
            </a:pPr>
            <a:endParaRPr lang="en-US" altLang="en-US" sz="1000"/>
          </a:p>
          <a:p>
            <a:pPr algn="l" rtl="0" eaLnBrk="0">
              <a:lnSpc>
                <a:spcPct val="119000"/>
              </a:lnSpc>
            </a:pPr>
            <a:endParaRPr lang="en-US" altLang="en-US" sz="1000"/>
          </a:p>
          <a:p>
            <a:pPr marL="27940" algn="l" rtl="0" eaLnBrk="0">
              <a:lnSpc>
                <a:spcPct val="91000"/>
              </a:lnSpc>
              <a:spcBef>
                <a:spcPts val="425"/>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01000"/>
              </a:lnSpc>
            </a:pPr>
            <a:endParaRPr lang="en-US" altLang="en-US" sz="400"/>
          </a:p>
          <a:p>
            <a:pPr marL="20320" indent="-6985" algn="l" rtl="0" eaLnBrk="0">
              <a:lnSpc>
                <a:spcPct val="103000"/>
              </a:lnSpc>
              <a:spcBef>
                <a:spcPct val="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设计人员对防腐规范的理解不到位 ，不清楚微腐蚀环境可按正常环境设计。经评审 ，根据</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《工业建筑防腐蚀设计标准》第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3.1.12条“微腐蚀环境可按正常环境设计” ，取消全</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站基础的防腐措施。</a:t>
            </a:r>
            <a:endParaRPr lang="en-US" altLang="en-US" sz="1200"/>
          </a:p>
        </p:txBody>
      </p:sp>
      <p:sp>
        <p:nvSpPr>
          <p:cNvPr id="752" name="textbox 752"/>
          <p:cNvSpPr/>
          <p:nvPr/>
        </p:nvSpPr>
        <p:spPr>
          <a:xfrm>
            <a:off x="756996" y="3650481"/>
            <a:ext cx="8253094" cy="678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714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0000"/>
              </a:lnSpc>
            </a:pPr>
            <a:endParaRPr lang="en-US" altLang="en-US" sz="700"/>
          </a:p>
          <a:p>
            <a:pPr algn="l" rtl="0" eaLnBrk="0">
              <a:lnSpc>
                <a:spcPct val="6000"/>
              </a:lnSpc>
            </a:pPr>
            <a:endParaRPr lang="en-US" altLang="en-US" sz="100"/>
          </a:p>
          <a:p>
            <a:pPr marL="19050" indent="-6350" algn="l" rtl="0" eaLnBrk="0">
              <a:lnSpc>
                <a:spcPct val="96000"/>
              </a:lnSpc>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对于此类问题 ，设计单位应加强对防腐设计规范的学习 ，认真梳理相关条文 ，在设计过程中严格执行。满足规范及使用需求</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的前提下 ，不随意提高设计标准。</a:t>
            </a:r>
            <a:endParaRPr lang="en-US" altLang="en-US" sz="1200"/>
          </a:p>
        </p:txBody>
      </p:sp>
      <p:sp>
        <p:nvSpPr>
          <p:cNvPr id="756" name="textbox 756"/>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30</a:t>
            </a:r>
            <a:endParaRPr lang="en-US" altLang="en-US" sz="1300" baseline="4000"/>
          </a:p>
        </p:txBody>
      </p:sp>
      <p:pic>
        <p:nvPicPr>
          <p:cNvPr id="758" name="picture 758"/>
          <p:cNvPicPr>
            <a:picLocks noChangeAspect="1"/>
          </p:cNvPicPr>
          <p:nvPr/>
        </p:nvPicPr>
        <p:blipFill>
          <a:blip r:embed="rId2"/>
          <a:stretch>
            <a:fillRect/>
          </a:stretch>
        </p:blipFill>
        <p:spPr>
          <a:xfrm rot="21600000">
            <a:off x="8711171" y="5553075"/>
            <a:ext cx="22225" cy="144462"/>
          </a:xfrm>
          <a:prstGeom prst="rect">
            <a:avLst/>
          </a:prstGeom>
        </p:spPr>
      </p:pic>
      <p:sp>
        <p:nvSpPr>
          <p:cNvPr id="760" name="textbox 760"/>
          <p:cNvSpPr/>
          <p:nvPr/>
        </p:nvSpPr>
        <p:spPr>
          <a:xfrm>
            <a:off x="478164" y="825340"/>
            <a:ext cx="4594225" cy="3028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12700" algn="l" rtl="0" eaLnBrk="0">
              <a:lnSpc>
                <a:spcPct val="91000"/>
              </a:lnSpc>
            </a:pP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建设场地为微腐蚀性时不必进行</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防腐处理</a:t>
            </a:r>
            <a:endParaRPr lang="en-US" altLang="en-US" sz="2000"/>
          </a:p>
        </p:txBody>
      </p:sp>
      <p:sp>
        <p:nvSpPr>
          <p:cNvPr id="762" name="textbox 762"/>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变电土建</a:t>
            </a:r>
            <a:endParaRPr lang="en-US" altLang="en-US" sz="2300"/>
          </a:p>
        </p:txBody>
      </p:sp>
      <p:sp>
        <p:nvSpPr>
          <p:cNvPr id="764"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70" name="group 170"/>
          <p:cNvGrpSpPr/>
          <p:nvPr/>
        </p:nvGrpSpPr>
        <p:grpSpPr>
          <a:xfrm rot="21600000">
            <a:off x="41148" y="2432304"/>
            <a:ext cx="367792" cy="483107"/>
            <a:chExt cx="367792" cy="483107"/>
          </a:xfrm>
        </p:grpSpPr>
        <p:sp>
          <p:nvSpPr>
            <p:cNvPr id="766" name="path"/>
            <p:cNvSpPr/>
            <p:nvPr/>
          </p:nvSpPr>
          <p:spPr>
            <a:xfrm>
              <a:off x="0" y="0"/>
              <a:ext cx="367792" cy="483107"/>
            </a:xfrm>
            <a:custGeom>
              <a:rect l="0" t="0" r="0" b="0"/>
              <a:pathLst>
                <a:path w="579" h="760">
                  <a:moveTo>
                    <a:pt x="290" y="0"/>
                  </a:moveTo>
                  <a:lnTo>
                    <a:pt x="578" y="0"/>
                  </a:lnTo>
                  <a:lnTo>
                    <a:pt x="578" y="470"/>
                  </a:lnTo>
                  <a:cubicBezTo>
                    <a:pt x="579" y="629"/>
                    <a:pt x="449" y="759"/>
                    <a:pt x="290" y="760"/>
                  </a:cubicBezTo>
                  <a:lnTo>
                    <a:pt x="0" y="760"/>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68" name="textbox 768"/>
            <p:cNvSpPr/>
            <p:nvPr/>
          </p:nvSpPr>
          <p:spPr>
            <a:xfrm>
              <a:off x="-12700" y="-12700"/>
              <a:ext cx="393700" cy="57911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0000"/>
                </a:lnSpc>
              </a:pPr>
              <a:endParaRPr lang="en-US" altLang="en-US" sz="9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72" name="group 172"/>
          <p:cNvGrpSpPr/>
          <p:nvPr/>
        </p:nvGrpSpPr>
        <p:grpSpPr>
          <a:xfrm rot="21600000">
            <a:off x="41148" y="1415415"/>
            <a:ext cx="393192" cy="426084"/>
            <a:chExt cx="393192" cy="426084"/>
          </a:xfrm>
        </p:grpSpPr>
        <p:sp>
          <p:nvSpPr>
            <p:cNvPr id="770"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72" name="textbox 772"/>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74" name="group 174"/>
          <p:cNvGrpSpPr/>
          <p:nvPr/>
        </p:nvGrpSpPr>
        <p:grpSpPr>
          <a:xfrm rot="21600000">
            <a:off x="39369" y="3611879"/>
            <a:ext cx="340105" cy="434975"/>
            <a:chExt cx="340105" cy="434975"/>
          </a:xfrm>
        </p:grpSpPr>
        <p:sp>
          <p:nvSpPr>
            <p:cNvPr id="774" name="path"/>
            <p:cNvSpPr/>
            <p:nvPr/>
          </p:nvSpPr>
          <p:spPr>
            <a:xfrm>
              <a:off x="0" y="0"/>
              <a:ext cx="340105" cy="434975"/>
            </a:xfrm>
            <a:custGeom>
              <a:rect l="0" t="0" r="0" b="0"/>
              <a:pathLst>
                <a:path w="535" h="685">
                  <a:moveTo>
                    <a:pt x="266" y="0"/>
                  </a:moveTo>
                  <a:lnTo>
                    <a:pt x="535" y="0"/>
                  </a:lnTo>
                  <a:lnTo>
                    <a:pt x="535" y="417"/>
                  </a:lnTo>
                  <a:cubicBezTo>
                    <a:pt x="534" y="565"/>
                    <a:pt x="415" y="685"/>
                    <a:pt x="266" y="684"/>
                  </a:cubicBezTo>
                  <a:lnTo>
                    <a:pt x="0" y="684"/>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76" name="textbox 776"/>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8" name="textbox 778"/>
          <p:cNvSpPr/>
          <p:nvPr/>
        </p:nvSpPr>
        <p:spPr>
          <a:xfrm>
            <a:off x="741476" y="1408919"/>
            <a:ext cx="8254365" cy="28809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159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13970" indent="-635" algn="l" rtl="0" eaLnBrk="0">
              <a:lnSpc>
                <a:spcPct val="96000"/>
              </a:lnSpc>
              <a:spcBef>
                <a:spcPts val="85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根据地勘报告结论 ，选用天然地基即可满足建构筑物的承载力要</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求 ，而设计方案选用了复合地基 ，基础形式选择不合理 ，过</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于保守 ，造成资源</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浪费。</a:t>
            </a:r>
            <a:endParaRPr lang="en-US" altLang="en-US" sz="1200"/>
          </a:p>
          <a:p>
            <a:pPr algn="l" rtl="0" eaLnBrk="0">
              <a:lnSpc>
                <a:spcPct val="151000"/>
              </a:lnSpc>
            </a:pPr>
            <a:endParaRPr lang="en-US" altLang="en-US" sz="1000"/>
          </a:p>
          <a:p>
            <a:pPr marL="2857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12700" indent="635" algn="l" rtl="0" eaLnBrk="0">
              <a:lnSpc>
                <a:spcPct val="97000"/>
              </a:lnSpc>
              <a:spcBef>
                <a:spcPts val="700"/>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建构筑物的基础是保证结构安全稳定的首要条件 ，基础的安全决定了结构的安全</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 ，方案设计中应根据地勘报告有关结论合</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理选择基础形式。在保证结构使用需</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求的前提下 ，尽量选择方案简单、施工便捷的基础形式。方案过于保守易造成实施复</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杂 ，浪费资源。</a:t>
            </a:r>
            <a:endParaRPr lang="en-US" altLang="en-US" sz="1200"/>
          </a:p>
          <a:p>
            <a:pPr marL="13970" algn="l" rtl="0" eaLnBrk="0">
              <a:lnSpc>
                <a:spcPct val="96000"/>
              </a:lnSpc>
              <a:spcBef>
                <a:spcPts val="11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变电站内的各类建构筑物结构形式较为简单 ，根据河北南网的地质情况 ，通</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常情况下采用天然地基、局部进行换填处理即</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可满足使用需求 ，对于特殊地区可采用复合地基 ，沿海地区可采</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用桩基础。</a:t>
            </a:r>
            <a:endParaRPr lang="en-US" altLang="en-US" sz="1200"/>
          </a:p>
          <a:p>
            <a:pPr algn="l" rtl="0" eaLnBrk="0">
              <a:lnSpc>
                <a:spcPct val="139000"/>
              </a:lnSpc>
            </a:pPr>
            <a:endParaRPr lang="en-US" altLang="en-US" sz="1000"/>
          </a:p>
          <a:p>
            <a:pPr marL="32385" algn="l" rtl="0" eaLnBrk="0">
              <a:lnSpc>
                <a:spcPct val="91000"/>
              </a:lnSpc>
              <a:spcBef>
                <a:spcPts val="430"/>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marL="29210" algn="l" rtl="0" eaLnBrk="0">
              <a:lnSpc>
                <a:spcPct val="91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设计单位在进行方案</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设计时 ，应结合地勘报告结论 ，综合比较 ，合理选择基础形式。</a:t>
            </a:r>
            <a:endParaRPr lang="en-US" altLang="en-US" sz="1200"/>
          </a:p>
        </p:txBody>
      </p:sp>
      <p:sp>
        <p:nvSpPr>
          <p:cNvPr id="782" name="textbox 782"/>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31</a:t>
            </a:r>
            <a:endParaRPr lang="en-US" altLang="en-US" sz="1300" baseline="4000"/>
          </a:p>
        </p:txBody>
      </p:sp>
      <p:pic>
        <p:nvPicPr>
          <p:cNvPr id="784" name="picture 784"/>
          <p:cNvPicPr>
            <a:picLocks noChangeAspect="1"/>
          </p:cNvPicPr>
          <p:nvPr/>
        </p:nvPicPr>
        <p:blipFill>
          <a:blip r:embed="rId2"/>
          <a:stretch>
            <a:fillRect/>
          </a:stretch>
        </p:blipFill>
        <p:spPr>
          <a:xfrm rot="21600000">
            <a:off x="8711171" y="5553075"/>
            <a:ext cx="22225" cy="144462"/>
          </a:xfrm>
          <a:prstGeom prst="rect">
            <a:avLst/>
          </a:prstGeom>
        </p:spPr>
      </p:pic>
      <p:sp>
        <p:nvSpPr>
          <p:cNvPr id="786" name="textbox 786"/>
          <p:cNvSpPr/>
          <p:nvPr/>
        </p:nvSpPr>
        <p:spPr>
          <a:xfrm>
            <a:off x="477909" y="824576"/>
            <a:ext cx="4086859" cy="3041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1000"/>
              </a:lnSpc>
            </a:pPr>
            <a:r>
              <a:rPr sz="2000" kern="0" spc="-40">
                <a:solidFill>
                  <a:srgbClr val="0C5C52">
                    <a:alpha val="100000"/>
                  </a:srgbClr>
                </a:solidFill>
                <a:latin typeface="微软雅黑" panose="020b0503020204020204" charset="-122"/>
                <a:ea typeface="微软雅黑" panose="020b0503020204020204" charset="-122"/>
                <a:cs typeface="微软雅黑" panose="020b0503020204020204" charset="-122"/>
              </a:rPr>
              <a:t>基础形式选择不合理 ，造成资源浪费</a:t>
            </a:r>
            <a:endParaRPr lang="en-US" altLang="en-US" sz="2000"/>
          </a:p>
        </p:txBody>
      </p:sp>
      <p:sp>
        <p:nvSpPr>
          <p:cNvPr id="788" name="textbox 788"/>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变电土建</a:t>
            </a:r>
            <a:endParaRPr lang="en-US" altLang="en-US" sz="2300"/>
          </a:p>
        </p:txBody>
      </p:sp>
      <p:sp>
        <p:nvSpPr>
          <p:cNvPr id="790"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76" name="group 176"/>
          <p:cNvGrpSpPr/>
          <p:nvPr/>
        </p:nvGrpSpPr>
        <p:grpSpPr>
          <a:xfrm rot="21600000">
            <a:off x="41148" y="2289047"/>
            <a:ext cx="367792" cy="482092"/>
            <a:chExt cx="367792" cy="482092"/>
          </a:xfrm>
        </p:grpSpPr>
        <p:sp>
          <p:nvSpPr>
            <p:cNvPr id="792" name="path"/>
            <p:cNvSpPr/>
            <p:nvPr/>
          </p:nvSpPr>
          <p:spPr>
            <a:xfrm>
              <a:off x="0" y="0"/>
              <a:ext cx="367792" cy="482092"/>
            </a:xfrm>
            <a:custGeom>
              <a:rect l="0" t="0" r="0" b="0"/>
              <a:pathLst>
                <a:path w="579" h="759">
                  <a:moveTo>
                    <a:pt x="290" y="0"/>
                  </a:moveTo>
                  <a:lnTo>
                    <a:pt x="578" y="0"/>
                  </a:lnTo>
                  <a:lnTo>
                    <a:pt x="578" y="470"/>
                  </a:lnTo>
                  <a:cubicBezTo>
                    <a:pt x="579" y="629"/>
                    <a:pt x="449" y="759"/>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94" name="textbox 794"/>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8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78" name="group 178"/>
          <p:cNvGrpSpPr/>
          <p:nvPr/>
        </p:nvGrpSpPr>
        <p:grpSpPr>
          <a:xfrm rot="21600000">
            <a:off x="41148" y="1415415"/>
            <a:ext cx="393192" cy="426084"/>
            <a:chExt cx="393192" cy="426084"/>
          </a:xfrm>
        </p:grpSpPr>
        <p:sp>
          <p:nvSpPr>
            <p:cNvPr id="796"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98" name="textbox 798"/>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80" name="group 180"/>
          <p:cNvGrpSpPr/>
          <p:nvPr/>
        </p:nvGrpSpPr>
        <p:grpSpPr>
          <a:xfrm rot="21600000">
            <a:off x="39369" y="3756025"/>
            <a:ext cx="340105" cy="434975"/>
            <a:chExt cx="340105" cy="434975"/>
          </a:xfrm>
        </p:grpSpPr>
        <p:sp>
          <p:nvSpPr>
            <p:cNvPr id="800" name="path"/>
            <p:cNvSpPr/>
            <p:nvPr/>
          </p:nvSpPr>
          <p:spPr>
            <a:xfrm>
              <a:off x="0" y="0"/>
              <a:ext cx="340105" cy="434975"/>
            </a:xfrm>
            <a:custGeom>
              <a:rect l="0" t="0" r="0" b="0"/>
              <a:pathLst>
                <a:path w="535" h="685">
                  <a:moveTo>
                    <a:pt x="266" y="0"/>
                  </a:moveTo>
                  <a:lnTo>
                    <a:pt x="535" y="0"/>
                  </a:lnTo>
                  <a:lnTo>
                    <a:pt x="535" y="416"/>
                  </a:lnTo>
                  <a:cubicBezTo>
                    <a:pt x="534" y="564"/>
                    <a:pt x="415" y="683"/>
                    <a:pt x="266" y="685"/>
                  </a:cubicBezTo>
                  <a:lnTo>
                    <a:pt x="0" y="685"/>
                  </a:lnTo>
                  <a:lnTo>
                    <a:pt x="0" y="267"/>
                  </a:lnTo>
                  <a:cubicBezTo>
                    <a:pt x="0" y="119"/>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02" name="textbox 802"/>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6" name="textbox 806"/>
          <p:cNvSpPr/>
          <p:nvPr/>
        </p:nvSpPr>
        <p:spPr>
          <a:xfrm>
            <a:off x="477909" y="824831"/>
            <a:ext cx="8536940" cy="33610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1000"/>
              </a:lnSpc>
            </a:pPr>
            <a:r>
              <a:rPr sz="2000" kern="0" spc="0">
                <a:solidFill>
                  <a:srgbClr val="0C5C52">
                    <a:alpha val="100000"/>
                  </a:srgbClr>
                </a:solidFill>
                <a:latin typeface="微软雅黑" panose="020b0503020204020204" charset="-122"/>
                <a:ea typeface="微软雅黑" panose="020b0503020204020204" charset="-122"/>
                <a:cs typeface="微软雅黑" panose="020b0503020204020204" charset="-122"/>
              </a:rPr>
              <a:t>扩建站未充分结合当前建设条件进行</a:t>
            </a: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方案设计</a:t>
            </a:r>
            <a:endParaRPr lang="en-US" altLang="en-US" sz="2000"/>
          </a:p>
          <a:p>
            <a:pPr algn="l" rtl="0" eaLnBrk="0">
              <a:lnSpc>
                <a:spcPct val="165000"/>
              </a:lnSpc>
            </a:pPr>
            <a:endParaRPr lang="en-US" altLang="en-US" sz="1000"/>
          </a:p>
          <a:p>
            <a:pPr marL="28511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7495" indent="2540" algn="l" rtl="0" eaLnBrk="0">
              <a:lnSpc>
                <a:spcPct val="103000"/>
              </a:lnSpc>
              <a:spcBef>
                <a:spcPts val="64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改扩建工程 ，当扩建工程量较大 ，需要新建建筑物或较大地下构</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筑物时（如消防泵房和蓄水池</a:t>
            </a:r>
            <a:r>
              <a:rPr sz="12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未从变电站全局出发去考</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虑问题 ，设计的方案虽能满足使用需求 ，但在建设工程量和工程投</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资上造成了浪费 ，不是最佳方案。</a:t>
            </a:r>
            <a:endParaRPr lang="en-US" altLang="en-US" sz="1200"/>
          </a:p>
          <a:p>
            <a:pPr algn="l" rtl="0" eaLnBrk="0">
              <a:lnSpc>
                <a:spcPct val="198000"/>
              </a:lnSpc>
            </a:pPr>
            <a:endParaRPr lang="en-US" altLang="en-US" sz="1000"/>
          </a:p>
          <a:p>
            <a:pPr marL="29210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6860" indent="1270" algn="l" rtl="0" eaLnBrk="0">
              <a:lnSpc>
                <a:spcPct val="96000"/>
              </a:lnSpc>
              <a:spcBef>
                <a:spcPts val="68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设计人员只针对本期扩建的内容进行方案设计 ，未结合当</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前变电站的场地条件和平面布置进行合理的方案设计 ，没有充分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利用已有设施进行方案的</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优化。</a:t>
            </a:r>
            <a:endParaRPr lang="en-US" altLang="en-US" sz="1200"/>
          </a:p>
          <a:p>
            <a:pPr algn="l" rtl="0" eaLnBrk="0">
              <a:lnSpc>
                <a:spcPct val="132000"/>
              </a:lnSpc>
            </a:pPr>
            <a:endParaRPr lang="en-US" altLang="en-US" sz="1000"/>
          </a:p>
          <a:p>
            <a:pPr algn="l" rtl="0" eaLnBrk="0">
              <a:lnSpc>
                <a:spcPct val="132000"/>
              </a:lnSpc>
            </a:pPr>
            <a:endParaRPr lang="en-US" altLang="en-US" sz="1000"/>
          </a:p>
          <a:p>
            <a:pPr marL="295910" algn="l" rtl="0" eaLnBrk="0">
              <a:lnSpc>
                <a:spcPct val="91000"/>
              </a:lnSpc>
              <a:spcBef>
                <a:spcPts val="4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0000"/>
              </a:lnSpc>
            </a:pPr>
            <a:endParaRPr lang="en-US" altLang="en-US" sz="700"/>
          </a:p>
          <a:p>
            <a:pPr algn="l" rtl="0" eaLnBrk="0">
              <a:lnSpc>
                <a:spcPct val="6000"/>
              </a:lnSpc>
            </a:pPr>
            <a:endParaRPr lang="en-US" altLang="en-US" sz="100"/>
          </a:p>
          <a:p>
            <a:pPr marL="292735" indent="1905" algn="l" rtl="0" eaLnBrk="0">
              <a:lnSpc>
                <a:spcPct val="96000"/>
              </a:lnSpc>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改扩建工程在进行方案设计时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应充分结合当前站内的平面布置及建构筑物使用情况进行方案的优化 ，尽量利用已有设施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减少工程量、降低工程投资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同时也可降低施工安全风险。</a:t>
            </a:r>
            <a:endParaRPr lang="en-US" altLang="en-US" sz="1200"/>
          </a:p>
        </p:txBody>
      </p:sp>
      <p:sp>
        <p:nvSpPr>
          <p:cNvPr id="808" name="textbox 808"/>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32</a:t>
            </a:r>
            <a:endParaRPr lang="en-US" altLang="en-US" sz="1300" baseline="4000"/>
          </a:p>
        </p:txBody>
      </p:sp>
      <p:pic>
        <p:nvPicPr>
          <p:cNvPr id="810" name="picture 810"/>
          <p:cNvPicPr>
            <a:picLocks noChangeAspect="1"/>
          </p:cNvPicPr>
          <p:nvPr/>
        </p:nvPicPr>
        <p:blipFill>
          <a:blip r:embed="rId2"/>
          <a:stretch>
            <a:fillRect/>
          </a:stretch>
        </p:blipFill>
        <p:spPr>
          <a:xfrm rot="21600000">
            <a:off x="8711171" y="5553075"/>
            <a:ext cx="22225" cy="144462"/>
          </a:xfrm>
          <a:prstGeom prst="rect">
            <a:avLst/>
          </a:prstGeom>
        </p:spPr>
      </p:pic>
      <p:sp>
        <p:nvSpPr>
          <p:cNvPr id="812" name="textbox 812"/>
          <p:cNvSpPr/>
          <p:nvPr/>
        </p:nvSpPr>
        <p:spPr>
          <a:xfrm>
            <a:off x="7500759" y="193344"/>
            <a:ext cx="1240789"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000"/>
              </a:lnSpc>
            </a:pPr>
            <a:endParaRPr lang="en-US" altLang="en-US" sz="100"/>
          </a:p>
          <a:p>
            <a:pPr marL="12700" algn="l" rtl="0" eaLnBrk="0">
              <a:lnSpc>
                <a:spcPct val="94000"/>
              </a:lnSpc>
            </a:pPr>
            <a:r>
              <a:rPr sz="2300" b="1" kern="0" spc="80">
                <a:solidFill>
                  <a:srgbClr val="0C5C52">
                    <a:alpha val="100000"/>
                  </a:srgbClr>
                </a:solidFill>
                <a:latin typeface="微软雅黑" panose="020b0503020204020204" charset="-122"/>
                <a:ea typeface="微软雅黑" panose="020b0503020204020204" charset="-122"/>
                <a:cs typeface="微软雅黑" panose="020b0503020204020204" charset="-122"/>
              </a:rPr>
              <a:t>变电土建</a:t>
            </a:r>
            <a:endParaRPr lang="en-US" altLang="en-US" sz="2300"/>
          </a:p>
        </p:txBody>
      </p:sp>
      <p:sp>
        <p:nvSpPr>
          <p:cNvPr id="814"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82" name="group 182"/>
          <p:cNvGrpSpPr/>
          <p:nvPr/>
        </p:nvGrpSpPr>
        <p:grpSpPr>
          <a:xfrm rot="21600000">
            <a:off x="41148" y="2360676"/>
            <a:ext cx="367792" cy="482219"/>
            <a:chExt cx="367792" cy="482219"/>
          </a:xfrm>
        </p:grpSpPr>
        <p:sp>
          <p:nvSpPr>
            <p:cNvPr id="816"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18" name="textbox 818"/>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84" name="group 184"/>
          <p:cNvGrpSpPr/>
          <p:nvPr/>
        </p:nvGrpSpPr>
        <p:grpSpPr>
          <a:xfrm rot="21600000">
            <a:off x="41148" y="1415415"/>
            <a:ext cx="393192" cy="426084"/>
            <a:chExt cx="393192" cy="426084"/>
          </a:xfrm>
        </p:grpSpPr>
        <p:sp>
          <p:nvSpPr>
            <p:cNvPr id="820"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22" name="textbox 822"/>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86" name="group 186"/>
          <p:cNvGrpSpPr/>
          <p:nvPr/>
        </p:nvGrpSpPr>
        <p:grpSpPr>
          <a:xfrm rot="21600000">
            <a:off x="39369" y="3468623"/>
            <a:ext cx="340105" cy="434720"/>
            <a:chExt cx="340105" cy="434720"/>
          </a:xfrm>
        </p:grpSpPr>
        <p:sp>
          <p:nvSpPr>
            <p:cNvPr id="824" name="path"/>
            <p:cNvSpPr/>
            <p:nvPr/>
          </p:nvSpPr>
          <p:spPr>
            <a:xfrm>
              <a:off x="0" y="0"/>
              <a:ext cx="340105" cy="434720"/>
            </a:xfrm>
            <a:custGeom>
              <a:rect l="0" t="0" r="0" b="0"/>
              <a:pathLst>
                <a:path w="535" h="684">
                  <a:moveTo>
                    <a:pt x="266" y="0"/>
                  </a:moveTo>
                  <a:lnTo>
                    <a:pt x="535" y="0"/>
                  </a:lnTo>
                  <a:lnTo>
                    <a:pt x="535" y="417"/>
                  </a:lnTo>
                  <a:cubicBezTo>
                    <a:pt x="534" y="564"/>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26" name="textbox 826"/>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8" name="textbox 828"/>
          <p:cNvSpPr/>
          <p:nvPr/>
        </p:nvSpPr>
        <p:spPr>
          <a:xfrm>
            <a:off x="755777" y="3578726"/>
            <a:ext cx="8411844" cy="6788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18415"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0000"/>
              </a:lnSpc>
            </a:pPr>
            <a:endParaRPr lang="en-US" altLang="en-US" sz="700"/>
          </a:p>
          <a:p>
            <a:pPr algn="l" rtl="0" eaLnBrk="0">
              <a:lnSpc>
                <a:spcPct val="6000"/>
              </a:lnSpc>
            </a:pPr>
            <a:endParaRPr lang="en-US" altLang="en-US" sz="100"/>
          </a:p>
          <a:p>
            <a:pPr marL="12700" indent="635" algn="l" rtl="0" eaLnBrk="0">
              <a:lnSpc>
                <a:spcPct val="96000"/>
              </a:lnSpc>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对于此类问题 ，设计单位应对中断光缆上承载的通信业务进行收资 ，并结合线路建设时序 ，明确受</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影响通信业务的过渡方案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确保工程建设方案可</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行。</a:t>
            </a:r>
            <a:endParaRPr lang="en-US" altLang="en-US" sz="1200"/>
          </a:p>
        </p:txBody>
      </p:sp>
      <p:sp>
        <p:nvSpPr>
          <p:cNvPr id="830" name="textbox 830"/>
          <p:cNvSpPr/>
          <p:nvPr/>
        </p:nvSpPr>
        <p:spPr>
          <a:xfrm>
            <a:off x="743610" y="2418149"/>
            <a:ext cx="8086725" cy="6584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6670"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14000"/>
              </a:lnSpc>
            </a:pPr>
            <a:endParaRPr lang="en-US" altLang="en-US" sz="500"/>
          </a:p>
          <a:p>
            <a:pPr marL="17145" indent="-4445" algn="l" rtl="0" eaLnBrk="0">
              <a:lnSpc>
                <a:spcPct val="96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设计人员对光缆中断影响通信业务考虑不周 ，经评审 ，补充现有运河~嵩山16芯光缆上光纤芯使用情况 ，并结合线路建设</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时序 ，完善现有光通信业务方案。</a:t>
            </a:r>
            <a:endParaRPr lang="en-US" altLang="en-US" sz="1200"/>
          </a:p>
        </p:txBody>
      </p:sp>
      <p:sp>
        <p:nvSpPr>
          <p:cNvPr id="834" name="textbox 834"/>
          <p:cNvSpPr/>
          <p:nvPr/>
        </p:nvSpPr>
        <p:spPr>
          <a:xfrm>
            <a:off x="741629" y="1408919"/>
            <a:ext cx="3954779" cy="4959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20955"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2000"/>
              </a:lnSpc>
            </a:pPr>
            <a:endParaRPr lang="en-US" altLang="en-US" sz="700"/>
          </a:p>
          <a:p>
            <a:pPr algn="r" rtl="0" eaLnBrk="0">
              <a:lnSpc>
                <a:spcPct val="91000"/>
              </a:lnSpc>
              <a:spcBef>
                <a:spcPts val="5"/>
              </a:spcBef>
            </a:pP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光缆建设方案涉及现运行光缆中</a:t>
            </a:r>
            <a:r>
              <a:rPr sz="1200" kern="0" spc="-50">
                <a:solidFill>
                  <a:srgbClr val="000000">
                    <a:alpha val="100000"/>
                  </a:srgbClr>
                </a:solidFill>
                <a:latin typeface="微软雅黑" panose="020b0503020204020204" charset="-122"/>
                <a:ea typeface="微软雅黑" panose="020b0503020204020204" charset="-122"/>
                <a:cs typeface="微软雅黑" panose="020b0503020204020204" charset="-122"/>
              </a:rPr>
              <a:t>断 ，未提供通信过渡方案。</a:t>
            </a:r>
            <a:endParaRPr lang="en-US" altLang="en-US" sz="1200"/>
          </a:p>
        </p:txBody>
      </p:sp>
      <p:sp>
        <p:nvSpPr>
          <p:cNvPr id="836" name="textbox 836"/>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33</a:t>
            </a:r>
            <a:endParaRPr lang="en-US" altLang="en-US" sz="1300" baseline="4000"/>
          </a:p>
        </p:txBody>
      </p:sp>
      <p:pic>
        <p:nvPicPr>
          <p:cNvPr id="838" name="picture 838"/>
          <p:cNvPicPr>
            <a:picLocks noChangeAspect="1"/>
          </p:cNvPicPr>
          <p:nvPr/>
        </p:nvPicPr>
        <p:blipFill>
          <a:blip r:embed="rId2"/>
          <a:stretch>
            <a:fillRect/>
          </a:stretch>
        </p:blipFill>
        <p:spPr>
          <a:xfrm rot="21600000">
            <a:off x="8711171" y="5553075"/>
            <a:ext cx="22225" cy="144462"/>
          </a:xfrm>
          <a:prstGeom prst="rect">
            <a:avLst/>
          </a:prstGeom>
        </p:spPr>
      </p:pic>
      <p:sp>
        <p:nvSpPr>
          <p:cNvPr id="840" name="textbox 840"/>
          <p:cNvSpPr/>
          <p:nvPr/>
        </p:nvSpPr>
        <p:spPr>
          <a:xfrm>
            <a:off x="477400" y="824831"/>
            <a:ext cx="2055495" cy="3035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1000"/>
              </a:lnSpc>
            </a:pP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通信过渡方案缺失</a:t>
            </a:r>
            <a:endParaRPr lang="en-US" altLang="en-US" sz="2000"/>
          </a:p>
        </p:txBody>
      </p:sp>
      <p:sp>
        <p:nvSpPr>
          <p:cNvPr id="842"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44" name="textbox 844"/>
          <p:cNvSpPr/>
          <p:nvPr/>
        </p:nvSpPr>
        <p:spPr>
          <a:xfrm>
            <a:off x="8110664" y="193649"/>
            <a:ext cx="630555" cy="355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4000"/>
              </a:lnSpc>
            </a:pPr>
            <a:r>
              <a:rPr sz="2300" b="1" kern="0" spc="70">
                <a:solidFill>
                  <a:srgbClr val="0C5C52">
                    <a:alpha val="100000"/>
                  </a:srgbClr>
                </a:solidFill>
                <a:latin typeface="微软雅黑" panose="020b0503020204020204" charset="-122"/>
                <a:ea typeface="微软雅黑" panose="020b0503020204020204" charset="-122"/>
                <a:cs typeface="微软雅黑" panose="020b0503020204020204" charset="-122"/>
              </a:rPr>
              <a:t>通信</a:t>
            </a:r>
            <a:endParaRPr lang="en-US" altLang="en-US" sz="2300"/>
          </a:p>
        </p:txBody>
      </p:sp>
      <p:grpSp>
        <p:nvGrpSpPr>
          <p:cNvPr id="188" name="group 188"/>
          <p:cNvGrpSpPr/>
          <p:nvPr/>
        </p:nvGrpSpPr>
        <p:grpSpPr>
          <a:xfrm rot="21600000">
            <a:off x="41148" y="2360676"/>
            <a:ext cx="367792" cy="482219"/>
            <a:chExt cx="367792" cy="482219"/>
          </a:xfrm>
        </p:grpSpPr>
        <p:sp>
          <p:nvSpPr>
            <p:cNvPr id="846"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48" name="textbox 848"/>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90" name="group 190"/>
          <p:cNvGrpSpPr/>
          <p:nvPr/>
        </p:nvGrpSpPr>
        <p:grpSpPr>
          <a:xfrm rot="21600000">
            <a:off x="41148" y="1415415"/>
            <a:ext cx="393192" cy="426084"/>
            <a:chExt cx="393192" cy="426084"/>
          </a:xfrm>
        </p:grpSpPr>
        <p:sp>
          <p:nvSpPr>
            <p:cNvPr id="850"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52" name="textbox 852"/>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92" name="group 192"/>
          <p:cNvGrpSpPr/>
          <p:nvPr/>
        </p:nvGrpSpPr>
        <p:grpSpPr>
          <a:xfrm rot="21600000">
            <a:off x="39369" y="3540252"/>
            <a:ext cx="340105" cy="434847"/>
            <a:chExt cx="340105" cy="434847"/>
          </a:xfrm>
        </p:grpSpPr>
        <p:sp>
          <p:nvSpPr>
            <p:cNvPr id="854" name="path"/>
            <p:cNvSpPr/>
            <p:nvPr/>
          </p:nvSpPr>
          <p:spPr>
            <a:xfrm>
              <a:off x="0" y="0"/>
              <a:ext cx="340105" cy="434847"/>
            </a:xfrm>
            <a:custGeom>
              <a:rect l="0" t="0" r="0" b="0"/>
              <a:pathLst>
                <a:path w="535" h="684">
                  <a:moveTo>
                    <a:pt x="266" y="0"/>
                  </a:moveTo>
                  <a:lnTo>
                    <a:pt x="535" y="0"/>
                  </a:lnTo>
                  <a:lnTo>
                    <a:pt x="535" y="417"/>
                  </a:lnTo>
                  <a:cubicBezTo>
                    <a:pt x="534" y="565"/>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56" name="textbox 856"/>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0" name="textbox 860"/>
          <p:cNvSpPr/>
          <p:nvPr/>
        </p:nvSpPr>
        <p:spPr>
          <a:xfrm>
            <a:off x="476127" y="825849"/>
            <a:ext cx="8394700" cy="32486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00"/>
              </a:lnSpc>
            </a:pPr>
            <a:endParaRPr lang="en-US" altLang="en-US" sz="100"/>
          </a:p>
          <a:p>
            <a:pPr marL="12700" algn="l" rtl="0" eaLnBrk="0">
              <a:lnSpc>
                <a:spcPct val="91000"/>
              </a:lnSpc>
            </a:pPr>
            <a:r>
              <a:rPr sz="2000" kern="0" spc="-10">
                <a:solidFill>
                  <a:srgbClr val="0C5C52">
                    <a:alpha val="100000"/>
                  </a:srgbClr>
                </a:solidFill>
                <a:latin typeface="微软雅黑" panose="020b0503020204020204" charset="-122"/>
                <a:ea typeface="微软雅黑" panose="020b0503020204020204" charset="-122"/>
                <a:cs typeface="微软雅黑" panose="020b0503020204020204" charset="-122"/>
              </a:rPr>
              <a:t>地线改造必要性不充分</a:t>
            </a:r>
            <a:endParaRPr lang="en-US" altLang="en-US" sz="2000"/>
          </a:p>
          <a:p>
            <a:pPr algn="l" rtl="0" eaLnBrk="0">
              <a:lnSpc>
                <a:spcPct val="165000"/>
              </a:lnSpc>
            </a:pPr>
            <a:endParaRPr lang="en-US" altLang="en-US" sz="1000"/>
          </a:p>
          <a:p>
            <a:pPr marL="28702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marL="278130" indent="-635" algn="l" rtl="0" eaLnBrk="0">
              <a:lnSpc>
                <a:spcPct val="95000"/>
              </a:lnSpc>
              <a:spcBef>
                <a:spcPts val="880"/>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地线改造必要性不充分 ，主要体现在将已有线路段普通地线更换为OPGW光缆时 ，未结合光通信网络需求 ，对改造地线必</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要性进行深入分析说明 ，同时缺少改造段线下</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交叉跨越情况说明。</a:t>
            </a:r>
            <a:endParaRPr lang="en-US" altLang="en-US" sz="1200"/>
          </a:p>
          <a:p>
            <a:pPr algn="l" rtl="0" eaLnBrk="0">
              <a:lnSpc>
                <a:spcPct val="198000"/>
              </a:lnSpc>
            </a:pPr>
            <a:endParaRPr lang="en-US" altLang="en-US" sz="1000"/>
          </a:p>
          <a:p>
            <a:pPr marL="294005"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marL="278765" algn="l" rtl="0" eaLnBrk="0">
              <a:lnSpc>
                <a:spcPct val="102000"/>
              </a:lnSpc>
              <a:spcBef>
                <a:spcPts val="48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通信专业应根据通信网络运行需求</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明确地线改造为OPGW光缆的必要性（对现有光缆路由容量不满足的情况 ，应提供光缆 使用情况说明</a:t>
            </a:r>
            <a:r>
              <a:rPr sz="12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4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5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线路专业根据通信提资 ，核实线路停电、原有杆塔荷</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载及线下交叉跨越情况 ，统筹考虑方案必要性及建</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设实施安全风险 ，从而制定最优的光缆建设方案。</a:t>
            </a:r>
            <a:endParaRPr lang="en-US" altLang="en-US" sz="1200"/>
          </a:p>
          <a:p>
            <a:pPr algn="l" rtl="0" eaLnBrk="0">
              <a:lnSpc>
                <a:spcPct val="191000"/>
              </a:lnSpc>
            </a:pPr>
            <a:endParaRPr lang="en-US" altLang="en-US" sz="1000"/>
          </a:p>
          <a:p>
            <a:pPr marL="297815" algn="l" rtl="0" eaLnBrk="0">
              <a:lnSpc>
                <a:spcPct val="91000"/>
              </a:lnSpc>
              <a:spcBef>
                <a:spcPts val="425"/>
              </a:spcBef>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marL="294640" algn="l" rtl="0" eaLnBrk="0">
              <a:lnSpc>
                <a:spcPct val="91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设计单位专业间加强沟通协调 ，充分论证改造地线的必要性 ，并结合施工建设条件及安全风险 ，合理制定光缆建设方案。</a:t>
            </a:r>
            <a:endParaRPr lang="en-US" altLang="en-US" sz="1200"/>
          </a:p>
        </p:txBody>
      </p:sp>
      <p:sp>
        <p:nvSpPr>
          <p:cNvPr id="862" name="textbox 862"/>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34</a:t>
            </a:r>
            <a:endParaRPr lang="en-US" altLang="en-US" sz="1300" baseline="4000"/>
          </a:p>
        </p:txBody>
      </p:sp>
      <p:pic>
        <p:nvPicPr>
          <p:cNvPr id="864" name="picture 864"/>
          <p:cNvPicPr>
            <a:picLocks noChangeAspect="1"/>
          </p:cNvPicPr>
          <p:nvPr/>
        </p:nvPicPr>
        <p:blipFill>
          <a:blip r:embed="rId2"/>
          <a:stretch>
            <a:fillRect/>
          </a:stretch>
        </p:blipFill>
        <p:spPr>
          <a:xfrm rot="21600000">
            <a:off x="8711171" y="5553075"/>
            <a:ext cx="22225" cy="144462"/>
          </a:xfrm>
          <a:prstGeom prst="rect">
            <a:avLst/>
          </a:prstGeom>
        </p:spPr>
      </p:pic>
      <p:sp>
        <p:nvSpPr>
          <p:cNvPr id="866"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68" name="textbox 868"/>
          <p:cNvSpPr/>
          <p:nvPr/>
        </p:nvSpPr>
        <p:spPr>
          <a:xfrm>
            <a:off x="8110664" y="193649"/>
            <a:ext cx="630555" cy="355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7000"/>
              </a:lnSpc>
            </a:pPr>
            <a:endParaRPr lang="en-US" altLang="en-US" sz="100"/>
          </a:p>
          <a:p>
            <a:pPr marL="12700" algn="l" rtl="0" eaLnBrk="0">
              <a:lnSpc>
                <a:spcPct val="94000"/>
              </a:lnSpc>
            </a:pPr>
            <a:r>
              <a:rPr sz="2300" b="1" kern="0" spc="70">
                <a:solidFill>
                  <a:srgbClr val="0C5C52">
                    <a:alpha val="100000"/>
                  </a:srgbClr>
                </a:solidFill>
                <a:latin typeface="微软雅黑" panose="020b0503020204020204" charset="-122"/>
                <a:ea typeface="微软雅黑" panose="020b0503020204020204" charset="-122"/>
                <a:cs typeface="微软雅黑" panose="020b0503020204020204" charset="-122"/>
              </a:rPr>
              <a:t>通信</a:t>
            </a:r>
            <a:endParaRPr lang="en-US" altLang="en-US" sz="2300"/>
          </a:p>
        </p:txBody>
      </p:sp>
      <p:grpSp>
        <p:nvGrpSpPr>
          <p:cNvPr id="194" name="group 194"/>
          <p:cNvGrpSpPr/>
          <p:nvPr/>
        </p:nvGrpSpPr>
        <p:grpSpPr>
          <a:xfrm rot="21600000">
            <a:off x="41148" y="2360676"/>
            <a:ext cx="367792" cy="482219"/>
            <a:chExt cx="367792" cy="482219"/>
          </a:xfrm>
        </p:grpSpPr>
        <p:sp>
          <p:nvSpPr>
            <p:cNvPr id="870" name="path"/>
            <p:cNvSpPr/>
            <p:nvPr/>
          </p:nvSpPr>
          <p:spPr>
            <a:xfrm>
              <a:off x="0" y="0"/>
              <a:ext cx="367792" cy="482219"/>
            </a:xfrm>
            <a:custGeom>
              <a:rect l="0" t="0" r="0" b="0"/>
              <a:pathLst>
                <a:path w="579" h="759">
                  <a:moveTo>
                    <a:pt x="290" y="0"/>
                  </a:moveTo>
                  <a:lnTo>
                    <a:pt x="578" y="0"/>
                  </a:lnTo>
                  <a:lnTo>
                    <a:pt x="578" y="470"/>
                  </a:lnTo>
                  <a:cubicBezTo>
                    <a:pt x="579" y="629"/>
                    <a:pt x="449" y="759"/>
                    <a:pt x="290" y="758"/>
                  </a:cubicBezTo>
                  <a:lnTo>
                    <a:pt x="0" y="758"/>
                  </a:lnTo>
                  <a:lnTo>
                    <a:pt x="0" y="290"/>
                  </a:lnTo>
                  <a:cubicBezTo>
                    <a:pt x="0" y="130"/>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72" name="textbox 872"/>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9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196" name="group 196"/>
          <p:cNvGrpSpPr/>
          <p:nvPr/>
        </p:nvGrpSpPr>
        <p:grpSpPr>
          <a:xfrm rot="21600000">
            <a:off x="41148" y="1415415"/>
            <a:ext cx="393192" cy="426084"/>
            <a:chExt cx="393192" cy="426084"/>
          </a:xfrm>
        </p:grpSpPr>
        <p:sp>
          <p:nvSpPr>
            <p:cNvPr id="874" name="path"/>
            <p:cNvSpPr/>
            <p:nvPr/>
          </p:nvSpPr>
          <p:spPr>
            <a:xfrm>
              <a:off x="0" y="0"/>
              <a:ext cx="393192" cy="426084"/>
            </a:xfrm>
            <a:custGeom>
              <a:rect l="0" t="0" r="0" b="0"/>
              <a:pathLst>
                <a:path w="619" h="670">
                  <a:moveTo>
                    <a:pt x="309" y="0"/>
                  </a:moveTo>
                  <a:lnTo>
                    <a:pt x="619" y="0"/>
                  </a:lnTo>
                  <a:lnTo>
                    <a:pt x="619" y="360"/>
                  </a:lnTo>
                  <a:cubicBezTo>
                    <a:pt x="619" y="532"/>
                    <a:pt x="480" y="670"/>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76" name="textbox 876"/>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198" name="group 198"/>
          <p:cNvGrpSpPr/>
          <p:nvPr/>
        </p:nvGrpSpPr>
        <p:grpSpPr>
          <a:xfrm rot="21600000">
            <a:off x="39369" y="3540252"/>
            <a:ext cx="340105" cy="434847"/>
            <a:chExt cx="340105" cy="434847"/>
          </a:xfrm>
        </p:grpSpPr>
        <p:sp>
          <p:nvSpPr>
            <p:cNvPr id="878" name="path"/>
            <p:cNvSpPr/>
            <p:nvPr/>
          </p:nvSpPr>
          <p:spPr>
            <a:xfrm>
              <a:off x="0" y="0"/>
              <a:ext cx="340105" cy="434847"/>
            </a:xfrm>
            <a:custGeom>
              <a:rect l="0" t="0" r="0" b="0"/>
              <a:pathLst>
                <a:path w="535" h="684">
                  <a:moveTo>
                    <a:pt x="266" y="0"/>
                  </a:moveTo>
                  <a:lnTo>
                    <a:pt x="535" y="0"/>
                  </a:lnTo>
                  <a:lnTo>
                    <a:pt x="535" y="417"/>
                  </a:lnTo>
                  <a:cubicBezTo>
                    <a:pt x="534" y="565"/>
                    <a:pt x="415" y="684"/>
                    <a:pt x="266" y="683"/>
                  </a:cubicBezTo>
                  <a:lnTo>
                    <a:pt x="0" y="683"/>
                  </a:lnTo>
                  <a:lnTo>
                    <a:pt x="0" y="268"/>
                  </a:lnTo>
                  <a:cubicBezTo>
                    <a:pt x="0" y="120"/>
                    <a:pt x="119" y="0"/>
                    <a:pt x="266" y="0"/>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80" name="textbox 880"/>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en-US" altLang="en-US" sz="800"/>
            </a:p>
            <a:p>
              <a:pPr marL="120650" algn="l" rtl="0" eaLnBrk="0">
                <a:lnSpc>
                  <a:spcPct val="83000"/>
                </a:lnSpc>
                <a:spcBef>
                  <a:spcPct val="0"/>
                </a:spcBef>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84" name="textbox 884"/>
          <p:cNvSpPr/>
          <p:nvPr/>
        </p:nvSpPr>
        <p:spPr>
          <a:xfrm>
            <a:off x="478419" y="824321"/>
            <a:ext cx="7642225" cy="100901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1000"/>
              </a:lnSpc>
            </a:pPr>
            <a:endParaRPr lang="en-US" altLang="en-US" sz="100"/>
          </a:p>
          <a:p>
            <a:pPr marL="12700" algn="l" rtl="0" eaLnBrk="0">
              <a:lnSpc>
                <a:spcPct val="91000"/>
              </a:lnSpc>
            </a:pPr>
            <a:r>
              <a:rPr sz="2000" kern="0" spc="-40">
                <a:solidFill>
                  <a:srgbClr val="0C5C52">
                    <a:alpha val="100000"/>
                  </a:srgbClr>
                </a:solidFill>
                <a:latin typeface="微软雅黑" panose="020b0503020204020204" charset="-122"/>
                <a:ea typeface="微软雅黑" panose="020b0503020204020204" charset="-122"/>
                <a:cs typeface="微软雅黑" panose="020b0503020204020204" charset="-122"/>
              </a:rPr>
              <a:t>路径选择深度不足 ，未对可研推荐路径方案充分优化 ，造成投资浪费</a:t>
            </a:r>
            <a:endParaRPr lang="en-US" altLang="en-US" sz="2000"/>
          </a:p>
          <a:p>
            <a:pPr algn="l" rtl="0" eaLnBrk="0">
              <a:lnSpc>
                <a:spcPct val="118000"/>
              </a:lnSpc>
            </a:pPr>
            <a:endParaRPr lang="en-US" altLang="en-US" sz="1000"/>
          </a:p>
          <a:p>
            <a:pPr marL="284480" algn="l" rtl="0" eaLnBrk="0">
              <a:lnSpc>
                <a:spcPct val="91000"/>
              </a:lnSpc>
              <a:spcBef>
                <a:spcPts val="430"/>
              </a:spcBef>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问题描述</a:t>
            </a:r>
            <a:endParaRPr lang="en-US" altLang="en-US" sz="1400"/>
          </a:p>
          <a:p>
            <a:pPr algn="l" rtl="0" eaLnBrk="0">
              <a:lnSpc>
                <a:spcPct val="102000"/>
              </a:lnSpc>
            </a:pPr>
            <a:endParaRPr lang="en-US" altLang="en-US" sz="700"/>
          </a:p>
          <a:p>
            <a:pPr marL="275590" algn="l" rtl="0" eaLnBrk="0">
              <a:lnSpc>
                <a:spcPct val="91000"/>
              </a:lnSpc>
              <a:spcBef>
                <a:spcPts val="5"/>
              </a:spcBef>
            </a:pP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初设阶段设计直接沿用可研设计路径方案 ，未进行路径优化与比选；对优化方案的协议未落实。</a:t>
            </a:r>
            <a:endParaRPr lang="en-US" altLang="en-US" sz="1200"/>
          </a:p>
        </p:txBody>
      </p:sp>
      <p:sp>
        <p:nvSpPr>
          <p:cNvPr id="886" name="textbox 886"/>
          <p:cNvSpPr/>
          <p:nvPr/>
        </p:nvSpPr>
        <p:spPr>
          <a:xfrm>
            <a:off x="742238" y="3722236"/>
            <a:ext cx="8253730" cy="861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000"/>
              </a:lnSpc>
            </a:pPr>
            <a:endParaRPr lang="en-US" altLang="en-US" sz="100"/>
          </a:p>
          <a:p>
            <a:pPr marL="31750" algn="l" rtl="0" eaLnBrk="0">
              <a:lnSpc>
                <a:spcPct val="91000"/>
              </a:lnSpc>
            </a:pPr>
            <a:r>
              <a:rPr sz="1400" b="1"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改进措施</a:t>
            </a:r>
            <a:endParaRPr lang="en-US" altLang="en-US" sz="1400"/>
          </a:p>
          <a:p>
            <a:pPr algn="l" rtl="0" eaLnBrk="0">
              <a:lnSpc>
                <a:spcPct val="102000"/>
              </a:lnSpc>
            </a:pPr>
            <a:endParaRPr lang="en-US" altLang="en-US" sz="700"/>
          </a:p>
          <a:p>
            <a:pPr marL="12700" algn="l" rtl="0" eaLnBrk="0">
              <a:lnSpc>
                <a:spcPct val="97000"/>
              </a:lnSpc>
              <a:spcBef>
                <a:spcPts val="5"/>
              </a:spcBef>
            </a:pP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在初勘阶段 ，严格执行勘测设计规程、规范 ，采取必要的手段</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 ，满足设计深度要求。重视路径协议复核工作 ，根据路径方案</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情况 ，重新梳理协议办理需求 ，着重办理专项协议 ，保障路</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径方案可实施 ，对走廊内地物较复杂的工程应开展多方案技术经</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济比较 ，局部优化路径方案。</a:t>
            </a:r>
            <a:endParaRPr lang="en-US" altLang="en-US" sz="1200"/>
          </a:p>
        </p:txBody>
      </p:sp>
      <p:sp>
        <p:nvSpPr>
          <p:cNvPr id="888" name="textbox 888"/>
          <p:cNvSpPr/>
          <p:nvPr/>
        </p:nvSpPr>
        <p:spPr>
          <a:xfrm>
            <a:off x="728649" y="2274639"/>
            <a:ext cx="8114030" cy="86169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000"/>
              </a:lnSpc>
            </a:pPr>
            <a:endParaRPr lang="en-US" altLang="en-US" sz="100"/>
          </a:p>
          <a:p>
            <a:pPr marL="41275" algn="l" rtl="0" eaLnBrk="0">
              <a:lnSpc>
                <a:spcPct val="91000"/>
              </a:lnSpc>
            </a:pPr>
            <a:r>
              <a:rPr sz="1400" b="1" kern="0" spc="-30">
                <a:solidFill>
                  <a:srgbClr val="000000">
                    <a:alpha val="100000"/>
                  </a:srgbClr>
                </a:solidFill>
                <a:latin typeface="微软雅黑" panose="020b0503020204020204" charset="-122"/>
                <a:ea typeface="微软雅黑" panose="020b0503020204020204" charset="-122"/>
                <a:cs typeface="微软雅黑" panose="020b0503020204020204" charset="-122"/>
              </a:rPr>
              <a:t>问题分析</a:t>
            </a:r>
            <a:endParaRPr lang="en-US" altLang="en-US" sz="1400"/>
          </a:p>
          <a:p>
            <a:pPr algn="l" rtl="0" eaLnBrk="0">
              <a:lnSpc>
                <a:spcPct val="107000"/>
              </a:lnSpc>
            </a:pPr>
            <a:endParaRPr lang="en-US" altLang="en-US" sz="500"/>
          </a:p>
          <a:p>
            <a:pPr marL="26670" algn="l" rtl="0" eaLnBrk="0">
              <a:lnSpc>
                <a:spcPct val="102000"/>
              </a:lnSpc>
              <a:spcBef>
                <a:spcPts val="5"/>
              </a:spcBef>
            </a:pP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路径设计是实现工程最优投资的关</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键环节 ，应充分论证、细化。根据《国家电网公司输变电工程初步设计内容深度规定》</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（Q/GDW</a:t>
            </a:r>
            <a:r>
              <a:rPr sz="1200" kern="0" spc="12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10166-2017 </a:t>
            </a:r>
            <a:r>
              <a:rPr sz="1200" kern="0" spc="-200">
                <a:solidFill>
                  <a:srgbClr val="000000">
                    <a:alpha val="100000"/>
                  </a:srgbClr>
                </a:solidFill>
                <a:latin typeface="微软雅黑" panose="020b0503020204020204" charset="-122"/>
                <a:ea typeface="微软雅黑" panose="020b0503020204020204" charset="-122"/>
                <a:cs typeface="微软雅黑" panose="020b0503020204020204" charset="-122"/>
              </a:rPr>
              <a:t>），</a:t>
            </a:r>
            <a:r>
              <a:rPr sz="1200" kern="0" spc="-10">
                <a:solidFill>
                  <a:srgbClr val="000000">
                    <a:alpha val="100000"/>
                  </a:srgbClr>
                </a:solidFill>
                <a:latin typeface="微软雅黑" panose="020b0503020204020204" charset="-122"/>
                <a:ea typeface="微软雅黑" panose="020b0503020204020204" charset="-122"/>
                <a:cs typeface="微软雅黑" panose="020b0503020204020204" charset="-122"/>
              </a:rPr>
              <a:t>路径方案应有技术经济比较和比选结果。</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此外 ，所有对比方案应具有技术可行性 ，应根据进</a:t>
            </a:r>
            <a:r>
              <a:rPr sz="1200" kern="0" spc="0">
                <a:solidFill>
                  <a:srgbClr val="000000">
                    <a:alpha val="100000"/>
                  </a:srgbClr>
                </a:solidFill>
                <a:latin typeface="微软雅黑" panose="020b0503020204020204" charset="-122"/>
                <a:ea typeface="微软雅黑" panose="020b0503020204020204" charset="-122"/>
                <a:cs typeface="微软雅黑" panose="020b0503020204020204" charset="-122"/>
              </a:rPr>
              <a:t>  </a:t>
            </a:r>
            <a:r>
              <a:rPr sz="1200" kern="0" spc="-20">
                <a:solidFill>
                  <a:srgbClr val="000000">
                    <a:alpha val="100000"/>
                  </a:srgbClr>
                </a:solidFill>
                <a:latin typeface="微软雅黑" panose="020b0503020204020204" charset="-122"/>
                <a:ea typeface="微软雅黑" panose="020b0503020204020204" charset="-122"/>
                <a:cs typeface="微软雅黑" panose="020b0503020204020204" charset="-122"/>
              </a:rPr>
              <a:t>行经济技术比选得出推荐方案 ，路径协议应落实 ，以确保线路的可</a:t>
            </a:r>
            <a:r>
              <a:rPr sz="1200" kern="0" spc="-30">
                <a:solidFill>
                  <a:srgbClr val="000000">
                    <a:alpha val="100000"/>
                  </a:srgbClr>
                </a:solidFill>
                <a:latin typeface="微软雅黑" panose="020b0503020204020204" charset="-122"/>
                <a:ea typeface="微软雅黑" panose="020b0503020204020204" charset="-122"/>
                <a:cs typeface="微软雅黑" panose="020b0503020204020204" charset="-122"/>
              </a:rPr>
              <a:t>实施性。</a:t>
            </a:r>
            <a:endParaRPr lang="en-US" altLang="en-US" sz="1200"/>
          </a:p>
        </p:txBody>
      </p:sp>
      <p:sp>
        <p:nvSpPr>
          <p:cNvPr id="890" name="textbox 890"/>
          <p:cNvSpPr/>
          <p:nvPr/>
        </p:nvSpPr>
        <p:spPr>
          <a:xfrm>
            <a:off x="0" y="5522975"/>
            <a:ext cx="9144000" cy="192404"/>
          </a:xfrm>
          <a:prstGeom prst="rect">
            <a:avLst/>
          </a:prstGeom>
          <a:solidFill>
            <a:srgbClr val="00544A"/>
          </a:solidFill>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300"/>
          </a:p>
          <a:p>
            <a:pPr marL="7232015" algn="l" rtl="0" eaLnBrk="0">
              <a:lnSpc>
                <a:spcPct val="99000"/>
              </a:lnSpc>
              <a:spcBef>
                <a:spcPct val="0"/>
              </a:spcBef>
            </a:pPr>
            <a:r>
              <a:rPr sz="900" b="1" kern="0" spc="80">
                <a:solidFill>
                  <a:srgbClr val="FFFFFF">
                    <a:alpha val="100000"/>
                  </a:srgbClr>
                </a:solidFill>
                <a:latin typeface="微软雅黑" panose="020b0503020204020204" charset="-122"/>
                <a:ea typeface="微软雅黑" panose="020b0503020204020204" charset="-122"/>
                <a:cs typeface="微软雅黑" panose="020b0503020204020204" charset="-122"/>
              </a:rPr>
              <a:t>输变电工程典型案例分析</a:t>
            </a:r>
            <a:r>
              <a:rPr sz="900" b="1" kern="0" spc="0">
                <a:solidFill>
                  <a:srgbClr val="FFFFFF">
                    <a:alpha val="100000"/>
                  </a:srgbClr>
                </a:solidFill>
                <a:latin typeface="微软雅黑" panose="020b0503020204020204" charset="-122"/>
                <a:ea typeface="微软雅黑" panose="020b0503020204020204" charset="-122"/>
                <a:cs typeface="微软雅黑" panose="020b0503020204020204" charset="-122"/>
              </a:rPr>
              <a:t>       </a:t>
            </a:r>
            <a:r>
              <a:rPr sz="1300" kern="0" spc="80" baseline="4000">
                <a:solidFill>
                  <a:srgbClr val="F2F2F2">
                    <a:alpha val="100000"/>
                  </a:srgbClr>
                </a:solidFill>
                <a:latin typeface="微软雅黑" panose="020b0503020204020204" charset="-122"/>
                <a:ea typeface="微软雅黑" panose="020b0503020204020204" charset="-122"/>
                <a:cs typeface="微软雅黑" panose="020b0503020204020204" charset="-122"/>
              </a:rPr>
              <a:t>35</a:t>
            </a:r>
            <a:endParaRPr lang="en-US" altLang="en-US" sz="1300" baseline="4000"/>
          </a:p>
        </p:txBody>
      </p:sp>
      <p:pic>
        <p:nvPicPr>
          <p:cNvPr id="892" name="picture 892"/>
          <p:cNvPicPr>
            <a:picLocks noChangeAspect="1"/>
          </p:cNvPicPr>
          <p:nvPr/>
        </p:nvPicPr>
        <p:blipFill>
          <a:blip r:embed="rId2"/>
          <a:stretch>
            <a:fillRect/>
          </a:stretch>
        </p:blipFill>
        <p:spPr>
          <a:xfrm rot="21600000">
            <a:off x="8711171" y="5553075"/>
            <a:ext cx="22225" cy="144462"/>
          </a:xfrm>
          <a:prstGeom prst="rect">
            <a:avLst/>
          </a:prstGeom>
        </p:spPr>
      </p:pic>
      <p:sp>
        <p:nvSpPr>
          <p:cNvPr id="894" name="textbox 894"/>
          <p:cNvSpPr/>
          <p:nvPr/>
        </p:nvSpPr>
        <p:spPr>
          <a:xfrm>
            <a:off x="7499540" y="193040"/>
            <a:ext cx="1242060" cy="356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000"/>
              </a:lnSpc>
            </a:pPr>
            <a:endParaRPr lang="en-US" altLang="en-US" sz="100"/>
          </a:p>
          <a:p>
            <a:pPr marL="12700" algn="l" rtl="0" eaLnBrk="0">
              <a:lnSpc>
                <a:spcPct val="94000"/>
              </a:lnSpc>
            </a:pPr>
            <a:r>
              <a:rPr sz="2300" b="1" kern="0" spc="90">
                <a:solidFill>
                  <a:srgbClr val="0C5C52">
                    <a:alpha val="100000"/>
                  </a:srgbClr>
                </a:solidFill>
                <a:latin typeface="微软雅黑" panose="020b0503020204020204" charset="-122"/>
                <a:ea typeface="微软雅黑" panose="020b0503020204020204" charset="-122"/>
                <a:cs typeface="微软雅黑" panose="020b0503020204020204" charset="-122"/>
              </a:rPr>
              <a:t>线路电气</a:t>
            </a:r>
            <a:endParaRPr lang="en-US" altLang="en-US" sz="2300"/>
          </a:p>
        </p:txBody>
      </p:sp>
      <p:sp>
        <p:nvSpPr>
          <p:cNvPr id="896" name="rect"/>
          <p:cNvSpPr/>
          <p:nvPr/>
        </p:nvSpPr>
        <p:spPr>
          <a:xfrm>
            <a:off x="2484437" y="606425"/>
            <a:ext cx="6659562" cy="38100"/>
          </a:xfrm>
          <a:prstGeom prst="rect">
            <a:avLst/>
          </a:prstGeom>
          <a:solidFill>
            <a:srgbClr val="00544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00" name="group 200"/>
          <p:cNvGrpSpPr/>
          <p:nvPr/>
        </p:nvGrpSpPr>
        <p:grpSpPr>
          <a:xfrm rot="21600000">
            <a:off x="41148" y="2217420"/>
            <a:ext cx="367792" cy="481964"/>
            <a:chExt cx="367792" cy="481964"/>
          </a:xfrm>
        </p:grpSpPr>
        <p:sp>
          <p:nvSpPr>
            <p:cNvPr id="898" name="path"/>
            <p:cNvSpPr/>
            <p:nvPr/>
          </p:nvSpPr>
          <p:spPr>
            <a:xfrm>
              <a:off x="0" y="0"/>
              <a:ext cx="367792" cy="481964"/>
            </a:xfrm>
            <a:custGeom>
              <a:rect l="0" t="0" r="0" b="0"/>
              <a:pathLst>
                <a:path w="579" h="758">
                  <a:moveTo>
                    <a:pt x="290" y="0"/>
                  </a:moveTo>
                  <a:lnTo>
                    <a:pt x="578" y="0"/>
                  </a:lnTo>
                  <a:lnTo>
                    <a:pt x="578" y="470"/>
                  </a:lnTo>
                  <a:cubicBezTo>
                    <a:pt x="579" y="629"/>
                    <a:pt x="449" y="758"/>
                    <a:pt x="290" y="758"/>
                  </a:cubicBezTo>
                  <a:lnTo>
                    <a:pt x="0" y="758"/>
                  </a:lnTo>
                  <a:lnTo>
                    <a:pt x="0" y="290"/>
                  </a:lnTo>
                  <a:cubicBezTo>
                    <a:pt x="0" y="129"/>
                    <a:pt x="129" y="0"/>
                    <a:pt x="290" y="0"/>
                  </a:cubicBezTo>
                </a:path>
              </a:pathLst>
            </a:custGeom>
            <a:solidFill>
              <a:srgbClr val="04A8A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00" name="textbox 900"/>
            <p:cNvSpPr/>
            <p:nvPr/>
          </p:nvSpPr>
          <p:spPr>
            <a:xfrm>
              <a:off x="-12700" y="-12700"/>
              <a:ext cx="393700" cy="5778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9000"/>
                </a:lnSpc>
              </a:pPr>
              <a:endParaRPr lang="en-US" altLang="en-US" sz="900"/>
            </a:p>
            <a:p>
              <a:pPr algn="l" rtl="0" eaLnBrk="0">
                <a:lnSpc>
                  <a:spcPct val="7000"/>
                </a:lnSpc>
              </a:pPr>
              <a:endParaRPr lang="en-US" altLang="en-US" sz="100"/>
            </a:p>
            <a:p>
              <a:pPr marL="130175"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2</a:t>
              </a:r>
              <a:endParaRPr lang="en-US" altLang="en-US" sz="2300"/>
            </a:p>
          </p:txBody>
        </p:sp>
      </p:grpSp>
      <p:grpSp>
        <p:nvGrpSpPr>
          <p:cNvPr id="202" name="group 202"/>
          <p:cNvGrpSpPr/>
          <p:nvPr/>
        </p:nvGrpSpPr>
        <p:grpSpPr>
          <a:xfrm rot="21600000">
            <a:off x="41148" y="1343659"/>
            <a:ext cx="393192" cy="426085"/>
            <a:chExt cx="393192" cy="426085"/>
          </a:xfrm>
        </p:grpSpPr>
        <p:sp>
          <p:nvSpPr>
            <p:cNvPr id="902" name="path"/>
            <p:cNvSpPr/>
            <p:nvPr/>
          </p:nvSpPr>
          <p:spPr>
            <a:xfrm>
              <a:off x="0" y="0"/>
              <a:ext cx="393192" cy="426085"/>
            </a:xfrm>
            <a:custGeom>
              <a:rect l="0" t="0" r="0" b="0"/>
              <a:pathLst>
                <a:path w="619" h="671">
                  <a:moveTo>
                    <a:pt x="309" y="0"/>
                  </a:moveTo>
                  <a:lnTo>
                    <a:pt x="619" y="0"/>
                  </a:lnTo>
                  <a:lnTo>
                    <a:pt x="619" y="360"/>
                  </a:lnTo>
                  <a:cubicBezTo>
                    <a:pt x="619" y="532"/>
                    <a:pt x="480" y="671"/>
                    <a:pt x="309" y="670"/>
                  </a:cubicBezTo>
                  <a:lnTo>
                    <a:pt x="0" y="670"/>
                  </a:lnTo>
                  <a:lnTo>
                    <a:pt x="0" y="310"/>
                  </a:lnTo>
                  <a:cubicBezTo>
                    <a:pt x="0" y="138"/>
                    <a:pt x="138" y="0"/>
                    <a:pt x="309" y="0"/>
                  </a:cubicBezTo>
                </a:path>
              </a:pathLst>
            </a:custGeom>
            <a:solidFill>
              <a:srgbClr val="788B94">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04" name="textbox 904"/>
            <p:cNvSpPr/>
            <p:nvPr/>
          </p:nvSpPr>
          <p:spPr>
            <a:xfrm>
              <a:off x="-12700" y="-12700"/>
              <a:ext cx="419100" cy="5219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1000"/>
                </a:lnSpc>
              </a:pPr>
              <a:endParaRPr lang="en-US" altLang="en-US" sz="700"/>
            </a:p>
            <a:p>
              <a:pPr marL="152400" algn="l" rtl="0" eaLnBrk="0">
                <a:lnSpc>
                  <a:spcPct val="84000"/>
                </a:lnSpc>
                <a:spcBef>
                  <a:spcPts val="5"/>
                </a:spcBef>
              </a:pPr>
              <a:r>
                <a:rPr sz="2300" kern="0" spc="-20">
                  <a:solidFill>
                    <a:srgbClr val="FFFFFF">
                      <a:alpha val="100000"/>
                    </a:srgbClr>
                  </a:solidFill>
                  <a:latin typeface="Segoe UI" panose="020b0502040204020203"/>
                  <a:ea typeface="Segoe UI" panose="020b0502040204020203"/>
                  <a:cs typeface="Segoe UI" panose="020b0502040204020203"/>
                </a:rPr>
                <a:t>1</a:t>
              </a:r>
              <a:endParaRPr lang="en-US" altLang="en-US" sz="2300"/>
            </a:p>
          </p:txBody>
        </p:sp>
      </p:grpSp>
      <p:grpSp>
        <p:nvGrpSpPr>
          <p:cNvPr id="204" name="group 204"/>
          <p:cNvGrpSpPr/>
          <p:nvPr/>
        </p:nvGrpSpPr>
        <p:grpSpPr>
          <a:xfrm rot="21600000">
            <a:off x="39369" y="3684270"/>
            <a:ext cx="340105" cy="435101"/>
            <a:chExt cx="340105" cy="435101"/>
          </a:xfrm>
        </p:grpSpPr>
        <p:sp>
          <p:nvSpPr>
            <p:cNvPr id="906" name="path"/>
            <p:cNvSpPr/>
            <p:nvPr/>
          </p:nvSpPr>
          <p:spPr>
            <a:xfrm>
              <a:off x="0" y="0"/>
              <a:ext cx="340105" cy="435101"/>
            </a:xfrm>
            <a:custGeom>
              <a:rect l="0" t="0" r="0" b="0"/>
              <a:pathLst>
                <a:path w="535" h="685">
                  <a:moveTo>
                    <a:pt x="266" y="1"/>
                  </a:moveTo>
                  <a:lnTo>
                    <a:pt x="535" y="1"/>
                  </a:lnTo>
                  <a:lnTo>
                    <a:pt x="535" y="416"/>
                  </a:lnTo>
                  <a:cubicBezTo>
                    <a:pt x="534" y="564"/>
                    <a:pt x="415" y="683"/>
                    <a:pt x="266" y="685"/>
                  </a:cubicBezTo>
                  <a:lnTo>
                    <a:pt x="0" y="685"/>
                  </a:lnTo>
                  <a:lnTo>
                    <a:pt x="0" y="267"/>
                  </a:lnTo>
                  <a:cubicBezTo>
                    <a:pt x="0" y="119"/>
                    <a:pt x="119" y="0"/>
                    <a:pt x="266" y="1"/>
                  </a:cubicBezTo>
                </a:path>
              </a:pathLst>
            </a:custGeom>
            <a:solidFill>
              <a:srgbClr val="2862AA">
                <a:alpha val="100000"/>
              </a:srgbClr>
            </a:solidFill>
            <a:ln cap="flat">
              <a:noFill/>
              <a:prstDash val="solid"/>
              <a:miter lim="0"/>
            </a:ln>
          </p:spPr>
          <p:txBody>
            <a:bodyPr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08" name="textbox 908"/>
            <p:cNvSpPr/>
            <p:nvPr/>
          </p:nvSpPr>
          <p:spPr>
            <a:xfrm>
              <a:off x="-12700" y="-12700"/>
              <a:ext cx="365759" cy="5270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en-US" altLang="en-US" sz="800"/>
            </a:p>
            <a:p>
              <a:pPr algn="l" rtl="0" eaLnBrk="0">
                <a:lnSpc>
                  <a:spcPct val="6000"/>
                </a:lnSpc>
              </a:pPr>
              <a:endParaRPr lang="en-US" altLang="en-US" sz="100"/>
            </a:p>
            <a:p>
              <a:pPr marL="120650" algn="l" rtl="0" eaLnBrk="0">
                <a:lnSpc>
                  <a:spcPct val="83000"/>
                </a:lnSpc>
              </a:pPr>
              <a:r>
                <a:rPr sz="2300" kern="0" spc="-20">
                  <a:solidFill>
                    <a:srgbClr val="FFFFFF">
                      <a:alpha val="100000"/>
                    </a:srgbClr>
                  </a:solidFill>
                  <a:latin typeface="Segoe UI" panose="020b0502040204020203"/>
                  <a:ea typeface="Segoe UI" panose="020b0502040204020203"/>
                  <a:cs typeface="Segoe UI" panose="020b0502040204020203"/>
                </a:rPr>
                <a:t>3</a:t>
              </a:r>
              <a:endParaRPr lang="en-US" altLang="en-US" sz="2300"/>
            </a:p>
          </p:txBody>
        </p:sp>
      </p:gr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4445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https://d.book118.com/876015050201010054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417</Paragraphs>
  <Slides>36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36</vt:i4>
      </vt:variant>
    </vt:vector>
  </HeadingPairs>
  <TitlesOfParts>
    <vt:vector baseType="lpstr" size="41">
      <vt:lpstr>Arial</vt:lpstr>
      <vt:lpstr>Calibri</vt:lpstr>
      <vt:lpstr>微软雅黑</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2024-09-21T22:11:31.397</cp:lastPrinted>
  <dcterms:created xsi:type="dcterms:W3CDTF">2024-09-21T14:11:31Z</dcterms:created>
  <dcterms:modified xsi:type="dcterms:W3CDTF">2024-09-21T14:11:33Z</dcterms:modified>
</cp:coreProperties>
</file>