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B98CA6C-0773-4C25-8128-951E5C08C00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69E342B-9E7D-4CE1-982C-5569EA66C76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EBC48FB-FC3D-48E5-B68C-C658556E8AF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BED11FE-40F4-4598-B6C2-28D2FFD9C2F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D88630E-52E8-4DD5-B53C-B1876D6D174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F0E6FE4B-1CD0-4964-A4D5-258AC6ECA3C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1064B41-F641-41AB-8131-E0F8C1461C70}"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8374C73-53D8-44EB-BB75-C04BED6A6D6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490BA61-B466-4B72-A757-B7C0B7BAB9B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812EA25-A2ED-43A2-8BDF-3E2D155DDB0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95B236A-B35C-44B6-A1CC-8B01C98183A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sp>
        <p:nvSpPr>
          <p:cNvPr id="2" name="矩形 162">
            <a:extLst>
              <a:ext uri="{FF2B5EF4-FFF2-40B4-BE49-F238E27FC236}">
                <a16:creationId xmlns:a16="http://schemas.microsoft.com/office/drawing/2014/main" id="{54D50967-B556-DFEB-971F-37A0AE2F7D5A}"/>
              </a:ext>
            </a:extLst>
          </p:cNvPr>
          <p:cNvSpPr/>
          <p:nvPr userDrawn="1"/>
        </p:nvSpPr>
        <p:spPr>
          <a:xfrm>
            <a:off x="0" y="3310036"/>
            <a:ext cx="12192000" cy="3547963"/>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50" name="Group 49">
            <a:extLst>
              <a:ext uri="{FF2B5EF4-FFF2-40B4-BE49-F238E27FC236}">
                <a16:creationId xmlns:a16="http://schemas.microsoft.com/office/drawing/2014/main" id="{A1E2C3C3-B061-0CEA-510F-30E84C6C521F}"/>
              </a:ext>
            </a:extLst>
          </p:cNvPr>
          <p:cNvGrpSpPr/>
          <p:nvPr userDrawn="1"/>
        </p:nvGrpSpPr>
        <p:grpSpPr>
          <a:xfrm>
            <a:off x="9005080" y="2762420"/>
            <a:ext cx="1248414" cy="1125587"/>
            <a:chOff x="460611" y="3015568"/>
            <a:chExt cx="1248414" cy="1125587"/>
          </a:xfrm>
        </p:grpSpPr>
        <p:sp>
          <p:nvSpPr>
            <p:cNvPr id="10" name="Freeform 5">
              <a:extLst>
                <a:ext uri="{FF2B5EF4-FFF2-40B4-BE49-F238E27FC236}">
                  <a16:creationId xmlns:a16="http://schemas.microsoft.com/office/drawing/2014/main" id="{FC1A877C-CA0F-784C-F7BB-108BCA06132F}"/>
                </a:ext>
              </a:extLst>
            </p:cNvPr>
            <p:cNvSpPr/>
            <p:nvPr userDrawn="1"/>
          </p:nvSpPr>
          <p:spPr bwMode="auto">
            <a:xfrm>
              <a:off x="460611" y="3015568"/>
              <a:ext cx="1248414" cy="1125587"/>
            </a:xfrm>
            <a:custGeom>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6416" tIns="48208" rIns="96416" bIns="482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KSO_Shape">
              <a:extLst>
                <a:ext uri="{FF2B5EF4-FFF2-40B4-BE49-F238E27FC236}">
                  <a16:creationId xmlns:a16="http://schemas.microsoft.com/office/drawing/2014/main" id="{F384005D-24AB-921D-A2E5-FB6C25592E5D}"/>
                </a:ext>
              </a:extLst>
            </p:cNvPr>
            <p:cNvSpPr/>
            <p:nvPr userDrawn="1"/>
          </p:nvSpPr>
          <p:spPr bwMode="auto">
            <a:xfrm>
              <a:off x="766259" y="3344213"/>
              <a:ext cx="617535" cy="468296"/>
            </a:xfrm>
            <a:custGeom>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chemeClr val="bg1"/>
                </a:solidFill>
                <a:latin typeface="微软雅黑" pitchFamily="34" charset="-122"/>
                <a:ea typeface="微软雅黑" pitchFamily="34" charset="-122"/>
              </a:endParaRPr>
            </a:p>
          </p:txBody>
        </p:sp>
      </p:grpSp>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187022" y="1754827"/>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tx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rgbClr val="2F5EB0"/>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325406" y="1683118"/>
            <a:ext cx="623510" cy="653096"/>
            <a:chOff x="234950" y="2943226"/>
            <a:chExt cx="1344613" cy="1320800"/>
          </a:xfrm>
          <a:solidFill>
            <a:srgbClr val="2EA7E0"/>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grpSp>
      <p:grpSp>
        <p:nvGrpSpPr>
          <p:cNvPr id="4" name="Group 3">
            <a:extLst>
              <a:ext uri="{FF2B5EF4-FFF2-40B4-BE49-F238E27FC236}">
                <a16:creationId xmlns:a16="http://schemas.microsoft.com/office/drawing/2014/main" id="{36BD825D-D090-2E79-D780-89C5C7CDF442}"/>
              </a:ext>
            </a:extLst>
          </p:cNvPr>
          <p:cNvGrpSpPr/>
          <p:nvPr/>
        </p:nvGrpSpPr>
        <p:grpSpPr>
          <a:xfrm>
            <a:off x="0" y="104696"/>
            <a:ext cx="867204" cy="555946"/>
            <a:chOff x="-1354596" y="1053296"/>
            <a:chExt cx="2592377" cy="1152000"/>
          </a:xfrm>
        </p:grpSpPr>
        <p:sp>
          <p:nvSpPr>
            <p:cNvPr id="6" name="Rectangle 5">
              <a:extLst>
                <a:ext uri="{FF2B5EF4-FFF2-40B4-BE49-F238E27FC236}">
                  <a16:creationId xmlns:a16="http://schemas.microsoft.com/office/drawing/2014/main" id="{54BE4701-019A-B2B1-F6C4-C52B6F34A567}"/>
                </a:ext>
              </a:extLst>
            </p:cNvPr>
            <p:cNvSpPr/>
            <p:nvPr/>
          </p:nvSpPr>
          <p:spPr>
            <a:xfrm>
              <a:off x="-1354596" y="1053296"/>
              <a:ext cx="2106950" cy="115200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9" name="Flowchart: Connector 8">
              <a:extLst>
                <a:ext uri="{FF2B5EF4-FFF2-40B4-BE49-F238E27FC236}">
                  <a16:creationId xmlns:a16="http://schemas.microsoft.com/office/drawing/2014/main" id="{61C522B5-FD12-D456-5F46-0168AB73E321}"/>
                </a:ext>
              </a:extLst>
            </p:cNvPr>
            <p:cNvSpPr/>
            <p:nvPr/>
          </p:nvSpPr>
          <p:spPr>
            <a:xfrm>
              <a:off x="85781" y="1053296"/>
              <a:ext cx="1152000" cy="1152000"/>
            </a:xfrm>
            <a:prstGeom prst="flowChartConnector">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sp>
        <p:nvSpPr>
          <p:cNvPr id="20" name="文本框 81">
            <a:extLst>
              <a:ext uri="{FF2B5EF4-FFF2-40B4-BE49-F238E27FC236}">
                <a16:creationId xmlns:a16="http://schemas.microsoft.com/office/drawing/2014/main" id="{835FF1E3-60F6-E0A2-E73F-C05A0E41E44D}"/>
              </a:ext>
            </a:extLst>
          </p:cNvPr>
          <p:cNvSpPr txBox="1"/>
          <p:nvPr userDrawn="1"/>
        </p:nvSpPr>
        <p:spPr>
          <a:xfrm>
            <a:off x="775173" y="2828835"/>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accent4">
                    <a:lumMod val="75000"/>
                  </a:schemeClr>
                </a:solidFill>
                <a:latin typeface="微软雅黑" pitchFamily="34" charset="-122"/>
                <a:ea typeface="微软雅黑" pitchFamily="34" charset="-122"/>
              </a:rPr>
              <a:t>感谢聆听</a:t>
            </a:r>
          </a:p>
        </p:txBody>
      </p:sp>
      <p:grpSp>
        <p:nvGrpSpPr>
          <p:cNvPr id="12" name="Group 11">
            <a:extLst>
              <a:ext uri="{FF2B5EF4-FFF2-40B4-BE49-F238E27FC236}">
                <a16:creationId xmlns:a16="http://schemas.microsoft.com/office/drawing/2014/main" id="{FCBA184B-3051-18DE-7DA2-B167C7730841}"/>
              </a:ext>
            </a:extLst>
          </p:cNvPr>
          <p:cNvGrpSpPr/>
          <p:nvPr userDrawn="1"/>
        </p:nvGrpSpPr>
        <p:grpSpPr>
          <a:xfrm>
            <a:off x="1" y="242345"/>
            <a:ext cx="2194559" cy="1080000"/>
            <a:chOff x="0" y="262665"/>
            <a:chExt cx="2439749" cy="1217105"/>
          </a:xfrm>
        </p:grpSpPr>
        <p:grpSp>
          <p:nvGrpSpPr>
            <p:cNvPr id="13" name="Group 12">
              <a:extLst>
                <a:ext uri="{FF2B5EF4-FFF2-40B4-BE49-F238E27FC236}">
                  <a16:creationId xmlns:a16="http://schemas.microsoft.com/office/drawing/2014/main" id="{84CDA7B5-2A32-4C83-C1BE-9B9F8E1B8A47}"/>
                </a:ext>
              </a:extLst>
            </p:cNvPr>
            <p:cNvGrpSpPr/>
            <p:nvPr/>
          </p:nvGrpSpPr>
          <p:grpSpPr>
            <a:xfrm>
              <a:off x="0" y="262665"/>
              <a:ext cx="2439749" cy="1217105"/>
              <a:chOff x="-1354596" y="1053296"/>
              <a:chExt cx="2592377" cy="1152000"/>
            </a:xfrm>
          </p:grpSpPr>
          <p:sp>
            <p:nvSpPr>
              <p:cNvPr id="15" name="Rectangle 14">
                <a:extLst>
                  <a:ext uri="{FF2B5EF4-FFF2-40B4-BE49-F238E27FC236}">
                    <a16:creationId xmlns:a16="http://schemas.microsoft.com/office/drawing/2014/main" id="{E99459E8-FC39-8B75-97C0-B7F33CCB9432}"/>
                  </a:ext>
                </a:extLst>
              </p:cNvPr>
              <p:cNvSpPr/>
              <p:nvPr/>
            </p:nvSpPr>
            <p:spPr>
              <a:xfrm>
                <a:off x="-1354596" y="1053296"/>
                <a:ext cx="2106950" cy="1152000"/>
              </a:xfrm>
              <a:prstGeom prst="rect">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6" name="Flowchart: Connector 15">
                <a:extLst>
                  <a:ext uri="{FF2B5EF4-FFF2-40B4-BE49-F238E27FC236}">
                    <a16:creationId xmlns:a16="http://schemas.microsoft.com/office/drawing/2014/main" id="{265FB853-1C4B-1DEA-8D9E-6DF77306B2DC}"/>
                  </a:ext>
                </a:extLst>
              </p:cNvPr>
              <p:cNvSpPr/>
              <p:nvPr/>
            </p:nvSpPr>
            <p:spPr>
              <a:xfrm>
                <a:off x="85781" y="1053296"/>
                <a:ext cx="1152000" cy="1152000"/>
              </a:xfrm>
              <a:prstGeom prst="flowChartConnector">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14" name="TextBox 13">
              <a:extLst>
                <a:ext uri="{FF2B5EF4-FFF2-40B4-BE49-F238E27FC236}">
                  <a16:creationId xmlns:a16="http://schemas.microsoft.com/office/drawing/2014/main" id="{CBFA2568-F373-A0C7-66B5-498C61DF4E09}"/>
                </a:ext>
              </a:extLst>
            </p:cNvPr>
            <p:cNvSpPr txBox="1"/>
            <p:nvPr/>
          </p:nvSpPr>
          <p:spPr>
            <a:xfrm>
              <a:off x="149667" y="344677"/>
              <a:ext cx="1953442" cy="95410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pic>
        <p:nvPicPr>
          <p:cNvPr id="17" name="Picture 16">
            <a:extLst>
              <a:ext uri="{FF2B5EF4-FFF2-40B4-BE49-F238E27FC236}">
                <a16:creationId xmlns:a16="http://schemas.microsoft.com/office/drawing/2014/main" id="{80863FD4-39AC-73FE-8C65-94F6BFB16A24}"/>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6142300" y="825412"/>
            <a:ext cx="5854615" cy="5298233"/>
          </a:xfrm>
          <a:prstGeom prst="rect">
            <a:avLst/>
          </a:prstGeom>
        </p:spPr>
      </p:pic>
      <p:sp>
        <p:nvSpPr>
          <p:cNvPr id="18" name="TextBox 17">
            <a:extLst>
              <a:ext uri="{FF2B5EF4-FFF2-40B4-BE49-F238E27FC236}">
                <a16:creationId xmlns:a16="http://schemas.microsoft.com/office/drawing/2014/main" id="{1EA14705-0BCB-AEEA-AD97-B3E17A45A042}"/>
              </a:ext>
            </a:extLst>
          </p:cNvPr>
          <p:cNvSpPr txBox="1"/>
          <p:nvPr userDrawn="1"/>
        </p:nvSpPr>
        <p:spPr>
          <a:xfrm>
            <a:off x="891813" y="4029164"/>
            <a:ext cx="3422539" cy="90364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377" rtl="0" eaLnBrk="1" fontAlgn="auto" latinLnBrk="0" hangingPunct="1">
              <a:lnSpc>
                <a:spcPct val="120000"/>
              </a:lnSpc>
              <a:spcBef>
                <a:spcPct val="0"/>
              </a:spcBef>
              <a:spcAft>
                <a:spcPct val="0"/>
              </a:spcAft>
              <a:buClrTx/>
              <a:buSzTx/>
              <a:buFontTx/>
              <a:buNone/>
            </a:pPr>
            <a:r>
              <a:rPr kumimoji="0" lang="en-US" altLang="zh-CN"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rPr>
              <a:t>Thank you</a:t>
            </a:r>
            <a:endParaRPr kumimoji="0" lang="zh-CN" altLang="en-US"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76038" y="29114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4556760" y="1096513"/>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4556761" y="1743386"/>
            <a:ext cx="676328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4556760" y="3819674"/>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4556760" y="4466547"/>
            <a:ext cx="676327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2" name="组合 43">
            <a:extLst>
              <a:ext uri="{FF2B5EF4-FFF2-40B4-BE49-F238E27FC236}">
                <a16:creationId xmlns:a16="http://schemas.microsoft.com/office/drawing/2014/main" id="{ECB38A02-1DDE-6888-F8E9-91EA25394B14}"/>
              </a:ext>
            </a:extLst>
          </p:cNvPr>
          <p:cNvGrpSpPr/>
          <p:nvPr userDrawn="1"/>
        </p:nvGrpSpPr>
        <p:grpSpPr>
          <a:xfrm>
            <a:off x="660399" y="2199674"/>
            <a:ext cx="3240000" cy="3240000"/>
            <a:chOff x="4299766" y="5946187"/>
            <a:chExt cx="305647" cy="305644"/>
          </a:xfrm>
        </p:grpSpPr>
        <p:grpSp>
          <p:nvGrpSpPr>
            <p:cNvPr id="22" name="组合 44">
              <a:extLst>
                <a:ext uri="{FF2B5EF4-FFF2-40B4-BE49-F238E27FC236}">
                  <a16:creationId xmlns:a16="http://schemas.microsoft.com/office/drawing/2014/main" id="{1F9C90C8-1B18-808D-C2C4-BFFB53D3501D}"/>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7A1A0806-13F3-270C-B0EA-852A7360F8B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1" name="椭圆 47">
                <a:extLst>
                  <a:ext uri="{FF2B5EF4-FFF2-40B4-BE49-F238E27FC236}">
                    <a16:creationId xmlns:a16="http://schemas.microsoft.com/office/drawing/2014/main" id="{140023CA-CB23-0D2C-24E2-A6DBE3CF5790}"/>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3" name="Freeform 45">
              <a:extLst>
                <a:ext uri="{FF2B5EF4-FFF2-40B4-BE49-F238E27FC236}">
                  <a16:creationId xmlns:a16="http://schemas.microsoft.com/office/drawing/2014/main" id="{5A8CDFE4-9F20-1339-B713-BCCD950D9984}"/>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6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51922343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660491" y="1228593"/>
            <a:ext cx="640634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660490" y="1875466"/>
            <a:ext cx="6416966"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60490" y="3944401"/>
            <a:ext cx="641696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60490" y="4598627"/>
            <a:ext cx="6416967"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pic>
        <p:nvPicPr>
          <p:cNvPr id="4" name="Picture 3">
            <a:extLst>
              <a:ext uri="{FF2B5EF4-FFF2-40B4-BE49-F238E27FC236}">
                <a16:creationId xmlns:a16="http://schemas.microsoft.com/office/drawing/2014/main" id="{3FFDB419-7F75-BCF8-FC9F-70DE68365B58}"/>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7497716" y="1655365"/>
            <a:ext cx="4464475" cy="4040202"/>
          </a:xfrm>
          <a:prstGeom prst="rect">
            <a:avLst/>
          </a:prstGeom>
        </p:spPr>
      </p:pic>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rgbClr val="2EA7E0"/>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grpSp>
        <p:nvGrpSpPr>
          <p:cNvPr id="4" name="组合 48">
            <a:extLst>
              <a:ext uri="{FF2B5EF4-FFF2-40B4-BE49-F238E27FC236}">
                <a16:creationId xmlns:a16="http://schemas.microsoft.com/office/drawing/2014/main" id="{A4931A2E-FCC2-002D-3256-4906A6E3C478}"/>
              </a:ext>
            </a:extLst>
          </p:cNvPr>
          <p:cNvGrpSpPr/>
          <p:nvPr userDrawn="1"/>
        </p:nvGrpSpPr>
        <p:grpSpPr>
          <a:xfrm>
            <a:off x="8343250" y="2308441"/>
            <a:ext cx="3240000" cy="3240000"/>
            <a:chOff x="4740390" y="5946187"/>
            <a:chExt cx="305647" cy="305644"/>
          </a:xfrm>
        </p:grpSpPr>
        <p:grpSp>
          <p:nvGrpSpPr>
            <p:cNvPr id="7" name="组合 49">
              <a:extLst>
                <a:ext uri="{FF2B5EF4-FFF2-40B4-BE49-F238E27FC236}">
                  <a16:creationId xmlns:a16="http://schemas.microsoft.com/office/drawing/2014/main" id="{866A97E3-65EB-8F9A-EDC3-59909EEE8332}"/>
                </a:ext>
              </a:extLst>
            </p:cNvPr>
            <p:cNvGrpSpPr/>
            <p:nvPr/>
          </p:nvGrpSpPr>
          <p:grpSpPr>
            <a:xfrm>
              <a:off x="4740390" y="5946187"/>
              <a:ext cx="305647" cy="305644"/>
              <a:chOff x="1517330" y="1125257"/>
              <a:chExt cx="2204282" cy="2204282"/>
            </a:xfrm>
          </p:grpSpPr>
          <p:sp>
            <p:nvSpPr>
              <p:cNvPr id="10" name="椭圆 51">
                <a:extLst>
                  <a:ext uri="{FF2B5EF4-FFF2-40B4-BE49-F238E27FC236}">
                    <a16:creationId xmlns:a16="http://schemas.microsoft.com/office/drawing/2014/main" id="{01811794-BCAD-926B-45DA-48D7507807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1" name="椭圆 52">
                <a:extLst>
                  <a:ext uri="{FF2B5EF4-FFF2-40B4-BE49-F238E27FC236}">
                    <a16:creationId xmlns:a16="http://schemas.microsoft.com/office/drawing/2014/main" id="{CAFA8ABF-F688-AD84-2B4E-5DBE18FB2AEC}"/>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8" name="Freeform 39">
              <a:extLst>
                <a:ext uri="{FF2B5EF4-FFF2-40B4-BE49-F238E27FC236}">
                  <a16:creationId xmlns:a16="http://schemas.microsoft.com/office/drawing/2014/main" id="{1EFDCA82-AF73-33E9-0820-2F3847842E21}"/>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7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52233202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 name="组合 38">
            <a:extLst>
              <a:ext uri="{FF2B5EF4-FFF2-40B4-BE49-F238E27FC236}">
                <a16:creationId xmlns:a16="http://schemas.microsoft.com/office/drawing/2014/main" id="{0F870DA3-5B01-F71E-9018-8D1DAF1C069F}"/>
              </a:ext>
            </a:extLst>
          </p:cNvPr>
          <p:cNvGrpSpPr/>
          <p:nvPr userDrawn="1"/>
        </p:nvGrpSpPr>
        <p:grpSpPr>
          <a:xfrm>
            <a:off x="746760" y="2237130"/>
            <a:ext cx="3240000" cy="3240000"/>
            <a:chOff x="5638883" y="5946187"/>
            <a:chExt cx="305647" cy="305644"/>
          </a:xfrm>
        </p:grpSpPr>
        <p:grpSp>
          <p:nvGrpSpPr>
            <p:cNvPr id="4" name="组合 39">
              <a:extLst>
                <a:ext uri="{FF2B5EF4-FFF2-40B4-BE49-F238E27FC236}">
                  <a16:creationId xmlns:a16="http://schemas.microsoft.com/office/drawing/2014/main" id="{D00F3826-B199-7DE2-BC25-D93D3FCD4F1B}"/>
                </a:ext>
              </a:extLst>
            </p:cNvPr>
            <p:cNvGrpSpPr/>
            <p:nvPr/>
          </p:nvGrpSpPr>
          <p:grpSpPr>
            <a:xfrm>
              <a:off x="5638883" y="5946187"/>
              <a:ext cx="305647" cy="305644"/>
              <a:chOff x="1517330" y="1125257"/>
              <a:chExt cx="2204282" cy="2204282"/>
            </a:xfrm>
          </p:grpSpPr>
          <p:sp>
            <p:nvSpPr>
              <p:cNvPr id="7" name="椭圆 41">
                <a:extLst>
                  <a:ext uri="{FF2B5EF4-FFF2-40B4-BE49-F238E27FC236}">
                    <a16:creationId xmlns:a16="http://schemas.microsoft.com/office/drawing/2014/main" id="{1C7672FF-FF39-31D8-B138-5540B0E3735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椭圆 42">
                <a:extLst>
                  <a:ext uri="{FF2B5EF4-FFF2-40B4-BE49-F238E27FC236}">
                    <a16:creationId xmlns:a16="http://schemas.microsoft.com/office/drawing/2014/main" id="{5345CFFD-4E4D-D659-47A5-1D1845523FD4}"/>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 name="Freeform 6">
              <a:extLst>
                <a:ext uri="{FF2B5EF4-FFF2-40B4-BE49-F238E27FC236}">
                  <a16:creationId xmlns:a16="http://schemas.microsoft.com/office/drawing/2014/main" id="{025B41AB-EFC9-1813-164E-5B6105A4D61B}"/>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cSld name="Blank">
    <p:spTree>
      <p:nvGrpSpPr>
        <p:cNvPr id="1" name=""/>
        <p:cNvGrpSpPr/>
        <p:nvPr/>
      </p:nvGrpSpPr>
      <p:grpSpPr>
        <a:xfrm>
          <a:off x="0" y="0"/>
          <a:ext cx="0" cy="0"/>
        </a:xfrm>
      </p:grpSpPr>
      <p:grpSp>
        <p:nvGrpSpPr>
          <p:cNvPr id="2" name="Group 1">
            <a:extLst>
              <a:ext uri="{FF2B5EF4-FFF2-40B4-BE49-F238E27FC236}">
                <a16:creationId xmlns:a16="http://schemas.microsoft.com/office/drawing/2014/main" id="{5C592597-4006-3696-31D0-9229FB083FAE}"/>
              </a:ext>
            </a:extLst>
          </p:cNvPr>
          <p:cNvGrpSpPr/>
          <p:nvPr userDrawn="1"/>
        </p:nvGrpSpPr>
        <p:grpSpPr>
          <a:xfrm>
            <a:off x="1" y="242345"/>
            <a:ext cx="2194559" cy="1080000"/>
            <a:chOff x="0" y="262665"/>
            <a:chExt cx="2439749" cy="1217105"/>
          </a:xfrm>
        </p:grpSpPr>
        <p:grpSp>
          <p:nvGrpSpPr>
            <p:cNvPr id="3" name="Group 2">
              <a:extLst>
                <a:ext uri="{FF2B5EF4-FFF2-40B4-BE49-F238E27FC236}">
                  <a16:creationId xmlns:a16="http://schemas.microsoft.com/office/drawing/2014/main" id="{E6529254-A42A-FC55-9886-EF3677A4AB5F}"/>
                </a:ext>
              </a:extLst>
            </p:cNvPr>
            <p:cNvGrpSpPr/>
            <p:nvPr/>
          </p:nvGrpSpPr>
          <p:grpSpPr>
            <a:xfrm>
              <a:off x="0" y="262665"/>
              <a:ext cx="2439749" cy="1217105"/>
              <a:chOff x="-1354596" y="1053296"/>
              <a:chExt cx="2592377" cy="1152000"/>
            </a:xfrm>
          </p:grpSpPr>
          <p:sp>
            <p:nvSpPr>
              <p:cNvPr id="5" name="Rectangle 4">
                <a:extLst>
                  <a:ext uri="{FF2B5EF4-FFF2-40B4-BE49-F238E27FC236}">
                    <a16:creationId xmlns:a16="http://schemas.microsoft.com/office/drawing/2014/main" id="{A353093A-43A9-26FE-BA6B-3DD1F5BE96B8}"/>
                  </a:ext>
                </a:extLst>
              </p:cNvPr>
              <p:cNvSpPr/>
              <p:nvPr/>
            </p:nvSpPr>
            <p:spPr>
              <a:xfrm>
                <a:off x="-1354596" y="1053296"/>
                <a:ext cx="2106950" cy="1152000"/>
              </a:xfrm>
              <a:prstGeom prst="rect">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6" name="Flowchart: Connector 5">
                <a:extLst>
                  <a:ext uri="{FF2B5EF4-FFF2-40B4-BE49-F238E27FC236}">
                    <a16:creationId xmlns:a16="http://schemas.microsoft.com/office/drawing/2014/main" id="{0A25A8EF-4E0B-8991-DBC0-430E2D10AC7F}"/>
                  </a:ext>
                </a:extLst>
              </p:cNvPr>
              <p:cNvSpPr/>
              <p:nvPr/>
            </p:nvSpPr>
            <p:spPr>
              <a:xfrm>
                <a:off x="85781" y="1053296"/>
                <a:ext cx="1152000" cy="1152000"/>
              </a:xfrm>
              <a:prstGeom prst="flowChartConnector">
                <a:avLst/>
              </a:prstGeom>
              <a:solidFill>
                <a:srgbClr val="003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4" name="TextBox 3">
              <a:extLst>
                <a:ext uri="{FF2B5EF4-FFF2-40B4-BE49-F238E27FC236}">
                  <a16:creationId xmlns:a16="http://schemas.microsoft.com/office/drawing/2014/main" id="{780CFD71-634F-E514-BEEA-DCFEF9D9C829}"/>
                </a:ext>
              </a:extLst>
            </p:cNvPr>
            <p:cNvSpPr txBox="1"/>
            <p:nvPr/>
          </p:nvSpPr>
          <p:spPr>
            <a:xfrm>
              <a:off x="149667" y="344677"/>
              <a:ext cx="1953442" cy="95410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pic>
        <p:nvPicPr>
          <p:cNvPr id="7" name="Picture 6">
            <a:extLst>
              <a:ext uri="{FF2B5EF4-FFF2-40B4-BE49-F238E27FC236}">
                <a16:creationId xmlns:a16="http://schemas.microsoft.com/office/drawing/2014/main" id="{FFEC9E64-B0E5-7035-577A-83076E08BC64}"/>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6142300" y="825412"/>
            <a:ext cx="5854615" cy="5298233"/>
          </a:xfrm>
          <a:prstGeom prst="rect">
            <a:avLst/>
          </a:prstGeom>
        </p:spPr>
      </p:pic>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9" r:id="rId6"/>
    <p:sldLayoutId id="2147483730" r:id="rId7"/>
    <p:sldLayoutId id="2147483731" r:id="rId8"/>
    <p:sldLayoutId id="2147483732" r:id="rId9"/>
    <p:sldLayoutId id="2147483733" r:id="rId10"/>
    <p:sldLayoutId id="2147483734" r:id="rId11"/>
    <p:sldLayoutId id="2147483735" r:id="rId12"/>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image" Target="../media/image1.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7603123424301005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TextBox 14"/>
          <p:cNvSpPr txBox="1"/>
          <p:nvPr/>
        </p:nvSpPr>
        <p:spPr>
          <a:xfrm>
            <a:off x="149667" y="3027896"/>
            <a:ext cx="6984714" cy="80220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200" b="1">
                <a:solidFill>
                  <a:schemeClr val="accent4">
                    <a:lumMod val="75000"/>
                  </a:schemeClr>
                </a:solidFill>
                <a:effectLst>
                  <a:outerShdw blurRad="38100" dist="38100" dir="2700000" algn="tl">
                    <a:srgbClr val="000000">
                      <a:alpha val="43137"/>
                    </a:srgbClr>
                  </a:outerShdw>
                </a:effectLst>
                <a:latin typeface="微软雅黑" pitchFamily="34" charset="-122"/>
                <a:ea typeface="微软雅黑" pitchFamily="34" charset="-122"/>
              </a:rPr>
              <a:t>摄影技术在艺术创作中的创新运用</a:t>
            </a:r>
            <a:endParaRPr lang="en-US" altLang="zh-CN" sz="4200" b="1">
              <a:solidFill>
                <a:schemeClr val="accent4">
                  <a:lumMod val="75000"/>
                </a:schemeClr>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矩形 2">
            <a:extLst>
              <a:ext uri="{FF2B5EF4-FFF2-40B4-BE49-F238E27FC236}">
                <a16:creationId xmlns:a16="http://schemas.microsoft.com/office/drawing/2014/main" id="{FBB6FBB1-D3C1-23A1-F4E5-437CE4848691}"/>
              </a:ext>
            </a:extLst>
          </p:cNvPr>
          <p:cNvSpPr/>
          <p:nvPr/>
        </p:nvSpPr>
        <p:spPr>
          <a:xfrm>
            <a:off x="1628878" y="0"/>
            <a:ext cx="10563122" cy="6858000"/>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33" name="TextBox 32">
            <a:extLst>
              <a:ext uri="{FF2B5EF4-FFF2-40B4-BE49-F238E27FC236}">
                <a16:creationId xmlns:a16="http://schemas.microsoft.com/office/drawing/2014/main" id="{BA9DE6F8-DEE1-44AA-8DB9-F518A08EAD55}"/>
              </a:ext>
            </a:extLst>
          </p:cNvPr>
          <p:cNvSpPr txBox="1"/>
          <p:nvPr/>
        </p:nvSpPr>
        <p:spPr>
          <a:xfrm>
            <a:off x="3634454" y="3108814"/>
            <a:ext cx="7759387"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marR="0" indent="-685800" defTabSz="914377" rtl="0" eaLnBrk="1" fontAlgn="auto" latinLnBrk="0" hangingPunct="1">
              <a:lnSpc>
                <a:spcPts val="5000"/>
              </a:lnSpc>
              <a:spcBef>
                <a:spcPct val="0"/>
              </a:spcBef>
              <a:spcAft>
                <a:spcPct val="0"/>
              </a:spcAft>
              <a:buClrTx/>
              <a:buSzTx/>
              <a:buFont typeface="+mj-lt"/>
              <a:buAutoNum type="arabicPeriod"/>
            </a:pPr>
            <a:r>
              <a:rPr kumimoji="0" lang="zh-CN" altLang="en-US" sz="2200" b="1"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rPr>
              <a:t> 摄影技术的艺术化应用：将摄影作为一种艺术表现形式。
 摄影与其他艺术形式的融合：探索不同艺术形式之间的结合。
 摄影技术的实验性应用：尝试新颖、独特的摄影技术。
 摄影叙事的创新发展：利用摄影讲故事、传达信息。
 摄影与数字技术的结合：利用数字科技提升摄影艺术表现力。
 摄影技术在互动艺术中的运用：创作可与观众互动的摄影作品。
 摄影技术在公共艺术中的应用：利用摄影参与公共艺术创作。
 摄影技术在艺术教育中的作用：作为艺术教学和创作的工具。</a:t>
            </a:r>
          </a:p>
        </p:txBody>
      </p:sp>
      <p:grpSp>
        <p:nvGrpSpPr>
          <p:cNvPr id="10" name="组合 1">
            <a:extLst>
              <a:ext uri="{FF2B5EF4-FFF2-40B4-BE49-F238E27FC236}">
                <a16:creationId xmlns:a16="http://schemas.microsoft.com/office/drawing/2014/main" id="{82131953-FF7F-A4AB-6E30-956A37615C41}"/>
              </a:ext>
            </a:extLst>
          </p:cNvPr>
          <p:cNvGrpSpPr/>
          <p:nvPr/>
        </p:nvGrpSpPr>
        <p:grpSpPr>
          <a:xfrm>
            <a:off x="532109" y="191308"/>
            <a:ext cx="1979598" cy="1715045"/>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9591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35952"/>
              <a:ext cx="1655322" cy="4393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b="1">
                  <a:solidFill>
                    <a:schemeClr val="tx1">
                      <a:lumMod val="65000"/>
                      <a:lumOff val="35000"/>
                    </a:schemeClr>
                  </a:solidFill>
                  <a:ea typeface="微软雅黑"/>
                </a:rPr>
                <a:t>目录页</a:t>
              </a:r>
            </a:p>
          </p:txBody>
        </p:sp>
      </p:grpSp>
      <p:pic>
        <p:nvPicPr>
          <p:cNvPr id="15" name="Picture 14">
            <a:extLst>
              <a:ext uri="{FF2B5EF4-FFF2-40B4-BE49-F238E27FC236}">
                <a16:creationId xmlns:a16="http://schemas.microsoft.com/office/drawing/2014/main" id="{1CEB4078-FCCF-97EA-6B99-7B347E6D34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2" y="4171790"/>
            <a:ext cx="2981087" cy="2697785"/>
          </a:xfrm>
          <a:prstGeom prst="snip1Rect">
            <a:avLst/>
          </a:prstGeom>
        </p:spPr>
      </p:pic>
    </p:spTree>
    <p:extLst>
      <p:ext uri="{BB962C8B-B14F-4D97-AF65-F5344CB8AC3E}">
        <p14:creationId xmlns:p14="http://schemas.microsoft.com/office/powerpoint/2010/main" val="111609290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摄影技术的艺术化应用：将摄影作为一种艺术表现形式。</a:t>
            </a:r>
          </a:p>
        </p:txBody>
      </p:sp>
      <p:sp>
        <p:nvSpPr>
          <p:cNvPr id="3" name="Subtitle 2"/>
          <p:cNvSpPr>
            <a:spLocks noGrp="1"/>
          </p:cNvSpPr>
          <p:nvPr>
            <p:ph type="subTitle" idx="1"/>
          </p:nvPr>
        </p:nvSpPr>
        <p:spPr/>
        <p:txBody>
          <a:bodyPr/>
          <a:lstStyle/>
          <a:p>
            <a:r>
              <a:t>摄影技术在艺术创作中的创新运用</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摄影技术的艺术化应用：将摄影作为一种艺术表现形式。</a:t>
            </a:r>
          </a:p>
        </p:txBody>
      </p:sp>
      <p:sp>
        <p:nvSpPr>
          <p:cNvPr id="3" name="Text Placeholder 2"/>
          <p:cNvSpPr>
            <a:spLocks noGrp="1"/>
          </p:cNvSpPr>
          <p:nvPr>
            <p:ph type="body" idx="1"/>
          </p:nvPr>
        </p:nvSpPr>
        <p:spPr/>
        <p:txBody>
          <a:bodyPr/>
          <a:lstStyle/>
          <a:p>
            <a:r>
              <a:t>摄影技术与绘画的融合</a:t>
            </a:r>
          </a:p>
        </p:txBody>
      </p:sp>
      <p:sp>
        <p:nvSpPr>
          <p:cNvPr id="4" name="Content Placeholder 3"/>
          <p:cNvSpPr>
            <a:spLocks noGrp="1"/>
          </p:cNvSpPr>
          <p:nvPr>
            <p:ph sz="half" idx="2"/>
          </p:nvPr>
        </p:nvSpPr>
        <p:spPr/>
        <p:txBody>
          <a:bodyPr/>
          <a:lstStyle/>
          <a:p>
            <a:r>
              <a:t>1. 摄影技术与绘画技法的结合：利用数码相机、电脑软件等现代技术，将摄影与绘画元素有机结合，创造出具有独特艺术魅力的作品。</a:t>
            </a:r>
          </a:p>
          <a:p>
            <a:r>
              <a:t>2. 摄影绘画风格的产生：摄影绘画风格强调绘画性，注重作品的构图、色彩、线条等元素的表现，使摄影作品具有类似绘画的艺术效果。</a:t>
            </a:r>
          </a:p>
          <a:p>
            <a:r>
              <a:t>3. 摄影绘画流派的形成：摄影绘画风格的发展催生了一系列新兴的摄影绘画流派，如摄影印象派、摄影野兽派等，这些流派的出现丰富了摄影艺术的表现形式，拓展了摄影的艺术边界。</a:t>
            </a:r>
          </a:p>
        </p:txBody>
      </p:sp>
      <p:sp>
        <p:nvSpPr>
          <p:cNvPr id="5" name="Text Placeholder 4"/>
          <p:cNvSpPr>
            <a:spLocks noGrp="1"/>
          </p:cNvSpPr>
          <p:nvPr>
            <p:ph type="body" idx="3"/>
          </p:nvPr>
        </p:nvSpPr>
        <p:spPr/>
        <p:txBody>
          <a:bodyPr/>
          <a:lstStyle/>
          <a:p>
            <a:r>
              <a:t>摄影技术在超现实主义中的运用</a:t>
            </a:r>
          </a:p>
        </p:txBody>
      </p:sp>
      <p:sp>
        <p:nvSpPr>
          <p:cNvPr id="6" name="Content Placeholder 5"/>
          <p:cNvSpPr>
            <a:spLocks noGrp="1"/>
          </p:cNvSpPr>
          <p:nvPr>
            <p:ph sz="half" idx="4"/>
          </p:nvPr>
        </p:nvSpPr>
        <p:spPr/>
        <p:txBody>
          <a:bodyPr/>
          <a:lstStyle/>
          <a:p>
            <a:r>
              <a:t>1. 利用摄影技术捕捉瞬间的超现实画面：摄影师利用相机捕捉到现实生活中无法看到的场景和瞬间，创造出具有超现实主义特色的摄影作品。</a:t>
            </a:r>
          </a:p>
          <a:p>
            <a:r>
              <a:t>2. 摄影与绘画结合：超现实主义摄影师通常将摄影与绘画结合在一起，在照片上添加绘画元素，使作品更加具有表现力和想象力。</a:t>
            </a:r>
          </a:p>
          <a:p>
            <a:r>
              <a:t>3. 探索潜意识与梦境：超现实主义摄影师通过摄影探索潜意识和梦境，将这些难以捕捉的心理现象转化为视觉形象，创造出具有神秘和诗意特色的作品。</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摄影技术的艺术化应用：将摄影作为一种艺术表现形式。</a:t>
            </a:r>
          </a:p>
        </p:txBody>
      </p:sp>
      <p:sp>
        <p:nvSpPr>
          <p:cNvPr id="3" name="Text Placeholder 2"/>
          <p:cNvSpPr>
            <a:spLocks noGrp="1"/>
          </p:cNvSpPr>
          <p:nvPr>
            <p:ph type="body" idx="1"/>
          </p:nvPr>
        </p:nvSpPr>
        <p:spPr/>
        <p:txBody>
          <a:bodyPr/>
          <a:lstStyle/>
          <a:p>
            <a:r>
              <a:t>摄影技术在抽象表现主义中的运用</a:t>
            </a:r>
          </a:p>
        </p:txBody>
      </p:sp>
      <p:sp>
        <p:nvSpPr>
          <p:cNvPr id="4" name="Content Placeholder 3"/>
          <p:cNvSpPr>
            <a:spLocks noGrp="1"/>
          </p:cNvSpPr>
          <p:nvPr>
            <p:ph sz="half" idx="2"/>
          </p:nvPr>
        </p:nvSpPr>
        <p:spPr/>
        <p:txBody>
          <a:bodyPr/>
          <a:lstStyle/>
          <a:p>
            <a:r>
              <a:t>1. 利用摄影技术捕捉抽象的画面：抽象表现主义摄影师利用相机捕捉抽象的画面，如光影交错、线条交织等，创造出具有抽象美感的摄影作品。</a:t>
            </a:r>
          </a:p>
          <a:p>
            <a:r>
              <a:t>2. 摄影作品的抽象化处理：抽象表现主义摄影师通常对摄影作品进行抽象化处理，如剪裁、拼贴、重叠等，使作品更加具有抽象感。</a:t>
            </a:r>
          </a:p>
          <a:p>
            <a:r>
              <a:t>3. 探索内在情感和精神状态：抽象表现主义摄影师通过摄影探索内在情感和精神状态，将这些抽象的情绪和思想转化为视觉形式，创造出具有内涵和深度的作品。</a:t>
            </a:r>
          </a:p>
        </p:txBody>
      </p:sp>
      <p:sp>
        <p:nvSpPr>
          <p:cNvPr id="5" name="Text Placeholder 4"/>
          <p:cNvSpPr>
            <a:spLocks noGrp="1"/>
          </p:cNvSpPr>
          <p:nvPr>
            <p:ph type="body" idx="3"/>
          </p:nvPr>
        </p:nvSpPr>
        <p:spPr/>
        <p:txBody>
          <a:bodyPr/>
          <a:lstStyle/>
          <a:p>
            <a:r>
              <a:t>摄影技术在概念摄影中的运用</a:t>
            </a:r>
          </a:p>
        </p:txBody>
      </p:sp>
      <p:sp>
        <p:nvSpPr>
          <p:cNvPr id="6" name="Content Placeholder 5"/>
          <p:cNvSpPr>
            <a:spLocks noGrp="1"/>
          </p:cNvSpPr>
          <p:nvPr>
            <p:ph sz="half" idx="4"/>
          </p:nvPr>
        </p:nvSpPr>
        <p:spPr/>
        <p:txBody>
          <a:bodyPr/>
          <a:lstStyle/>
          <a:p>
            <a:r>
              <a:t>1. 利用摄影技术表达概念和观念：概念摄影师利用摄影技术来表达概念和观念，创作出具有象征性、隐喻性或哲理性意义的作品。</a:t>
            </a:r>
          </a:p>
          <a:p>
            <a:r>
              <a:t>2. 摄影作品的概念化处理：概念摄影师通常对摄影作品进行概念化处理，如添加文字、符号、物体等元素，使作品更加具有概念含量。</a:t>
            </a:r>
          </a:p>
          <a:p>
            <a:r>
              <a:t>3. 探索社会问题和文化现象：概念摄影师通过摄影探索社会问题和文化现象，用摄影作品来反映和评论社会现实，引发人们的思考和讨论。</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摄影与其他艺术形式的融合：探索不同艺术形式之间的结合。</a:t>
            </a:r>
          </a:p>
        </p:txBody>
      </p:sp>
      <p:sp>
        <p:nvSpPr>
          <p:cNvPr id="3" name="Subtitle 2"/>
          <p:cNvSpPr>
            <a:spLocks noGrp="1"/>
          </p:cNvSpPr>
          <p:nvPr>
            <p:ph type="subTitle" idx="1"/>
          </p:nvPr>
        </p:nvSpPr>
        <p:spPr/>
        <p:txBody>
          <a:bodyPr/>
          <a:lstStyle/>
          <a:p>
            <a:r>
              <a:t>摄影技术在艺术创作中的创新运用</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摄影与其他艺术形式的融合：探索不同艺术形式之间的结合。</a:t>
            </a:r>
          </a:p>
        </p:txBody>
      </p:sp>
      <p:sp>
        <p:nvSpPr>
          <p:cNvPr id="3" name="Text Placeholder 2"/>
          <p:cNvSpPr>
            <a:spLocks noGrp="1"/>
          </p:cNvSpPr>
          <p:nvPr>
            <p:ph type="body" idx="1"/>
          </p:nvPr>
        </p:nvSpPr>
        <p:spPr/>
        <p:txBody>
          <a:bodyPr/>
          <a:lstStyle/>
          <a:p>
            <a:r>
              <a:t>跨界融合：</a:t>
            </a:r>
          </a:p>
        </p:txBody>
      </p:sp>
      <p:sp>
        <p:nvSpPr>
          <p:cNvPr id="4" name="Content Placeholder 3"/>
          <p:cNvSpPr>
            <a:spLocks noGrp="1"/>
          </p:cNvSpPr>
          <p:nvPr>
            <p:ph sz="half" idx="2"/>
          </p:nvPr>
        </p:nvSpPr>
        <p:spPr/>
        <p:txBody>
          <a:bodyPr/>
          <a:lstStyle/>
          <a:p>
            <a:r>
              <a:t>1. 摄影与绘画融合：将摄影与传统绘画技巧结合，创造出具有独特性视觉效果的作品。</a:t>
            </a:r>
          </a:p>
          <a:p>
            <a:r>
              <a:t>2. 摄影与雕塑融合：利用摄影技术捕捉雕塑的细节和艺术性，创造出更有表现力和真实感的图像。</a:t>
            </a:r>
          </a:p>
          <a:p>
            <a:r>
              <a:t>3. 摄影与音乐融合：利用摄影技术将音乐的元素和情感以视觉化的方式呈现，创造出具有音乐性和节奏感的影像或装置。</a:t>
            </a:r>
          </a:p>
        </p:txBody>
      </p:sp>
      <p:sp>
        <p:nvSpPr>
          <p:cNvPr id="5" name="Text Placeholder 4"/>
          <p:cNvSpPr>
            <a:spLocks noGrp="1"/>
          </p:cNvSpPr>
          <p:nvPr>
            <p:ph type="body" idx="3"/>
          </p:nvPr>
        </p:nvSpPr>
        <p:spPr/>
        <p:txBody>
          <a:bodyPr/>
          <a:lstStyle/>
          <a:p>
            <a:r>
              <a:t>媒体混合：</a:t>
            </a:r>
          </a:p>
        </p:txBody>
      </p:sp>
      <p:sp>
        <p:nvSpPr>
          <p:cNvPr id="6" name="Content Placeholder 5"/>
          <p:cNvSpPr>
            <a:spLocks noGrp="1"/>
          </p:cNvSpPr>
          <p:nvPr>
            <p:ph sz="half" idx="4"/>
          </p:nvPr>
        </p:nvSpPr>
        <p:spPr/>
        <p:txBody>
          <a:bodyPr/>
          <a:lstStyle/>
          <a:p>
            <a:r>
              <a:t>1. 摄影与装置艺术融合：将摄影作品与装置艺术结合，创造出多维度的艺术体验。</a:t>
            </a:r>
          </a:p>
          <a:p>
            <a:r>
              <a:t>2. 摄影与表演艺术融合：将表演艺术与摄影结合，创造出动态和互动的艺术作品。</a:t>
            </a:r>
          </a:p>
          <a:p>
            <a:r>
              <a:t>3. 摄影与电影融合：将摄影和电影的元素融合，创造出具有电影感和叙事性的影像作品。</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摄影与其他艺术形式的融合：探索不同艺术形式之间的结合。</a:t>
            </a:r>
          </a:p>
        </p:txBody>
      </p:sp>
      <p:sp>
        <p:nvSpPr>
          <p:cNvPr id="3" name="Text Placeholder 2"/>
          <p:cNvSpPr>
            <a:spLocks noGrp="1"/>
          </p:cNvSpPr>
          <p:nvPr>
            <p:ph type="body" idx="1"/>
          </p:nvPr>
        </p:nvSpPr>
        <p:spPr/>
        <p:txBody>
          <a:bodyPr/>
          <a:lstStyle/>
          <a:p>
            <a:r>
              <a:t>摄影与技术：</a:t>
            </a:r>
          </a:p>
        </p:txBody>
      </p:sp>
      <p:sp>
        <p:nvSpPr>
          <p:cNvPr id="4" name="Content Placeholder 3"/>
          <p:cNvSpPr>
            <a:spLocks noGrp="1"/>
          </p:cNvSpPr>
          <p:nvPr>
            <p:ph sz="half" idx="2"/>
          </p:nvPr>
        </p:nvSpPr>
        <p:spPr/>
        <p:txBody>
          <a:bodyPr/>
          <a:lstStyle/>
          <a:p>
            <a:r>
              <a:t>1. 摄影与人工智能融合：利用人工智能技术对摄影图像进行处理和分析，创造出更加具有创意和视觉吸引力的影像。</a:t>
            </a:r>
          </a:p>
          <a:p>
            <a:r>
              <a:t>2. 摄影与增强现实融合：将摄影与增强现实技术结合，创造出更加沉浸式的视觉体验。</a:t>
            </a:r>
          </a:p>
          <a:p>
            <a:r>
              <a:t>3. 摄影与虚拟现实融合：将摄影与虚拟现实技术结合，创造出更加身临其境的视觉体验。</a:t>
            </a:r>
          </a:p>
        </p:txBody>
      </p:sp>
      <p:sp>
        <p:nvSpPr>
          <p:cNvPr id="5" name="Text Placeholder 4"/>
          <p:cNvSpPr>
            <a:spLocks noGrp="1"/>
          </p:cNvSpPr>
          <p:nvPr>
            <p:ph type="body" idx="3"/>
          </p:nvPr>
        </p:nvSpPr>
        <p:spPr/>
        <p:txBody>
          <a:bodyPr/>
          <a:lstStyle/>
          <a:p>
            <a:r>
              <a:t>摄影与社会实践：</a:t>
            </a:r>
          </a:p>
        </p:txBody>
      </p:sp>
      <p:sp>
        <p:nvSpPr>
          <p:cNvPr id="6" name="Content Placeholder 5"/>
          <p:cNvSpPr>
            <a:spLocks noGrp="1"/>
          </p:cNvSpPr>
          <p:nvPr>
            <p:ph sz="half" idx="4"/>
          </p:nvPr>
        </p:nvSpPr>
        <p:spPr/>
        <p:txBody>
          <a:bodyPr/>
          <a:lstStyle/>
          <a:p>
            <a:r>
              <a:t>1. 纪实摄影：利用摄影记录社会事件和人文故事，反映社会现实。</a:t>
            </a:r>
          </a:p>
          <a:p>
            <a:r>
              <a:t>2. 摄影与社会变革：利用摄影推动社会变革，促进社会正义。</a:t>
            </a:r>
          </a:p>
          <a:p>
            <a:r>
              <a:t>3. 摄影与社区参与：利用摄影作为一种参与社区建设和社会发展的方式。</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摄影与其他艺术形式的融合：探索不同艺术形式之间的结合。</a:t>
            </a:r>
          </a:p>
        </p:txBody>
      </p:sp>
      <p:sp>
        <p:nvSpPr>
          <p:cNvPr id="3" name="Text Placeholder 2"/>
          <p:cNvSpPr>
            <a:spLocks noGrp="1"/>
          </p:cNvSpPr>
          <p:nvPr>
            <p:ph type="body" idx="1"/>
          </p:nvPr>
        </p:nvSpPr>
        <p:spPr/>
        <p:txBody>
          <a:bodyPr/>
          <a:lstStyle/>
          <a:p>
            <a:r>
              <a:t>摄影与文化遗产：</a:t>
            </a:r>
          </a:p>
        </p:txBody>
      </p:sp>
      <p:sp>
        <p:nvSpPr>
          <p:cNvPr id="4" name="Content Placeholder 3"/>
          <p:cNvSpPr>
            <a:spLocks noGrp="1"/>
          </p:cNvSpPr>
          <p:nvPr>
            <p:ph sz="half" idx="2"/>
          </p:nvPr>
        </p:nvSpPr>
        <p:spPr/>
        <p:txBody>
          <a:bodyPr/>
          <a:lstStyle/>
          <a:p>
            <a:r>
              <a:t>1. 摄影与考古融合：利用摄影技术记录和保存文化遗产。</a:t>
            </a:r>
          </a:p>
          <a:p>
            <a:r>
              <a:t>2. 摄影与历史研究融合：利用摄影技术研究历史事件和人物。</a:t>
            </a:r>
          </a:p>
          <a:p>
            <a:r>
              <a:t>3. 摄影与博物馆展示融合：利用摄影技术在博物馆展示中呈现文物和艺术品。</a:t>
            </a:r>
          </a:p>
        </p:txBody>
      </p:sp>
      <p:sp>
        <p:nvSpPr>
          <p:cNvPr id="5" name="Text Placeholder 4"/>
          <p:cNvSpPr>
            <a:spLocks noGrp="1"/>
          </p:cNvSpPr>
          <p:nvPr>
            <p:ph type="body" idx="3"/>
          </p:nvPr>
        </p:nvSpPr>
        <p:spPr/>
        <p:txBody>
          <a:bodyPr/>
          <a:lstStyle/>
          <a:p>
            <a:r>
              <a:t>摄影与教育：</a:t>
            </a:r>
          </a:p>
        </p:txBody>
      </p:sp>
      <p:sp>
        <p:nvSpPr>
          <p:cNvPr id="6" name="Content Placeholder 5"/>
          <p:cNvSpPr>
            <a:spLocks noGrp="1"/>
          </p:cNvSpPr>
          <p:nvPr>
            <p:ph sz="half" idx="4"/>
          </p:nvPr>
        </p:nvSpPr>
        <p:spPr/>
        <p:txBody>
          <a:bodyPr/>
          <a:lstStyle/>
          <a:p>
            <a:r>
              <a:t>1. 摄影在艺术教育中的运用：利用摄影技术进行艺术教育，激发学生的创造力和想象力。</a:t>
            </a:r>
          </a:p>
          <a:p>
            <a:r>
              <a:t>2. 摄影在社会科学教育中的运用：利用摄影技术进行社会科学教育，帮助学生理解社会现象和社会问题。</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摄影技术的实验性应用：尝试新颖、独特的摄影技术。</a:t>
            </a:r>
          </a:p>
        </p:txBody>
      </p:sp>
      <p:sp>
        <p:nvSpPr>
          <p:cNvPr id="3" name="Subtitle 2"/>
          <p:cNvSpPr>
            <a:spLocks noGrp="1"/>
          </p:cNvSpPr>
          <p:nvPr>
            <p:ph type="subTitle" idx="1"/>
          </p:nvPr>
        </p:nvSpPr>
        <p:spPr/>
        <p:txBody>
          <a:bodyPr/>
          <a:lstStyle/>
          <a:p>
            <a:r>
              <a:t>摄影技术在艺术创作中的创新运用</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摄影技术的实验性应用：尝试新颖、独特的摄影技术。</a:t>
            </a:r>
          </a:p>
        </p:txBody>
      </p:sp>
      <p:sp>
        <p:nvSpPr>
          <p:cNvPr id="3" name="Text Placeholder 2"/>
          <p:cNvSpPr>
            <a:spLocks noGrp="1"/>
          </p:cNvSpPr>
          <p:nvPr>
            <p:ph type="body" idx="1"/>
          </p:nvPr>
        </p:nvSpPr>
        <p:spPr/>
        <p:txBody>
          <a:bodyPr/>
          <a:lstStyle/>
          <a:p>
            <a:r>
              <a:t>多重曝光摄影</a:t>
            </a:r>
          </a:p>
        </p:txBody>
      </p:sp>
      <p:sp>
        <p:nvSpPr>
          <p:cNvPr id="4" name="Content Placeholder 3"/>
          <p:cNvSpPr>
            <a:spLocks noGrp="1"/>
          </p:cNvSpPr>
          <p:nvPr>
            <p:ph sz="half" idx="2"/>
          </p:nvPr>
        </p:nvSpPr>
        <p:spPr/>
        <p:txBody>
          <a:bodyPr/>
          <a:lstStyle/>
          <a:p>
            <a:r>
              <a:t>1. 多重曝光摄影是一种将多个图像叠加在一起的摄影技术，可以创建出具有独特视觉效果的作品。</a:t>
            </a:r>
          </a:p>
          <a:p>
            <a:r>
              <a:t>2. 多重曝光摄影可以用来创建各种各样的效果，包括梦境般的、超现实的、抽象的和叙事的图像。</a:t>
            </a:r>
          </a:p>
          <a:p>
            <a:r>
              <a:t>3. 多重曝光摄影可以应用于各种各样的摄影类型，包括人像、风景、街头摄影和时尚摄影。</a:t>
            </a:r>
          </a:p>
        </p:txBody>
      </p:sp>
      <p:sp>
        <p:nvSpPr>
          <p:cNvPr id="5" name="Text Placeholder 4"/>
          <p:cNvSpPr>
            <a:spLocks noGrp="1"/>
          </p:cNvSpPr>
          <p:nvPr>
            <p:ph type="body" idx="3"/>
          </p:nvPr>
        </p:nvSpPr>
        <p:spPr/>
        <p:txBody>
          <a:bodyPr/>
          <a:lstStyle/>
          <a:p>
            <a:r>
              <a:t>长曝光摄影</a:t>
            </a:r>
          </a:p>
        </p:txBody>
      </p:sp>
      <p:sp>
        <p:nvSpPr>
          <p:cNvPr id="6" name="Content Placeholder 5"/>
          <p:cNvSpPr>
            <a:spLocks noGrp="1"/>
          </p:cNvSpPr>
          <p:nvPr>
            <p:ph sz="half" idx="4"/>
          </p:nvPr>
        </p:nvSpPr>
        <p:spPr/>
        <p:txBody>
          <a:bodyPr/>
          <a:lstStyle/>
          <a:p>
            <a:r>
              <a:t>1. 长曝光摄影是一种使用长曝光时间来创建模糊和动态图像的摄影技术。</a:t>
            </a:r>
          </a:p>
          <a:p>
            <a:r>
              <a:t>2. 长曝光摄影可以用来创建各种各样的效果，包括流水般的、光迹的、烟雾般的和星轨的图像。</a:t>
            </a:r>
          </a:p>
          <a:p>
            <a:r>
              <a:t>3. 长曝光摄影可以应用于各种各样的摄影类型，包括人像、风景、街头摄影和星空摄影。</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摄影技术的实验性应用：尝试新颖、独特的摄影技术。</a:t>
            </a:r>
          </a:p>
        </p:txBody>
      </p:sp>
      <p:sp>
        <p:nvSpPr>
          <p:cNvPr id="3" name="Text Placeholder 2"/>
          <p:cNvSpPr>
            <a:spLocks noGrp="1"/>
          </p:cNvSpPr>
          <p:nvPr>
            <p:ph type="body" idx="1"/>
          </p:nvPr>
        </p:nvSpPr>
        <p:spPr/>
        <p:txBody>
          <a:bodyPr/>
          <a:lstStyle/>
          <a:p>
            <a:r>
              <a:t>延时摄影</a:t>
            </a:r>
          </a:p>
        </p:txBody>
      </p:sp>
      <p:sp>
        <p:nvSpPr>
          <p:cNvPr id="4" name="Content Placeholder 3"/>
          <p:cNvSpPr>
            <a:spLocks noGrp="1"/>
          </p:cNvSpPr>
          <p:nvPr>
            <p:ph sz="half" idx="2"/>
          </p:nvPr>
        </p:nvSpPr>
        <p:spPr/>
        <p:txBody>
          <a:bodyPr/>
          <a:lstStyle/>
          <a:p>
            <a:r>
              <a:t>1. 延时摄影是一种以非常快的连续拍摄图像的摄影技术，然后将这些图像组合成一段视频。</a:t>
            </a:r>
          </a:p>
          <a:p>
            <a:r>
              <a:t>2. 延时摄影可以用来创建各种各样的效果，包括花开花谢、日出日落和云朵飘动等。</a:t>
            </a:r>
          </a:p>
          <a:p>
            <a:r>
              <a:t>3. 延时摄影可以应用于各种各样的摄影类型，包括风景、自然和科学摄影。</a:t>
            </a:r>
          </a:p>
        </p:txBody>
      </p:sp>
      <p:sp>
        <p:nvSpPr>
          <p:cNvPr id="5" name="Text Placeholder 4"/>
          <p:cNvSpPr>
            <a:spLocks noGrp="1"/>
          </p:cNvSpPr>
          <p:nvPr>
            <p:ph type="body" idx="3"/>
          </p:nvPr>
        </p:nvSpPr>
        <p:spPr/>
        <p:txBody>
          <a:bodyPr/>
          <a:lstStyle/>
          <a:p>
            <a:r>
              <a:t>微距摄影</a:t>
            </a:r>
          </a:p>
        </p:txBody>
      </p:sp>
      <p:sp>
        <p:nvSpPr>
          <p:cNvPr id="6" name="Content Placeholder 5"/>
          <p:cNvSpPr>
            <a:spLocks noGrp="1"/>
          </p:cNvSpPr>
          <p:nvPr>
            <p:ph sz="half" idx="4"/>
          </p:nvPr>
        </p:nvSpPr>
        <p:spPr/>
        <p:txBody>
          <a:bodyPr/>
          <a:lstStyle/>
          <a:p>
            <a:r>
              <a:t>1. 微距摄影是一种近距离拍摄小物体以揭示其细节的摄影技术。</a:t>
            </a:r>
          </a:p>
          <a:p>
            <a:r>
              <a:t>2. 微距摄影可以用来创建各种各样的效果，包括令人惊叹的、科学的和艺术的图像。</a:t>
            </a:r>
          </a:p>
          <a:p>
            <a:r>
              <a:t>3. 微距摄影可以应用于各种各样的摄影类型，包括自然、科学和产品摄影。</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摄影技术的实验性应用：尝试新颖、独特的摄影技术。</a:t>
            </a:r>
          </a:p>
        </p:txBody>
      </p:sp>
      <p:sp>
        <p:nvSpPr>
          <p:cNvPr id="3" name="Text Placeholder 2"/>
          <p:cNvSpPr>
            <a:spLocks noGrp="1"/>
          </p:cNvSpPr>
          <p:nvPr>
            <p:ph type="body" idx="1"/>
          </p:nvPr>
        </p:nvSpPr>
        <p:spPr/>
        <p:txBody>
          <a:bodyPr/>
          <a:lstStyle/>
          <a:p>
            <a:r>
              <a:t>红外线摄影</a:t>
            </a:r>
          </a:p>
        </p:txBody>
      </p:sp>
      <p:sp>
        <p:nvSpPr>
          <p:cNvPr id="4" name="Content Placeholder 3"/>
          <p:cNvSpPr>
            <a:spLocks noGrp="1"/>
          </p:cNvSpPr>
          <p:nvPr>
            <p:ph sz="half" idx="2"/>
          </p:nvPr>
        </p:nvSpPr>
        <p:spPr/>
        <p:txBody>
          <a:bodyPr/>
          <a:lstStyle/>
          <a:p>
            <a:r>
              <a:t>1. 红外线摄影是一种使用红外线光谱来创建图像的摄影技术。</a:t>
            </a:r>
          </a:p>
          <a:p>
            <a:r>
              <a:t>2. 红外线摄影可以用来创建各种各样的效果，包括超现实的、抽象的和艺术的图像。</a:t>
            </a:r>
          </a:p>
          <a:p>
            <a:r>
              <a:t>3. 红外线摄影可以应用于各种各样的摄影类型，包括风景、人像和时尚摄影。</a:t>
            </a:r>
          </a:p>
        </p:txBody>
      </p:sp>
      <p:sp>
        <p:nvSpPr>
          <p:cNvPr id="5" name="Text Placeholder 4"/>
          <p:cNvSpPr>
            <a:spLocks noGrp="1"/>
          </p:cNvSpPr>
          <p:nvPr>
            <p:ph type="body" idx="3"/>
          </p:nvPr>
        </p:nvSpPr>
        <p:spPr/>
        <p:txBody>
          <a:bodyPr/>
          <a:lstStyle/>
          <a:p>
            <a:r>
              <a:t>光绘摄影</a:t>
            </a:r>
          </a:p>
        </p:txBody>
      </p:sp>
      <p:sp>
        <p:nvSpPr>
          <p:cNvPr id="6" name="Content Placeholder 5"/>
          <p:cNvSpPr>
            <a:spLocks noGrp="1"/>
          </p:cNvSpPr>
          <p:nvPr>
            <p:ph sz="half" idx="4"/>
          </p:nvPr>
        </p:nvSpPr>
        <p:spPr/>
        <p:txBody>
          <a:bodyPr/>
          <a:lstStyle/>
          <a:p>
            <a:r>
              <a:t>1. 光绘摄影是一种使用光源在黑暗中作画的摄影技术。</a:t>
            </a:r>
          </a:p>
          <a:p>
            <a:r>
              <a:t>2. 光绘摄影可以用来创建各种各样的效果，包括抽象的、超现实的和艺术的图像。</a:t>
            </a:r>
          </a:p>
          <a:p>
            <a:r>
              <a:t>3. 光绘摄影是一种非常灵活的摄影技术，可以用于各种各样的摄影项目。</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摄影叙事的创新发展：利用摄影讲故事、传达信息。</a:t>
            </a:r>
          </a:p>
        </p:txBody>
      </p:sp>
      <p:sp>
        <p:nvSpPr>
          <p:cNvPr id="3" name="Subtitle 2"/>
          <p:cNvSpPr>
            <a:spLocks noGrp="1"/>
          </p:cNvSpPr>
          <p:nvPr>
            <p:ph type="subTitle" idx="1"/>
          </p:nvPr>
        </p:nvSpPr>
        <p:spPr/>
        <p:txBody>
          <a:bodyPr/>
          <a:lstStyle/>
          <a:p>
            <a:r>
              <a:t>摄影技术在艺术创作中的创新运用</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摄影叙事的创新发展：利用摄影讲故事、传达信息。</a:t>
            </a:r>
          </a:p>
        </p:txBody>
      </p:sp>
      <p:sp>
        <p:nvSpPr>
          <p:cNvPr id="3" name="Text Placeholder 2"/>
          <p:cNvSpPr>
            <a:spLocks noGrp="1"/>
          </p:cNvSpPr>
          <p:nvPr>
            <p:ph type="body" idx="1"/>
          </p:nvPr>
        </p:nvSpPr>
        <p:spPr/>
        <p:txBody>
          <a:bodyPr/>
          <a:lstStyle/>
          <a:p>
            <a:r>
              <a:t>摄影叙事的创新发展：利用摄影讲故事、传达信息：</a:t>
            </a:r>
          </a:p>
        </p:txBody>
      </p:sp>
      <p:sp>
        <p:nvSpPr>
          <p:cNvPr id="4" name="Content Placeholder 3"/>
          <p:cNvSpPr>
            <a:spLocks noGrp="1"/>
          </p:cNvSpPr>
          <p:nvPr>
            <p:ph sz="half" idx="2"/>
          </p:nvPr>
        </p:nvSpPr>
        <p:spPr/>
        <p:txBody>
          <a:bodyPr/>
          <a:lstStyle/>
          <a:p>
            <a:r>
              <a:t>1. 通过摄影叙事，摄影师可以通过视觉图像来讲述故事，这是一种独特而有力的媒介，可以捕捉和传达信息。</a:t>
            </a:r>
          </a:p>
          <a:p>
            <a:r>
              <a:t>2. 摄影叙事可以跨越时间和空间。它允许摄影师探索不同的文化、社会和历史背景。</a:t>
            </a:r>
          </a:p>
          <a:p>
            <a:r>
              <a:t>3. 摄影叙事可以采用各种形式，包括纪录片、时尚、人像和街头摄影，同样也可以是非虚构或虚构形式。</a:t>
            </a:r>
          </a:p>
        </p:txBody>
      </p:sp>
      <p:sp>
        <p:nvSpPr>
          <p:cNvPr id="5" name="Text Placeholder 4"/>
          <p:cNvSpPr>
            <a:spLocks noGrp="1"/>
          </p:cNvSpPr>
          <p:nvPr>
            <p:ph type="body" idx="3"/>
          </p:nvPr>
        </p:nvSpPr>
        <p:spPr/>
        <p:txBody>
          <a:bodyPr/>
          <a:lstStyle/>
          <a:p>
            <a:r>
              <a:t>摄影师的视觉语言探索：</a:t>
            </a:r>
          </a:p>
        </p:txBody>
      </p:sp>
      <p:sp>
        <p:nvSpPr>
          <p:cNvPr id="6" name="Content Placeholder 5"/>
          <p:cNvSpPr>
            <a:spLocks noGrp="1"/>
          </p:cNvSpPr>
          <p:nvPr>
            <p:ph sz="half" idx="4"/>
          </p:nvPr>
        </p:nvSpPr>
        <p:spPr/>
        <p:txBody>
          <a:bodyPr/>
          <a:lstStyle/>
          <a:p>
            <a:r>
              <a:t>1. 摄影师可以通过摄影叙事来探索自己的视觉语言，他们可以使用各种技术和方法来创造独特的图像。</a:t>
            </a:r>
          </a:p>
          <a:p>
            <a:r>
              <a:t>2. 摄影师可以利用构图、色彩、光线和纹理来创造出具有视觉冲击力的图像，从而传达信息和叙述故事。</a:t>
            </a:r>
          </a:p>
          <a:p>
            <a:r>
              <a:t>3. 摄影师可以利用摄影技术来探索不同主题，例如人像、风景、自然和日常生活。</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https://d.book118.com/876031234243010053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93</Paragraphs>
  <Slides>16</Slides>
  <Notes>0</Notes>
  <TotalTime>1</TotalTime>
  <HiddenSlides>0</HiddenSlides>
  <MMClips>0</MMClips>
  <ScaleCrop>0</ScaleCrop>
  <HeadingPairs>
    <vt:vector baseType="variant" size="6">
      <vt:variant>
        <vt:lpstr>Fonts used</vt:lpstr>
      </vt:variant>
      <vt:variant>
        <vt:i4>10</vt:i4>
      </vt:variant>
      <vt:variant>
        <vt:lpstr>Theme</vt:lpstr>
      </vt:variant>
      <vt:variant>
        <vt:i4>1</vt:i4>
      </vt:variant>
      <vt:variant>
        <vt:lpstr>Slide Titles</vt:lpstr>
      </vt:variant>
      <vt:variant>
        <vt:i4>16</vt:i4>
      </vt:variant>
    </vt:vector>
  </HeadingPairs>
  <TitlesOfParts>
    <vt:vector baseType="lpstr" size="27">
      <vt:lpstr>Arial</vt:lpstr>
      <vt:lpstr>Calibri</vt:lpstr>
      <vt:lpstr>黑体</vt:lpstr>
      <vt:lpstr>微软雅黑</vt:lpstr>
      <vt:lpstr>Wingdings</vt:lpstr>
      <vt:lpstr>Franklin Gothic Book</vt:lpstr>
      <vt:lpstr>宋体</vt:lpstr>
      <vt:lpstr>仿宋_GB2312</vt:lpstr>
      <vt:lpstr>Agency FB</vt:lpstr>
      <vt:lpstr>Adobe 宋体 Std L</vt:lpstr>
      <vt:lpstr>Office Theme</vt:lpstr>
      <vt:lpstr>PowerPoint Presentation</vt:lpstr>
      <vt:lpstr>PowerPoint Presentation</vt:lpstr>
      <vt:lpstr> 摄影技术的艺术化应用：将摄影作为一种艺术表现形式。</vt:lpstr>
      <vt:lpstr> 摄影技术的艺术化应用：将摄影作为一种艺术表现形式。</vt:lpstr>
      <vt:lpstr> 摄影技术的艺术化应用：将摄影作为一种艺术表现形式。</vt:lpstr>
      <vt:lpstr> 摄影与其他艺术形式的融合：探索不同艺术形式之间的结合。</vt:lpstr>
      <vt:lpstr>#. 摄影与其他艺术形式的融合：探索不同艺术形式之间的结合。</vt:lpstr>
      <vt:lpstr>#. 摄影与其他艺术形式的融合：探索不同艺术形式之间的结合。</vt:lpstr>
      <vt:lpstr>#. 摄影与其他艺术形式的融合：探索不同艺术形式之间的结合。</vt:lpstr>
      <vt:lpstr> 摄影技术的实验性应用：尝试新颖、独特的摄影技术。</vt:lpstr>
      <vt:lpstr> 摄影技术的实验性应用：尝试新颖、独特的摄影技术。</vt:lpstr>
      <vt:lpstr> 摄影技术的实验性应用：尝试新颖、独特的摄影技术。</vt:lpstr>
      <vt:lpstr> 摄影技术的实验性应用：尝试新颖、独特的摄影技术。</vt:lpstr>
      <vt:lpstr> 摄影叙事的创新发展：利用摄影讲故事、传达信息。</vt:lpstr>
      <vt:lpstr>#. 摄影叙事的创新发展：利用摄影讲故事、传达信息。</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2024-09-20T21:14:38.907</cp:lastPrinted>
  <dcterms:created xsi:type="dcterms:W3CDTF">2024-09-20T13:14:38Z</dcterms:created>
  <dcterms:modified xsi:type="dcterms:W3CDTF">2024-09-20T13:14:40Z</dcterms:modified>
</cp:coreProperties>
</file>