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C104516-C0E2-4283-930E-073F7B6167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FBDDF4-A4C2-4220-8231-65821F0CB2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BEC5EE8-D993-442B-B421-C07903AA6D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0B9666-C002-4958-990F-D16225847F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C755DD8-CD92-4AEC-850A-69F4CC42B4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CB72F24-DC67-4740-898C-4913CE1014E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7C6D969-B9B8-4ACE-8D16-A3081B81F55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33E6B33-CA58-449B-8B77-FE1CE063AFE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7227ECA-5351-4ECF-ACFA-DE06C599A2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B1B507-4E05-455C-87B7-ED13BDC348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3B65C7-2A1B-4FF5-8379-22FD79A016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604015303301005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headEnd type="oval"/>
            <a:tailEnd type="oval"/>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金融机构往来业务的核算</a:t>
            </a:r>
          </a:p>
        </p:txBody>
      </p:sp>
      <p:sp>
        <p:nvSpPr>
          <p:cNvPr id="6" name="TextBox 6"/>
          <p:cNvSpPr txBox="1"/>
          <p:nvPr/>
        </p:nvSpPr>
        <p:spPr>
          <a:xfrm>
            <a:off x="4937259" y="4058769"/>
            <a:ext cx="2317493"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endParaRPr lang="en-US" sz="2025">
              <a:solidFill>
                <a:srgbClr val="FFFFFF">
                  <a:alpha val="100000"/>
                </a:srgbClr>
              </a:solidFill>
              <a:latin typeface="Microsoft Yahei"/>
              <a:ea typeface="Microsoft Yahei"/>
              <a:cs typeface="Microsoft Yahei"/>
            </a:endParaRPr>
          </a:p>
        </p:txBody>
      </p:sp>
      <p:sp>
        <p:nvSpPr>
          <p:cNvPr id="7" name="TextBox 7"/>
          <p:cNvSpPr txBox="1"/>
          <p:nvPr/>
        </p:nvSpPr>
        <p:spPr>
          <a:xfrm>
            <a:off x="4595215" y="4540734"/>
            <a:ext cx="3001580" cy="48196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025">
                <a:solidFill>
                  <a:srgbClr val="FFFFFF">
                    <a:alpha val="100000"/>
                  </a:srgbClr>
                </a:solidFill>
                <a:latin typeface="Microsoft Yahei"/>
                <a:ea typeface="Microsoft Yahei"/>
                <a:cs typeface="Microsoft Yahei"/>
              </a:rPr>
              <a:t>2024-02-01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金融机构往来业务概述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金融机构往来账户设置</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金融机构往来业务核算流程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金融机构往来业务核算方法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金融机构往来业务核算案例分析</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金融机构往来业务核算优化建议</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01</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金融机构往来业务概述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0078" b="1007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金融机构往来业务是指不同金融机构之间进行的资金往来和金融服务活动。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根据业务性质和对象，金融机构往来业务可分为同业拆借、同业存放、同业借款、同业代付、债券回购、外汇买卖等类型。</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分类</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金融机构往来业务具有金额大、期限短、利率市场化、风险较高等特点。此外，该业务还呈现出日益多样化、复杂化的趋势。</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业务特点</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金融机构往来业务面临的主要风险包括信用风险、市场风险、流动性风险和操作风险等。其中，信用风险是最为核心的风险，需要金融机构采取有效的措施进行管理和控制。</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风险</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业务特点与风险</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金融机构往来业务的核算旨在准确记录和反映金融机构之间的资金往来和金融服务活动，为金融机构的经营管理提供准确、完整的财务信息。</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核算目的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金融机构往来业务的核算对于金融机构的经营管理具有重要意义。首先，准确的核算是金融机构进行决策和分析的基础；其次，核算结果有助于金融机构评估和管理风险；最后，核算还有助于金融机构合规经营和接受监管部门的监督。</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核算意义</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核算目的与意义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02</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金融机构往来账户设置</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指金融机构在其他银行或金融机构开立的账户，用于存放资金。</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9375" r="9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种类</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核算方法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9083" r="9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包括活期存款、定期存款、通知存款等。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通过“存放同业款项”科目进行核算，记录资金的收付情况。</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存放同业款项账户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4583" r="14583"/>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定义</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指其他银行或金融机构在本行开立的账户，用于存放资金。</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种类</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与存放同业款项账户类似，也包括活期存款、定期存款等。</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核算方法</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通过“同业存放款项”科目进行核算，记录资金的收付情况。</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同业存放款项账户</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指同一银行系统内不同行处之间因办理结算、资金调拨等业务而发生的资金账务往来。</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875" r="16875"/>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定义</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包括全国联行往来、分行辖内往来、支行辖内往来等。</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种类</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通过“联行往来”科目进行核算，记录资金的划转和清算情况。</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核算方法</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联行往来账户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定义</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指金融机构在上级机构或总行开立的账户，用于上存资金。</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16792" r="16792"/>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种类</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包括一般性存款和准备金存款等。</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核算方法</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通过“系统内上存款项”科目进行核算，记录资金的收付和计息情况。同时，上级机构或总行也需设立相应的“系统内款项存放”科目，以核算下级机构上存资金的收付和计息情况。</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系统内上存款项账户</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03</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金融机构往来业务核算流程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接收并初步审核客户提交的业务凭证，确保凭证的完整性和规范性。</a:t>
            </a:r>
          </a:p>
        </p:txBody>
      </p:sp>
      <p:pic>
        <p:nvPicPr>
          <p:cNvPr id="6" name="Picture 6"/>
          <p:cNvPicPr>
            <a:picLocks noChangeAspect="1"/>
          </p:cNvPicPr>
          <p:nvPr/>
        </p:nvPicPr>
        <p:blipFill>
          <a:blip r:embed="rId2"/>
          <a:srcRect l="16542" r="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凭证受理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核对凭证上的各项要素是否齐全、正确，如账号、户名、金额、业务类型等。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要素审查</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250" r="122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通过系统或人工方式验证凭证的真实性，防止伪造或变造凭证。</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真实性验证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受理与审查凭证</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根据审核无误的凭证进行记账处理，将业务数据录入系统。</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记账处理</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对记账结果进行复核，确保记账的准确性和完整性。</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复核确认</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如发现记账错误，需及时进行账务调整，确保账务数据的正确性。</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账务调整</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记账与复核</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4966" r="14966"/>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根据业务类型和约定，进行资金结算处理。</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结算处理</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定期与客户进行对账，核对业务发生额和余额等信息。</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对账核对</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如发现对账差异，需及时查明原因并进行处理。</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差异处理</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结算与对账</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风险监测与报告</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定期监测业务风险状况，及时报告风险事件。</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差错处理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对业务处理过程中出现的差错进行及时纠正和处理。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风险防范措施</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制定并实施风险防范措施，降低业务风险。</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差错处理与风险防范</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noFill/>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500" b="1">
                <a:solidFill>
                  <a:srgbClr val="FFFFFF">
                    <a:alpha val="100000"/>
                  </a:srgbClr>
                </a:solidFill>
                <a:latin typeface="Microsoft Yahei"/>
                <a:ea typeface="Microsoft Yahei"/>
                <a:cs typeface="Microsoft Yahei"/>
              </a:rPr>
              <a:t>04</a:t>
            </a:r>
          </a:p>
        </p:txBody>
      </p:sp>
      <p:sp>
        <p:nvSpPr>
          <p:cNvPr id="7" name="TextBox 7"/>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金融机构往来业务核算方法</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https://d.book118.com/876040153033010052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2024-09-18T09:44:55.071</cp:lastPrinted>
  <dcterms:created xsi:type="dcterms:W3CDTF">2024-09-18T01:44:55Z</dcterms:created>
  <dcterms:modified xsi:type="dcterms:W3CDTF">2024-09-18T01:44:57Z</dcterms:modified>
</cp:coreProperties>
</file>