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5"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tags" Target="tags/tag17.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ct val="0"/>
              </a:spcBef>
              <a:spcAft>
                <a:spcPct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ct val="0"/>
              </a:spcBef>
              <a:spcAft>
                <a:spcPct val="0"/>
              </a:spcAft>
              <a:defRPr sz="1200">
                <a:latin typeface="+mn-lt"/>
                <a:ea typeface="+mn-ea"/>
              </a:defRPr>
            </a:lvl1pPr>
          </a:lstStyle>
          <a:p>
            <a:pPr>
              <a:defRPr/>
            </a:pPr>
            <a:fld id="{4D855ECC-D3B0-4D85-B322-94BB2694C449}" type="datetimeFigureOut">
              <a:rPr lang="zh-CN" altLang="en-US"/>
              <a:t>2023/11/27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ct val="0"/>
              </a:spcBef>
              <a:spcAft>
                <a:spcPct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ct val="0"/>
              </a:spcBef>
              <a:spcAft>
                <a:spcPct val="0"/>
              </a:spcAft>
              <a:defRPr sz="1200">
                <a:latin typeface="+mn-lt"/>
                <a:ea typeface="+mn-ea"/>
              </a:defRPr>
            </a:lvl1pPr>
          </a:lstStyle>
          <a:p>
            <a:pPr>
              <a:defRPr/>
            </a:pPr>
            <a:fld id="{4DC1C6DC-5BD1-4BD1-B505-F1DCB8D7B784}"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745" name="幻灯片图像占位符 1"/>
          <p:cNvSpPr>
            <a:spLocks noGrp="1" noRot="1" noChangeAspect="1"/>
          </p:cNvSpPr>
          <p:nvPr>
            <p:ph type="sldImg"/>
          </p:nvPr>
        </p:nvSpPr>
        <p:spPr bwMode="auto">
          <a:noFill/>
          <a:ln>
            <a:solidFill>
              <a:srgbClr val="000000"/>
            </a:solidFill>
            <a:miter lim="800000"/>
          </a:ln>
        </p:spPr>
      </p:sp>
      <p:sp>
        <p:nvSpPr>
          <p:cNvPr id="31746" name="文本占位符 2"/>
          <p:cNvSpPr txBox="1">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3097385-08B6-4889-AA30-AE015267BC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BC9720-1E6E-4A77-B40A-A86C4DA445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832E97E-0880-47D4-BE0C-C91784833D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9DFC4E-50E3-407F-9963-122D76FB7F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D42B5F9-723B-41FD-959E-F01F4FEA2FD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DDF5829-F01E-4F76-BCDA-E6AE8A993F7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A78580-4D62-45B1-89C4-D097F64D21F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869F06-3EC4-4B67-8253-2A4021D977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2E80A4-C8A3-4B42-8F34-215CFD4C7E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D43785-863D-4231-897D-A826D75293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399400-7315-40A2-9E4C-6F8918A9F8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1FCF64E1-D8A2-4E61-9B38-3085E78847B7}" type="datetimeFigureOut">
              <a:rPr lang="zh-CN" altLang="en-US"/>
              <a:t>2023/11/27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F25B656-41D6-4B0E-9BA2-B01930E261FD}" type="slidenum">
              <a:rPr lang="zh-CN" altLang="en-US"/>
              <a:t>‹#›</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6814BDA-24B0-4DF7-8219-B73F60BE550A}" type="datetimeFigureOut">
              <a:rPr lang="zh-CN" altLang="en-US"/>
              <a:t>2023/11/27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C738A68-78E4-4D3D-B847-C33116B7E9A1}" type="slidenum">
              <a:rPr lang="zh-CN" altLang="en-US"/>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5ADEE9E-9CA2-4AAC-B54B-E55CE1DA8B18}" type="datetimeFigureOut">
              <a:rPr lang="zh-CN" altLang="en-US"/>
              <a:t>2023/11/27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CC1C97F-8981-4036-8401-8BF48F22BEB7}" type="slidenum">
              <a:rPr lang="zh-CN" altLang="en-US"/>
              <a:t>‹#›</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9296EDC-3345-42B9-AA37-88FE8ECBD784}" type="datetimeFigureOut">
              <a:rPr lang="zh-CN" altLang="en-US"/>
              <a:t>2023/11/27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D491A23-6851-404D-833D-71145AE85E78}" type="slidenum">
              <a:rPr lang="zh-CN" altLang="en-US"/>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B411AAAE-F5B7-4328-AD16-AA09CD203D78}" type="datetimeFigureOut">
              <a:rPr lang="zh-CN" altLang="en-US"/>
              <a:t>2023/11/27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EF800A8-6334-48D3-8349-950FCD3BDF13}" type="slidenum">
              <a:rPr lang="zh-CN" altLang="en-US"/>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87CDA1C5-9252-4A8E-B153-A98777E10285}" type="datetimeFigureOut">
              <a:rPr lang="zh-CN" altLang="en-US"/>
              <a:t>2023/11/27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72BCD17-B905-4090-ADE2-67B65143C89B}" type="slidenum">
              <a:rPr lang="zh-CN" altLang="en-US"/>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3"/>
          <p:cNvSpPr>
            <a:spLocks noGrp="1"/>
          </p:cNvSpPr>
          <p:nvPr>
            <p:ph type="dt" sz="half" idx="10"/>
          </p:nvPr>
        </p:nvSpPr>
        <p:spPr/>
        <p:txBody>
          <a:bodyPr/>
          <a:lstStyle>
            <a:lvl1pPr>
              <a:defRPr/>
            </a:lvl1pPr>
          </a:lstStyle>
          <a:p>
            <a:pPr>
              <a:defRPr/>
            </a:pPr>
            <a:fld id="{D641AEB3-0181-42ED-916D-03A6481944FE}" type="datetimeFigureOut">
              <a:rPr lang="zh-CN" altLang="en-US"/>
              <a:t>2023/11/27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8C64CD4-A547-46F9-BEB9-8BB179319FFD}" type="slidenum">
              <a:rPr lang="zh-CN" altLang="en-US"/>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1CD9DF1-B608-4A35-BEB7-587DBBB3C84D}" type="datetimeFigureOut">
              <a:rPr lang="zh-CN" altLang="en-US"/>
              <a:t>2023/11/27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6E3EA62-96F8-4FAC-9E44-0BFF72758D76}" type="slidenum">
              <a:rPr lang="zh-CN" altLang="en-US"/>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2CD6D012-2548-438F-A19A-8C79BB51C14B}" type="datetimeFigureOut">
              <a:rPr lang="zh-CN" altLang="en-US"/>
              <a:t>2023/11/27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77EF4E7-5A76-43E9-A998-27B0971C80F2}" type="slidenum">
              <a:rPr lang="zh-CN" altLang="en-US"/>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1A2F99DB-20F7-4EA1-ACBD-E32CA14DC61A}" type="datetimeFigureOut">
              <a:rPr lang="zh-CN" altLang="en-US"/>
              <a:t>2023/11/27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A55EBC5-9B26-4AFD-A98B-1762C92AED3C}" type="slidenum">
              <a:rPr lang="zh-CN" altLang="en-US"/>
              <a:t>‹#›</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70B4D8B-84FB-4DE2-BD02-1F69F54F3DFB}" type="datetimeFigureOut">
              <a:rPr lang="zh-CN" altLang="en-US"/>
              <a:t>2023/11/27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6B77EB1-9E68-4265-BCBB-0E1E8B08846F}" type="slidenum">
              <a:rPr lang="zh-CN" altLang="en-US"/>
              <a:t>‹#›</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3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8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3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7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6_标题和内容">
    <p:spTree>
      <p:nvGrpSpPr>
        <p:cNvPr id="1" name=""/>
        <p:cNvGrpSpPr/>
        <p:nvPr/>
      </p:nvGrpSpPr>
      <p:grpSpPr>
        <a:xfrm>
          <a:off x="0" y="0"/>
          <a:ext cx="0" cy="0"/>
        </a:xfrm>
      </p:grpSpPr>
      <p:sp>
        <p:nvSpPr>
          <p:cNvPr id="2" name="标题 1"/>
          <p:cNvSpPr>
            <a:spLocks noGrp="1"/>
          </p:cNvSpPr>
          <p:nvPr>
            <p:ph type="title"/>
          </p:nvPr>
        </p:nvSpPr>
        <p:spPr>
          <a:xfrm>
            <a:off x="808011" y="164638"/>
            <a:ext cx="3655808" cy="369524"/>
          </a:xfrm>
        </p:spPr>
        <p:txBody>
          <a:bodyPr/>
          <a:lstStyle>
            <a:lvl1pPr algn="l">
              <a:defRPr sz="1600" b="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image" Target="file:///D:\qq&#25991;&#20214;\712321467\Image\C2C\Image2\%7b75232B38-A165-1FB7-499C-2E1C792CACB5%7d.png" TargetMode="External" /><Relationship Id="rId2" Type="http://schemas.openxmlformats.org/officeDocument/2006/relationships/slideLayout" Target="../slideLayouts/slideLayout13.xml" /><Relationship Id="rId20" Type="http://schemas.openxmlformats.org/officeDocument/2006/relationships/image" Target="../media/image1.png"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26" name="标题占位符 1"/>
          <p:cNvSpPr>
            <a:spLocks noGrp="1"/>
          </p:cNvSpPr>
          <p:nvPr>
            <p:ph type="title"/>
          </p:nvPr>
        </p:nvSpPr>
        <p:spPr bwMode="auto">
          <a:xfrm>
            <a:off x="609600" y="274638"/>
            <a:ext cx="109728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609600" y="1600200"/>
            <a:ext cx="109728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defPPr>
              <a:defRPr lang="zh-CN"/>
            </a:defPPr>
            <a:lvl1pPr algn="l"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fld id="{FE1D183F-1C0A-4756-B4B3-4E730B72EC12}" type="datetimeFigureOut">
              <a:rPr lang="zh-CN" altLang="en-US"/>
              <a:t>2023/11/27</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defPPr>
              <a:defRPr lang="zh-CN"/>
            </a:defPPr>
            <a:lvl1pPr algn="ctr"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defPPr>
              <a:defRPr lang="zh-CN"/>
            </a:defPPr>
            <a:lvl1pPr algn="r" rtl="0" fontAlgn="auto">
              <a:spcBef>
                <a:spcPct val="0"/>
              </a:spcBef>
              <a:spcAft>
                <a:spcPct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fld id="{410C412E-A0ED-4047-A543-953E80061F25}" type="slidenum">
              <a:rPr lang="zh-CN" altLang="en-US"/>
              <a:t>‹#›</a:t>
            </a:fld>
            <a:endParaRPr lang="zh-CN" altLang="en-US"/>
          </a:p>
        </p:txBody>
      </p:sp>
      <p:pic>
        <p:nvPicPr>
          <p:cNvPr id="1028" name="图片 1073743875" descr="学科网 zxxk.com" title=""/>
          <p:cNvPicPr>
            <a:picLocks noChangeAspect="1"/>
          </p:cNvPicPr>
          <p:nvPr/>
        </p:nvPicPr>
        <p:blipFill>
          <a:blip r:embed="rId20" r:link="rId19"/>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tags" Target="../tags/tag8.xml" /><Relationship Id="rId5" Type="http://schemas.openxmlformats.org/officeDocument/2006/relationships/tags" Target="../tags/tag9.xml" /><Relationship Id="rId6" Type="http://schemas.openxmlformats.org/officeDocument/2006/relationships/tags" Target="../tags/tag1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tags" Target="../tags/tag13.xml" /><Relationship Id="rId6" Type="http://schemas.openxmlformats.org/officeDocument/2006/relationships/tags" Target="../tags/tag14.xml" /><Relationship Id="rId7" Type="http://schemas.openxmlformats.org/officeDocument/2006/relationships/tags" Target="../tags/tag15.xml" /><Relationship Id="rId8" Type="http://schemas.openxmlformats.org/officeDocument/2006/relationships/tags" Target="../tags/tag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6043105140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59" name="直接连接符 58" title=""/>
          <p:cNvCxnSpPr/>
          <p:nvPr/>
        </p:nvCxnSpPr>
        <p:spPr>
          <a:xfrm>
            <a:off x="6165592" y="4063968"/>
            <a:ext cx="4200487" cy="564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直接连接符 1" title=""/>
          <p:cNvCxnSpPr/>
          <p:nvPr/>
        </p:nvCxnSpPr>
        <p:spPr>
          <a:xfrm flipV="1">
            <a:off x="5470872" y="6316578"/>
            <a:ext cx="41910" cy="59055"/>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框 6" title=""/>
          <p:cNvSpPr txBox="1"/>
          <p:nvPr/>
        </p:nvSpPr>
        <p:spPr>
          <a:xfrm>
            <a:off x="9159506" y="5051685"/>
            <a:ext cx="2413145" cy="1015663"/>
          </a:xfrm>
          <a:prstGeom prst="rect">
            <a:avLst/>
          </a:prstGeom>
          <a:noFill/>
          <a:ln>
            <a:solidFill>
              <a:schemeClr val="tx1"/>
            </a:solidFill>
          </a:ln>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细腻、朴素、平实；</a:t>
            </a:r>
            <a:r>
              <a:rPr lang="zh-CN" altLang="en-US" sz="2000" b="1">
                <a:latin typeface="微软雅黑" panose="020b0503020204020204" pitchFamily="34" charset="-122"/>
                <a:ea typeface="微软雅黑" panose="020b0503020204020204" pitchFamily="34" charset="-122"/>
                <a:sym typeface="+mn-ea"/>
              </a:rPr>
              <a:t>生动活泼、用笔轻松、庄重凝练等</a:t>
            </a:r>
            <a:endParaRPr lang="zh-CN" altLang="en-US" sz="2000" b="1">
              <a:latin typeface="微软雅黑" panose="020b0503020204020204" pitchFamily="34" charset="-122"/>
              <a:ea typeface="微软雅黑" panose="020b0503020204020204" pitchFamily="34" charset="-122"/>
            </a:endParaRPr>
          </a:p>
        </p:txBody>
      </p:sp>
      <p:sp>
        <p:nvSpPr>
          <p:cNvPr id="14" name="矩形: 圆角 13" title=""/>
          <p:cNvSpPr/>
          <p:nvPr/>
        </p:nvSpPr>
        <p:spPr>
          <a:xfrm>
            <a:off x="3511654" y="669696"/>
            <a:ext cx="1641765" cy="137668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叙事与其他表达方式的结合</a:t>
            </a:r>
          </a:p>
        </p:txBody>
      </p:sp>
      <p:sp>
        <p:nvSpPr>
          <p:cNvPr id="16" name="右大括号 15" title=""/>
          <p:cNvSpPr/>
          <p:nvPr/>
        </p:nvSpPr>
        <p:spPr>
          <a:xfrm>
            <a:off x="3119118" y="412376"/>
            <a:ext cx="258764" cy="1080654"/>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algn="ctr"/>
            <a:endParaRPr lang="zh-CN" altLang="en-US" sz="2000"/>
          </a:p>
        </p:txBody>
      </p:sp>
      <p:cxnSp>
        <p:nvCxnSpPr>
          <p:cNvPr id="18" name="直接连接符 17" title=""/>
          <p:cNvCxnSpPr/>
          <p:nvPr/>
        </p:nvCxnSpPr>
        <p:spPr>
          <a:xfrm>
            <a:off x="5077460" y="829735"/>
            <a:ext cx="1735636" cy="60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圆角 22" title=""/>
          <p:cNvSpPr/>
          <p:nvPr/>
        </p:nvSpPr>
        <p:spPr>
          <a:xfrm>
            <a:off x="6629959" y="607349"/>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叙事顺序</a:t>
            </a:r>
          </a:p>
        </p:txBody>
      </p:sp>
      <p:sp>
        <p:nvSpPr>
          <p:cNvPr id="22" name="矩形 21" title=""/>
          <p:cNvSpPr/>
          <p:nvPr/>
        </p:nvSpPr>
        <p:spPr>
          <a:xfrm>
            <a:off x="392720" y="441931"/>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叙议结合</a:t>
            </a:r>
            <a:endParaRPr lang="en-US" altLang="zh-CN" sz="2000" b="1">
              <a:latin typeface="微软雅黑" panose="020b0503020204020204" pitchFamily="34" charset="-122"/>
              <a:ea typeface="微软雅黑" panose="020b0503020204020204" pitchFamily="34" charset="-122"/>
            </a:endParaRPr>
          </a:p>
        </p:txBody>
      </p:sp>
      <p:sp>
        <p:nvSpPr>
          <p:cNvPr id="26" name="矩形 25" title=""/>
          <p:cNvSpPr/>
          <p:nvPr/>
        </p:nvSpPr>
        <p:spPr>
          <a:xfrm>
            <a:off x="8736091" y="433470"/>
            <a:ext cx="2986700" cy="830997"/>
          </a:xfrm>
          <a:prstGeom prst="rect">
            <a:avLst/>
          </a:prstGeom>
          <a:ln w="1905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b="1">
                <a:latin typeface="微软雅黑" panose="020b0503020204020204" pitchFamily="34" charset="-122"/>
                <a:ea typeface="微软雅黑" panose="020b0503020204020204" pitchFamily="34" charset="-122"/>
              </a:rPr>
              <a:t>顺叙、倒叙、插叙、补叙等</a:t>
            </a:r>
          </a:p>
        </p:txBody>
      </p:sp>
      <p:cxnSp>
        <p:nvCxnSpPr>
          <p:cNvPr id="27" name="直接连接符 26" title=""/>
          <p:cNvCxnSpPr/>
          <p:nvPr/>
        </p:nvCxnSpPr>
        <p:spPr>
          <a:xfrm>
            <a:off x="8271724" y="848969"/>
            <a:ext cx="46436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右大括号 31" title=""/>
          <p:cNvSpPr/>
          <p:nvPr/>
        </p:nvSpPr>
        <p:spPr>
          <a:xfrm>
            <a:off x="3150393" y="2413937"/>
            <a:ext cx="166912" cy="211980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algn="ctr"/>
            <a:endParaRPr lang="zh-CN" altLang="en-US" sz="2000"/>
          </a:p>
        </p:txBody>
      </p:sp>
      <p:sp>
        <p:nvSpPr>
          <p:cNvPr id="33" name="矩形 32" title=""/>
          <p:cNvSpPr/>
          <p:nvPr/>
        </p:nvSpPr>
        <p:spPr>
          <a:xfrm>
            <a:off x="357109" y="2326243"/>
            <a:ext cx="2762009" cy="707886"/>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线索、伏笔、照应、悬念、铺垫等。</a:t>
            </a:r>
          </a:p>
        </p:txBody>
      </p:sp>
      <p:sp>
        <p:nvSpPr>
          <p:cNvPr id="34" name="矩形 33" title=""/>
          <p:cNvSpPr/>
          <p:nvPr/>
        </p:nvSpPr>
        <p:spPr>
          <a:xfrm>
            <a:off x="362087" y="3034129"/>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 开头：话题导入</a:t>
            </a:r>
          </a:p>
        </p:txBody>
      </p:sp>
      <p:sp>
        <p:nvSpPr>
          <p:cNvPr id="35" name="矩形 34" title=""/>
          <p:cNvSpPr/>
          <p:nvPr/>
        </p:nvSpPr>
        <p:spPr>
          <a:xfrm>
            <a:off x="362087" y="3443081"/>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 对话、心理等形式</a:t>
            </a:r>
          </a:p>
        </p:txBody>
      </p:sp>
      <p:sp>
        <p:nvSpPr>
          <p:cNvPr id="37" name="矩形 36" title=""/>
          <p:cNvSpPr/>
          <p:nvPr/>
        </p:nvSpPr>
        <p:spPr>
          <a:xfrm>
            <a:off x="357109" y="3865127"/>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 真实与幻觉交织</a:t>
            </a:r>
          </a:p>
        </p:txBody>
      </p:sp>
      <p:sp>
        <p:nvSpPr>
          <p:cNvPr id="38" name="矩形 37" title=""/>
          <p:cNvSpPr/>
          <p:nvPr/>
        </p:nvSpPr>
        <p:spPr>
          <a:xfrm>
            <a:off x="374914" y="4660745"/>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 空间的转换</a:t>
            </a:r>
          </a:p>
        </p:txBody>
      </p:sp>
      <p:sp>
        <p:nvSpPr>
          <p:cNvPr id="40" name="矩形 39" title=""/>
          <p:cNvSpPr/>
          <p:nvPr/>
        </p:nvSpPr>
        <p:spPr>
          <a:xfrm>
            <a:off x="8736091" y="2199109"/>
            <a:ext cx="2986700" cy="830997"/>
          </a:xfrm>
          <a:prstGeom prst="rect">
            <a:avLst/>
          </a:prstGeom>
          <a:ln w="1905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b="1">
                <a:latin typeface="微软雅黑" panose="020b0503020204020204" pitchFamily="34" charset="-122"/>
                <a:ea typeface="微软雅黑" panose="020b0503020204020204" pitchFamily="34" charset="-122"/>
              </a:rPr>
              <a:t>第一人称、第二人称、第三人称</a:t>
            </a:r>
          </a:p>
        </p:txBody>
      </p:sp>
      <p:cxnSp>
        <p:nvCxnSpPr>
          <p:cNvPr id="41" name="直接连接符 40" title=""/>
          <p:cNvCxnSpPr/>
          <p:nvPr/>
        </p:nvCxnSpPr>
        <p:spPr>
          <a:xfrm>
            <a:off x="5617786" y="2588620"/>
            <a:ext cx="31667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圆角 12" title=""/>
          <p:cNvSpPr/>
          <p:nvPr/>
        </p:nvSpPr>
        <p:spPr>
          <a:xfrm>
            <a:off x="5591951" y="764337"/>
            <a:ext cx="547806" cy="521058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800" b="1">
                <a:solidFill>
                  <a:schemeClr val="tx1"/>
                </a:solidFill>
                <a:latin typeface="微软雅黑" panose="020b0503020204020204" pitchFamily="34" charset="-122"/>
                <a:ea typeface="微软雅黑" panose="020b0503020204020204" pitchFamily="34" charset="-122"/>
              </a:rPr>
              <a:t>叙</a:t>
            </a:r>
            <a:endParaRPr lang="en-US" altLang="zh-CN" sz="2800" b="1">
              <a:solidFill>
                <a:schemeClr val="tx1"/>
              </a:solidFill>
              <a:latin typeface="微软雅黑" panose="020b0503020204020204" pitchFamily="34" charset="-122"/>
              <a:ea typeface="微软雅黑" panose="020b0503020204020204" pitchFamily="34" charset="-122"/>
            </a:endParaRPr>
          </a:p>
          <a:p>
            <a:pPr algn="ctr"/>
            <a:r>
              <a:rPr lang="zh-CN" altLang="en-US" sz="2800" b="1">
                <a:solidFill>
                  <a:schemeClr val="tx1"/>
                </a:solidFill>
                <a:latin typeface="微软雅黑" panose="020b0503020204020204" pitchFamily="34" charset="-122"/>
                <a:ea typeface="微软雅黑" panose="020b0503020204020204" pitchFamily="34" charset="-122"/>
              </a:rPr>
              <a:t>事</a:t>
            </a:r>
            <a:endParaRPr lang="en-US" altLang="zh-CN" sz="2800" b="1">
              <a:solidFill>
                <a:schemeClr val="tx1"/>
              </a:solidFill>
              <a:latin typeface="微软雅黑" panose="020b0503020204020204" pitchFamily="34" charset="-122"/>
              <a:ea typeface="微软雅黑" panose="020b0503020204020204" pitchFamily="34" charset="-122"/>
            </a:endParaRPr>
          </a:p>
          <a:p>
            <a:pPr algn="ctr"/>
            <a:r>
              <a:rPr lang="zh-CN" altLang="en-US" sz="2800" b="1">
                <a:solidFill>
                  <a:schemeClr val="tx1"/>
                </a:solidFill>
                <a:latin typeface="微软雅黑" panose="020b0503020204020204" pitchFamily="34" charset="-122"/>
                <a:ea typeface="微软雅黑" panose="020b0503020204020204" pitchFamily="34" charset="-122"/>
              </a:rPr>
              <a:t>特</a:t>
            </a:r>
            <a:endParaRPr lang="en-US" altLang="zh-CN" sz="2800" b="1">
              <a:solidFill>
                <a:schemeClr val="tx1"/>
              </a:solidFill>
              <a:latin typeface="微软雅黑" panose="020b0503020204020204" pitchFamily="34" charset="-122"/>
              <a:ea typeface="微软雅黑" panose="020b0503020204020204" pitchFamily="34" charset="-122"/>
            </a:endParaRPr>
          </a:p>
          <a:p>
            <a:pPr algn="ctr"/>
            <a:r>
              <a:rPr lang="zh-CN" altLang="en-US" sz="2800" b="1">
                <a:solidFill>
                  <a:schemeClr val="tx1"/>
                </a:solidFill>
                <a:latin typeface="微软雅黑" panose="020b0503020204020204" pitchFamily="34" charset="-122"/>
                <a:ea typeface="微软雅黑" panose="020b0503020204020204" pitchFamily="34" charset="-122"/>
              </a:rPr>
              <a:t>色</a:t>
            </a: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9" name="矩形: 圆角 38" title=""/>
          <p:cNvSpPr/>
          <p:nvPr/>
        </p:nvSpPr>
        <p:spPr>
          <a:xfrm>
            <a:off x="6699232" y="2385044"/>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叙事人称</a:t>
            </a:r>
          </a:p>
        </p:txBody>
      </p:sp>
      <p:sp>
        <p:nvSpPr>
          <p:cNvPr id="43" name="矩形: 圆角 42" title=""/>
          <p:cNvSpPr/>
          <p:nvPr/>
        </p:nvSpPr>
        <p:spPr>
          <a:xfrm>
            <a:off x="6673698" y="3822349"/>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叙事视角</a:t>
            </a:r>
          </a:p>
        </p:txBody>
      </p:sp>
      <p:sp>
        <p:nvSpPr>
          <p:cNvPr id="44" name="矩形 43" title=""/>
          <p:cNvSpPr/>
          <p:nvPr/>
        </p:nvSpPr>
        <p:spPr>
          <a:xfrm>
            <a:off x="10094432" y="3658780"/>
            <a:ext cx="1430172" cy="461665"/>
          </a:xfrm>
          <a:prstGeom prst="rect">
            <a:avLst/>
          </a:prstGeom>
          <a:solidFill>
            <a:schemeClr val="bg1"/>
          </a:solidFill>
          <a:ln w="1905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b="1">
                <a:latin typeface="微软雅黑" panose="020b0503020204020204" pitchFamily="34" charset="-122"/>
                <a:ea typeface="微软雅黑" panose="020b0503020204020204" pitchFamily="34" charset="-122"/>
              </a:rPr>
              <a:t>全知视角</a:t>
            </a:r>
            <a:endParaRPr lang="en-US" altLang="zh-CN" sz="2400" b="1">
              <a:latin typeface="微软雅黑" panose="020b0503020204020204" pitchFamily="34" charset="-122"/>
              <a:ea typeface="微软雅黑" panose="020b0503020204020204" pitchFamily="34" charset="-122"/>
            </a:endParaRPr>
          </a:p>
        </p:txBody>
      </p:sp>
      <p:sp>
        <p:nvSpPr>
          <p:cNvPr id="45" name="矩形 44" title=""/>
          <p:cNvSpPr/>
          <p:nvPr/>
        </p:nvSpPr>
        <p:spPr>
          <a:xfrm>
            <a:off x="10094432" y="4120445"/>
            <a:ext cx="1430172" cy="461665"/>
          </a:xfrm>
          <a:prstGeom prst="rect">
            <a:avLst/>
          </a:prstGeom>
          <a:solidFill>
            <a:schemeClr val="bg1"/>
          </a:solidFill>
          <a:ln w="1905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b="1">
                <a:latin typeface="微软雅黑" panose="020b0503020204020204" pitchFamily="34" charset="-122"/>
                <a:ea typeface="微软雅黑" panose="020b0503020204020204" pitchFamily="34" charset="-122"/>
              </a:rPr>
              <a:t>有限视角</a:t>
            </a:r>
            <a:endParaRPr lang="en-US" altLang="zh-CN" sz="2400" b="1">
              <a:latin typeface="微软雅黑" panose="020b0503020204020204" pitchFamily="34" charset="-122"/>
              <a:ea typeface="微软雅黑" panose="020b0503020204020204" pitchFamily="34" charset="-122"/>
            </a:endParaRPr>
          </a:p>
        </p:txBody>
      </p:sp>
      <p:sp>
        <p:nvSpPr>
          <p:cNvPr id="62" name="矩形 61" title=""/>
          <p:cNvSpPr/>
          <p:nvPr/>
        </p:nvSpPr>
        <p:spPr>
          <a:xfrm>
            <a:off x="442169" y="5262013"/>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快速：概要、省略</a:t>
            </a:r>
          </a:p>
        </p:txBody>
      </p:sp>
      <p:sp>
        <p:nvSpPr>
          <p:cNvPr id="63" name="矩形 62" title=""/>
          <p:cNvSpPr/>
          <p:nvPr/>
        </p:nvSpPr>
        <p:spPr>
          <a:xfrm>
            <a:off x="442169" y="5662123"/>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慢速：停顿、场景</a:t>
            </a:r>
          </a:p>
        </p:txBody>
      </p:sp>
      <p:cxnSp>
        <p:nvCxnSpPr>
          <p:cNvPr id="65" name="直接连接符 64" title=""/>
          <p:cNvCxnSpPr/>
          <p:nvPr/>
        </p:nvCxnSpPr>
        <p:spPr>
          <a:xfrm flipV="1">
            <a:off x="3163277" y="5662123"/>
            <a:ext cx="2412946" cy="60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矩形: 圆角 60" title=""/>
          <p:cNvSpPr/>
          <p:nvPr/>
        </p:nvSpPr>
        <p:spPr>
          <a:xfrm>
            <a:off x="3665785" y="5382253"/>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叙事节奏</a:t>
            </a:r>
          </a:p>
        </p:txBody>
      </p:sp>
      <p:cxnSp>
        <p:nvCxnSpPr>
          <p:cNvPr id="68" name="直接连接符 67" title=""/>
          <p:cNvCxnSpPr/>
          <p:nvPr/>
        </p:nvCxnSpPr>
        <p:spPr>
          <a:xfrm>
            <a:off x="6160742" y="5333421"/>
            <a:ext cx="299876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矩形: 圆角 63" title=""/>
          <p:cNvSpPr/>
          <p:nvPr/>
        </p:nvSpPr>
        <p:spPr>
          <a:xfrm>
            <a:off x="6630699" y="5052375"/>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叙事语言</a:t>
            </a:r>
          </a:p>
        </p:txBody>
      </p:sp>
      <p:sp>
        <p:nvSpPr>
          <p:cNvPr id="78" name="矩形 77" title=""/>
          <p:cNvSpPr/>
          <p:nvPr/>
        </p:nvSpPr>
        <p:spPr>
          <a:xfrm>
            <a:off x="392719" y="834309"/>
            <a:ext cx="2714355"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叙述与描写的结合</a:t>
            </a:r>
          </a:p>
        </p:txBody>
      </p:sp>
      <p:sp>
        <p:nvSpPr>
          <p:cNvPr id="79" name="矩形 78" title=""/>
          <p:cNvSpPr/>
          <p:nvPr/>
        </p:nvSpPr>
        <p:spPr>
          <a:xfrm>
            <a:off x="374914" y="1246555"/>
            <a:ext cx="2732161"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叙述与抒情的结合</a:t>
            </a:r>
          </a:p>
        </p:txBody>
      </p:sp>
      <p:sp>
        <p:nvSpPr>
          <p:cNvPr id="81" name="矩形 80" title=""/>
          <p:cNvSpPr/>
          <p:nvPr/>
        </p:nvSpPr>
        <p:spPr>
          <a:xfrm>
            <a:off x="363514" y="4267574"/>
            <a:ext cx="2726398" cy="400110"/>
          </a:xfrm>
          <a:prstGeom prst="rect">
            <a:avLst/>
          </a:prstGeom>
          <a:ln w="12700">
            <a:solidFill>
              <a:schemeClr val="tx1"/>
            </a:solid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000" b="1">
                <a:latin typeface="微软雅黑" panose="020b0503020204020204" pitchFamily="34" charset="-122"/>
                <a:ea typeface="微软雅黑" panose="020b0503020204020204" pitchFamily="34" charset="-122"/>
              </a:rPr>
              <a:t>历史与现实交织</a:t>
            </a:r>
          </a:p>
        </p:txBody>
      </p:sp>
      <p:cxnSp>
        <p:nvCxnSpPr>
          <p:cNvPr id="83" name="直接连接符 82" title=""/>
          <p:cNvCxnSpPr/>
          <p:nvPr/>
        </p:nvCxnSpPr>
        <p:spPr>
          <a:xfrm>
            <a:off x="3417783" y="3475395"/>
            <a:ext cx="22000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圆角 29" title=""/>
          <p:cNvSpPr/>
          <p:nvPr/>
        </p:nvSpPr>
        <p:spPr>
          <a:xfrm>
            <a:off x="3665784" y="3192620"/>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叙事结构</a:t>
            </a:r>
          </a:p>
        </p:txBody>
      </p:sp>
      <p:sp>
        <p:nvSpPr>
          <p:cNvPr id="42" name="矩形: 圆角 41" title=""/>
          <p:cNvSpPr/>
          <p:nvPr/>
        </p:nvSpPr>
        <p:spPr>
          <a:xfrm>
            <a:off x="6701408" y="3093625"/>
            <a:ext cx="1641765" cy="483237"/>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r>
              <a:rPr lang="zh-CN" altLang="en-US" sz="2400" b="1">
                <a:solidFill>
                  <a:schemeClr val="tx1"/>
                </a:solidFill>
                <a:latin typeface="微软雅黑" panose="020b0503020204020204" pitchFamily="34" charset="-122"/>
                <a:ea typeface="微软雅黑" panose="020b0503020204020204" pitchFamily="34" charset="-122"/>
              </a:rPr>
              <a:t>叙事腔调</a:t>
            </a:r>
          </a:p>
        </p:txBody>
      </p:sp>
      <p:cxnSp>
        <p:nvCxnSpPr>
          <p:cNvPr id="47" name="直接箭头连接符 46" title=""/>
          <p:cNvCxnSpPr>
            <a:endCxn id="42" idx="0"/>
          </p:cNvCxnSpPr>
          <p:nvPr/>
        </p:nvCxnSpPr>
        <p:spPr>
          <a:xfrm flipH="1">
            <a:off x="7522291" y="2858809"/>
            <a:ext cx="56946" cy="2348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title=""/>
          <p:cNvCxnSpPr/>
          <p:nvPr/>
        </p:nvCxnSpPr>
        <p:spPr>
          <a:xfrm flipH="1" flipV="1">
            <a:off x="7494580" y="3592331"/>
            <a:ext cx="56242" cy="2153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组合 2" title=""/>
          <p:cNvGrpSpPr/>
          <p:nvPr/>
        </p:nvGrpSpPr>
        <p:grpSpPr>
          <a:xfrm>
            <a:off x="407662" y="2133256"/>
            <a:ext cx="11421311" cy="4491699"/>
            <a:chOff x="3216" y="3376"/>
            <a:chExt cx="12971" cy="7074"/>
          </a:xfrm>
        </p:grpSpPr>
        <p:sp>
          <p:nvSpPr>
            <p:cNvPr id="1400845" name="Rectangle 13"/>
            <p:cNvSpPr>
              <a:spLocks noChangeArrowheads="1"/>
            </p:cNvSpPr>
            <p:nvPr/>
          </p:nvSpPr>
          <p:spPr bwMode="auto">
            <a:xfrm>
              <a:off x="8169" y="3424"/>
              <a:ext cx="5646" cy="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5000"/>
                </a:lnSpc>
                <a:tabLst>
                  <a:tab pos="2514600"/>
                </a:tabLst>
              </a:pPr>
              <a:r>
                <a:rPr lang="zh-CN" altLang="en-US" sz="2400" b="1">
                  <a:latin typeface="Times New Roman" panose="02020603050405020304" pitchFamily="18" charset="0"/>
                  <a:cs typeface="Times New Roman" panose="02020603050405020304" pitchFamily="18" charset="0"/>
                </a:rPr>
                <a:t>特　点</a:t>
              </a:r>
              <a:endParaRPr lang="zh-CN" altLang="en-US" b="1"/>
            </a:p>
          </p:txBody>
        </p:sp>
        <p:sp>
          <p:nvSpPr>
            <p:cNvPr id="1400844" name="Rectangle 12"/>
            <p:cNvSpPr>
              <a:spLocks noChangeArrowheads="1"/>
            </p:cNvSpPr>
            <p:nvPr/>
          </p:nvSpPr>
          <p:spPr bwMode="auto">
            <a:xfrm>
              <a:off x="3589" y="3397"/>
              <a:ext cx="1453" cy="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5000"/>
                </a:lnSpc>
                <a:tabLst>
                  <a:tab pos="2514600"/>
                </a:tabLst>
              </a:pPr>
              <a:r>
                <a:rPr lang="zh-CN" altLang="en-US" sz="2400">
                  <a:latin typeface="Times New Roman" panose="02020603050405020304" pitchFamily="18" charset="0"/>
                  <a:cs typeface="Times New Roman" panose="02020603050405020304" pitchFamily="18" charset="0"/>
                </a:rPr>
                <a:t>类　别</a:t>
              </a:r>
              <a:endParaRPr lang="zh-CN" altLang="en-US"/>
            </a:p>
          </p:txBody>
        </p:sp>
        <p:sp>
          <p:nvSpPr>
            <p:cNvPr id="1400858" name="Line 26"/>
            <p:cNvSpPr>
              <a:spLocks noChangeShapeType="1"/>
            </p:cNvSpPr>
            <p:nvPr/>
          </p:nvSpPr>
          <p:spPr bwMode="auto">
            <a:xfrm>
              <a:off x="3230" y="4331"/>
              <a:ext cx="12925"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60" name="Line 28"/>
            <p:cNvSpPr>
              <a:spLocks noChangeShapeType="1"/>
            </p:cNvSpPr>
            <p:nvPr/>
          </p:nvSpPr>
          <p:spPr bwMode="auto">
            <a:xfrm>
              <a:off x="5362" y="3377"/>
              <a:ext cx="1" cy="707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64" name="Line 32"/>
            <p:cNvSpPr>
              <a:spLocks noChangeShapeType="1"/>
            </p:cNvSpPr>
            <p:nvPr/>
          </p:nvSpPr>
          <p:spPr bwMode="auto">
            <a:xfrm flipV="1">
              <a:off x="3216" y="6083"/>
              <a:ext cx="12942" cy="1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72" name="Line 40"/>
            <p:cNvSpPr>
              <a:spLocks noChangeShapeType="1"/>
            </p:cNvSpPr>
            <p:nvPr/>
          </p:nvSpPr>
          <p:spPr bwMode="auto">
            <a:xfrm flipV="1">
              <a:off x="3216" y="7955"/>
              <a:ext cx="12953" cy="5"/>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52" name="Line 20"/>
            <p:cNvSpPr>
              <a:spLocks noChangeShapeType="1"/>
            </p:cNvSpPr>
            <p:nvPr/>
          </p:nvSpPr>
          <p:spPr bwMode="auto">
            <a:xfrm>
              <a:off x="3233" y="3378"/>
              <a:ext cx="12925"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54" name="Line 22"/>
            <p:cNvSpPr>
              <a:spLocks noChangeShapeType="1"/>
            </p:cNvSpPr>
            <p:nvPr/>
          </p:nvSpPr>
          <p:spPr bwMode="auto">
            <a:xfrm>
              <a:off x="3216" y="3386"/>
              <a:ext cx="8" cy="7037"/>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55" name="Line 23"/>
            <p:cNvSpPr>
              <a:spLocks noChangeShapeType="1"/>
            </p:cNvSpPr>
            <p:nvPr/>
          </p:nvSpPr>
          <p:spPr bwMode="auto">
            <a:xfrm>
              <a:off x="16149" y="3376"/>
              <a:ext cx="38" cy="7047"/>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853" name="Line 21"/>
            <p:cNvSpPr>
              <a:spLocks noChangeShapeType="1"/>
            </p:cNvSpPr>
            <p:nvPr/>
          </p:nvSpPr>
          <p:spPr bwMode="auto">
            <a:xfrm>
              <a:off x="3244" y="10423"/>
              <a:ext cx="12925"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400909" name="Rectangle 77"/>
            <p:cNvSpPr>
              <a:spLocks noChangeArrowheads="1"/>
            </p:cNvSpPr>
            <p:nvPr/>
          </p:nvSpPr>
          <p:spPr bwMode="auto">
            <a:xfrm>
              <a:off x="5549" y="8073"/>
              <a:ext cx="10637" cy="2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5000"/>
                </a:lnSpc>
                <a:tabLst>
                  <a:tab pos="2514600"/>
                </a:tabLst>
              </a:pP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第三人称不受叙述者的见闻和感觉的约束，</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相对自由</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。它可以</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深入人物内心</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，将人物的心理活动告诉读者；还可以</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展示不同人物在不同地点同时发生的事情</a:t>
              </a:r>
              <a:r>
                <a:rPr lang="zh-CN" altLang="en-US" sz="2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1400910" name="Rectangle 78"/>
            <p:cNvSpPr>
              <a:spLocks noChangeArrowheads="1"/>
            </p:cNvSpPr>
            <p:nvPr/>
          </p:nvSpPr>
          <p:spPr bwMode="auto">
            <a:xfrm>
              <a:off x="3327" y="8031"/>
              <a:ext cx="1971" cy="1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5000"/>
                </a:lnSpc>
                <a:tabLst>
                  <a:tab pos="2514600"/>
                </a:tabLst>
              </a:pP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第三人称</a:t>
              </a:r>
              <a:endParaRPr lang="zh-CN" altLang="en-US" sz="1000" b="1">
                <a:latin typeface="微软雅黑" panose="020b0503020204020204" pitchFamily="34" charset="-122"/>
                <a:ea typeface="微软雅黑" panose="020b0503020204020204" pitchFamily="34" charset="-122"/>
                <a:cs typeface="Times New Roman" panose="02020603050405020304" pitchFamily="18" charset="0"/>
              </a:endParaRPr>
            </a:p>
            <a:p>
              <a:pPr algn="ctr" eaLnBrk="0" hangingPunct="0">
                <a:lnSpc>
                  <a:spcPct val="125000"/>
                </a:lnSpc>
                <a:tabLst>
                  <a:tab pos="2514600"/>
                </a:tabLst>
              </a:pPr>
              <a:r>
                <a:rPr lang="en-US" altLang="zh-CN" sz="24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全知视角</a:t>
              </a:r>
              <a:r>
                <a:rPr lang="en-US" altLang="zh-CN" sz="2400" b="1">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a:latin typeface="微软雅黑" panose="020b0503020204020204" pitchFamily="34" charset="-122"/>
                <a:ea typeface="微软雅黑" panose="020b0503020204020204" pitchFamily="34" charset="-122"/>
              </a:endParaRPr>
            </a:p>
          </p:txBody>
        </p:sp>
        <p:sp>
          <p:nvSpPr>
            <p:cNvPr id="1400911" name="Rectangle 79"/>
            <p:cNvSpPr>
              <a:spLocks noChangeArrowheads="1"/>
            </p:cNvSpPr>
            <p:nvPr/>
          </p:nvSpPr>
          <p:spPr bwMode="auto">
            <a:xfrm>
              <a:off x="5533" y="6223"/>
              <a:ext cx="10625" cy="1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5000"/>
                </a:lnSpc>
                <a:tabLst>
                  <a:tab pos="2514600"/>
                </a:tabLst>
              </a:pP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第二人称</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拉近</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了叙述者与人物之间的</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距离</a:t>
              </a:r>
              <a:r>
                <a:rPr lang="zh-CN" altLang="en-US" sz="2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增强</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了文章的</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抒情性和亲切感</a:t>
              </a:r>
              <a:r>
                <a:rPr lang="zh-CN" altLang="en-US" sz="24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便于感情交流</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a:latin typeface="微软雅黑" panose="020b0503020204020204" pitchFamily="34" charset="-122"/>
                <a:ea typeface="微软雅黑" panose="020b0503020204020204" pitchFamily="34" charset="-122"/>
              </a:endParaRPr>
            </a:p>
          </p:txBody>
        </p:sp>
        <p:sp>
          <p:nvSpPr>
            <p:cNvPr id="1400912" name="Rectangle 80"/>
            <p:cNvSpPr>
              <a:spLocks noChangeArrowheads="1"/>
            </p:cNvSpPr>
            <p:nvPr/>
          </p:nvSpPr>
          <p:spPr bwMode="auto">
            <a:xfrm>
              <a:off x="3358" y="6372"/>
              <a:ext cx="1884" cy="1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5000"/>
                </a:lnSpc>
                <a:tabLst>
                  <a:tab pos="2514600"/>
                </a:tabLst>
              </a:pP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第二人称</a:t>
              </a:r>
              <a:endParaRPr lang="zh-CN" altLang="en-US" b="1">
                <a:latin typeface="微软雅黑" panose="020b0503020204020204" pitchFamily="34" charset="-122"/>
                <a:ea typeface="微软雅黑" panose="020b0503020204020204" pitchFamily="34" charset="-122"/>
              </a:endParaRPr>
            </a:p>
          </p:txBody>
        </p:sp>
        <p:sp>
          <p:nvSpPr>
            <p:cNvPr id="1400913" name="Rectangle 81"/>
            <p:cNvSpPr>
              <a:spLocks noChangeArrowheads="1"/>
            </p:cNvSpPr>
            <p:nvPr/>
          </p:nvSpPr>
          <p:spPr bwMode="auto">
            <a:xfrm>
              <a:off x="5532" y="4332"/>
              <a:ext cx="10617" cy="1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5000"/>
                </a:lnSpc>
                <a:tabLst>
                  <a:tab pos="2514600"/>
                </a:tabLst>
              </a:pPr>
              <a:r>
                <a:rPr lang="zh-CN" altLang="en-US" sz="2300" b="1">
                  <a:latin typeface="微软雅黑" panose="020b0503020204020204" pitchFamily="34" charset="-122"/>
                  <a:ea typeface="微软雅黑" panose="020b0503020204020204" pitchFamily="34" charset="-122"/>
                  <a:cs typeface="Times New Roman" panose="02020603050405020304" pitchFamily="18" charset="0"/>
                </a:rPr>
                <a:t>第一人称只能局限于叙述人的所见所闻，叙述时会受到</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一定</a:t>
              </a:r>
              <a:r>
                <a:rPr lang="zh-CN" altLang="en-US" sz="2300" b="1">
                  <a:latin typeface="微软雅黑" panose="020b0503020204020204" pitchFamily="34" charset="-122"/>
                  <a:ea typeface="微软雅黑" panose="020b0503020204020204" pitchFamily="34" charset="-122"/>
                  <a:cs typeface="Times New Roman" panose="02020603050405020304" pitchFamily="18" charset="0"/>
                </a:rPr>
                <a:t>的叙述限制，但它能使小说显得</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真实亲切，拉近与读者的距离</a:t>
              </a:r>
              <a:r>
                <a:rPr lang="zh-CN" altLang="en-US" sz="2300" b="1">
                  <a:latin typeface="微软雅黑" panose="020b0503020204020204" pitchFamily="34" charset="-122"/>
                  <a:ea typeface="微软雅黑" panose="020b0503020204020204" pitchFamily="34" charset="-122"/>
                  <a:cs typeface="Times New Roman" panose="02020603050405020304" pitchFamily="18" charset="0"/>
                </a:rPr>
                <a:t>，同时</a:t>
              </a:r>
              <a:r>
                <a:rPr lang="zh-CN" altLang="en-US" sz="23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便于抒发感情</a:t>
              </a:r>
              <a:r>
                <a:rPr lang="zh-CN" altLang="en-US" sz="2300" b="1">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300" b="1">
                <a:latin typeface="微软雅黑" panose="020b0503020204020204" pitchFamily="34" charset="-122"/>
                <a:ea typeface="微软雅黑" panose="020b0503020204020204" pitchFamily="34" charset="-122"/>
              </a:endParaRPr>
            </a:p>
          </p:txBody>
        </p:sp>
        <p:sp>
          <p:nvSpPr>
            <p:cNvPr id="1400914" name="Rectangle 82"/>
            <p:cNvSpPr>
              <a:spLocks noChangeArrowheads="1"/>
            </p:cNvSpPr>
            <p:nvPr/>
          </p:nvSpPr>
          <p:spPr bwMode="auto">
            <a:xfrm>
              <a:off x="3294" y="4403"/>
              <a:ext cx="2038" cy="1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lnSpc>
                  <a:spcPct val="125000"/>
                </a:lnSpc>
                <a:tabLst>
                  <a:tab pos="2514600"/>
                </a:tabLst>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第一人称</a:t>
              </a:r>
              <a:endParaRPr lang="zh-CN" altLang="en-US" sz="1000" b="1">
                <a:latin typeface="微软雅黑" panose="020b0503020204020204" pitchFamily="34" charset="-122"/>
                <a:ea typeface="微软雅黑" panose="020b0503020204020204" pitchFamily="34" charset="-122"/>
                <a:cs typeface="微软雅黑" panose="020b0503020204020204" pitchFamily="34" charset="-122"/>
              </a:endParaRPr>
            </a:p>
            <a:p>
              <a:pPr algn="ctr" eaLnBrk="0" hangingPunct="0">
                <a:lnSpc>
                  <a:spcPct val="125000"/>
                </a:lnSpc>
                <a:tabLst>
                  <a:tab pos="2514600"/>
                </a:tabLst>
              </a:pP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有限视角</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b="1">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 name="文本框 1" title=""/>
          <p:cNvSpPr txBox="1"/>
          <p:nvPr/>
        </p:nvSpPr>
        <p:spPr>
          <a:xfrm>
            <a:off x="407670" y="620395"/>
            <a:ext cx="3917315" cy="103886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10000"/>
              </a:lnSpc>
            </a:pPr>
            <a:r>
              <a:rPr lang="zh-CN" altLang="en-US" sz="2800" b="1"/>
              <a:t>一、小说情节叙述手法</a:t>
            </a:r>
          </a:p>
          <a:p>
            <a:pPr>
              <a:lnSpc>
                <a:spcPct val="110000"/>
              </a:lnSpc>
            </a:pPr>
            <a:r>
              <a:rPr lang="en-US" altLang="zh-CN" sz="2800" b="1"/>
              <a:t>1.</a:t>
            </a:r>
            <a:r>
              <a:rPr lang="zh-CN" altLang="en-US" sz="2800" b="1"/>
              <a:t>叙述人称和叙述视角</a:t>
            </a:r>
          </a:p>
        </p:txBody>
      </p:sp>
      <p:sp>
        <p:nvSpPr>
          <p:cNvPr id="4" name="内容占位符 2" title=""/>
          <p:cNvSpPr>
            <a:spLocks noGrp="1"/>
          </p:cNvSpPr>
          <p:nvPr/>
        </p:nvSpPr>
        <p:spPr>
          <a:xfrm>
            <a:off x="4224020" y="296545"/>
            <a:ext cx="7873365" cy="1685925"/>
          </a:xfrm>
          <a:prstGeom prst="rect">
            <a:avLst/>
          </a:prstGeom>
        </p:spPr>
        <p:txBody>
          <a:bodyPr vert="horz" lIns="91440" tIns="45720" rIns="91440" bIns="45720" rtlCol="0"/>
          <a:lstStyle>
            <a:defPPr>
              <a:defRPr lang="zh-CN"/>
            </a:defPPr>
            <a:lvl1pPr marL="228600" indent="-228600" algn="l" defTabSz="914400" rtl="0" eaLnBrk="1" fontAlgn="base" latinLnBrk="0" hangingPunct="1">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1" fontAlgn="base" latinLnBrk="0" hangingPunct="1">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1" fontAlgn="base" latinLnBrk="0" hangingPunct="1">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mn-lt"/>
                <a:ea typeface="+mn-ea"/>
                <a:cs typeface="+mn-cs"/>
              </a:defRPr>
            </a:lvl4pPr>
            <a:lvl5pPr marL="2057400" indent="-228600" algn="l" defTabSz="914400" rtl="0" eaLnBrk="1" fontAlgn="base" latinLnBrk="0" hangingPunct="1">
              <a:lnSpc>
                <a:spcPct val="90000"/>
              </a:lnSpc>
              <a:spcBef>
                <a:spcPts val="5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a:solidFill>
                  <a:srgbClr val="C00000"/>
                </a:solidFill>
                <a:latin typeface="微软雅黑" panose="020b0503020204020204" pitchFamily="34" charset="-122"/>
                <a:ea typeface="微软雅黑" panose="020b0503020204020204" pitchFamily="34" charset="-122"/>
              </a:rPr>
              <a:t>注意：</a:t>
            </a:r>
            <a:endParaRPr lang="en-US" altLang="zh-CN" sz="2400">
              <a:solidFill>
                <a:srgbClr val="C00000"/>
              </a:solidFill>
              <a:latin typeface="微软雅黑" panose="020b0503020204020204" pitchFamily="34" charset="-122"/>
              <a:ea typeface="微软雅黑" panose="020b0503020204020204" pitchFamily="34" charset="-122"/>
            </a:endParaRPr>
          </a:p>
          <a:p>
            <a:pPr marL="0" indent="0">
              <a:lnSpc>
                <a:spcPct val="100000"/>
              </a:lnSpc>
              <a:buNone/>
            </a:pPr>
            <a:r>
              <a:rPr lang="zh-CN" altLang="zh-CN" sz="2400">
                <a:solidFill>
                  <a:srgbClr val="C00000"/>
                </a:solidFill>
                <a:latin typeface="微软雅黑" panose="020b0503020204020204" pitchFamily="34" charset="-122"/>
                <a:ea typeface="微软雅黑" panose="020b0503020204020204" pitchFamily="34" charset="-122"/>
              </a:rPr>
              <a:t>第一人称：</a:t>
            </a:r>
            <a:r>
              <a:rPr lang="zh-CN" altLang="zh-CN" sz="2400">
                <a:solidFill>
                  <a:srgbClr val="7030A0"/>
                </a:solidFill>
                <a:latin typeface="微软雅黑" panose="020b0503020204020204" pitchFamily="34" charset="-122"/>
                <a:ea typeface="微软雅黑" panose="020b0503020204020204" pitchFamily="34" charset="-122"/>
              </a:rPr>
              <a:t>注意小说中的</a:t>
            </a:r>
            <a:r>
              <a:rPr lang="en-US" altLang="zh-CN" sz="2400">
                <a:solidFill>
                  <a:srgbClr val="7030A0"/>
                </a:solidFill>
                <a:latin typeface="微软雅黑" panose="020b0503020204020204" pitchFamily="34" charset="-122"/>
                <a:ea typeface="微软雅黑" panose="020b0503020204020204" pitchFamily="34" charset="-122"/>
              </a:rPr>
              <a:t>“</a:t>
            </a:r>
            <a:r>
              <a:rPr lang="zh-CN" altLang="zh-CN" sz="2400">
                <a:solidFill>
                  <a:srgbClr val="7030A0"/>
                </a:solidFill>
                <a:latin typeface="微软雅黑" panose="020b0503020204020204" pitchFamily="34" charset="-122"/>
                <a:ea typeface="微软雅黑" panose="020b0503020204020204" pitchFamily="34" charset="-122"/>
              </a:rPr>
              <a:t>我</a:t>
            </a:r>
            <a:r>
              <a:rPr lang="en-US" altLang="zh-CN" sz="2400">
                <a:solidFill>
                  <a:srgbClr val="7030A0"/>
                </a:solidFill>
                <a:latin typeface="微软雅黑" panose="020b0503020204020204" pitchFamily="34" charset="-122"/>
                <a:ea typeface="微软雅黑" panose="020b0503020204020204" pitchFamily="34" charset="-122"/>
              </a:rPr>
              <a:t>”</a:t>
            </a:r>
            <a:r>
              <a:rPr lang="zh-CN" altLang="zh-CN" sz="2400">
                <a:solidFill>
                  <a:srgbClr val="7030A0"/>
                </a:solidFill>
                <a:latin typeface="微软雅黑" panose="020b0503020204020204" pitchFamily="34" charset="-122"/>
                <a:ea typeface="微软雅黑" panose="020b0503020204020204" pitchFamily="34" charset="-122"/>
              </a:rPr>
              <a:t>并不是作者本人，而只是一个角色，这个角色有时指作品中的</a:t>
            </a:r>
            <a:r>
              <a:rPr lang="zh-CN" altLang="zh-CN" sz="2400">
                <a:solidFill>
                  <a:srgbClr val="C00000"/>
                </a:solidFill>
                <a:latin typeface="微软雅黑" panose="020b0503020204020204" pitchFamily="34" charset="-122"/>
                <a:ea typeface="微软雅黑" panose="020b0503020204020204" pitchFamily="34" charset="-122"/>
              </a:rPr>
              <a:t>主人公</a:t>
            </a:r>
            <a:r>
              <a:rPr lang="zh-CN" altLang="en-US" sz="2400">
                <a:solidFill>
                  <a:srgbClr val="C00000"/>
                </a:solidFill>
                <a:latin typeface="微软雅黑" panose="020b0503020204020204" pitchFamily="34" charset="-122"/>
                <a:ea typeface="微软雅黑" panose="020b0503020204020204" pitchFamily="34" charset="-122"/>
              </a:rPr>
              <a:t>（主要人物）</a:t>
            </a:r>
            <a:r>
              <a:rPr lang="zh-CN" altLang="zh-CN" sz="2400">
                <a:solidFill>
                  <a:srgbClr val="7030A0"/>
                </a:solidFill>
                <a:latin typeface="微软雅黑" panose="020b0503020204020204" pitchFamily="34" charset="-122"/>
                <a:ea typeface="微软雅黑" panose="020b0503020204020204" pitchFamily="34" charset="-122"/>
              </a:rPr>
              <a:t>，有时指所叙述事件的</a:t>
            </a:r>
            <a:r>
              <a:rPr lang="zh-CN" altLang="zh-CN" sz="2400">
                <a:solidFill>
                  <a:srgbClr val="C00000"/>
                </a:solidFill>
                <a:latin typeface="微软雅黑" panose="020b0503020204020204" pitchFamily="34" charset="-122"/>
                <a:ea typeface="微软雅黑" panose="020b0503020204020204" pitchFamily="34" charset="-122"/>
              </a:rPr>
              <a:t>见证人</a:t>
            </a:r>
            <a:r>
              <a:rPr lang="zh-CN" altLang="en-US" sz="2400">
                <a:solidFill>
                  <a:srgbClr val="C00000"/>
                </a:solidFill>
                <a:latin typeface="微软雅黑" panose="020b0503020204020204" pitchFamily="34" charset="-122"/>
                <a:ea typeface="微软雅黑" panose="020b0503020204020204" pitchFamily="34" charset="-122"/>
              </a:rPr>
              <a:t>或参与者（次要人物）</a:t>
            </a:r>
            <a:r>
              <a:rPr lang="zh-CN" altLang="zh-CN" sz="2400">
                <a:solidFill>
                  <a:srgbClr val="7030A0"/>
                </a:solidFill>
                <a:latin typeface="微软雅黑" panose="020b0503020204020204" pitchFamily="34" charset="-122"/>
                <a:ea typeface="微软雅黑" panose="020b0503020204020204" pitchFamily="34"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title=""/>
          <p:cNvSpPr>
            <a:spLocks noGrp="1"/>
          </p:cNvSpPr>
          <p:nvPr>
            <p:ph idx="1"/>
          </p:nvPr>
        </p:nvSpPr>
        <p:spPr>
          <a:xfrm>
            <a:off x="135890" y="320675"/>
            <a:ext cx="11920220" cy="6217285"/>
          </a:xfrm>
        </p:spPr>
        <p:txBody>
          <a:bodyPr>
            <a:noAutofit/>
          </a:bodyPr>
          <a:lstStyle/>
          <a:p>
            <a:pPr>
              <a:lnSpc>
                <a:spcPct val="120000"/>
              </a:lnSpc>
            </a:pPr>
            <a:r>
              <a:rPr lang="zh-CN" altLang="en-US" sz="2800"/>
              <a:t>叙述角度有“全知视角”和“有限视角”两种。</a:t>
            </a:r>
          </a:p>
          <a:p>
            <a:pPr>
              <a:lnSpc>
                <a:spcPct val="120000"/>
              </a:lnSpc>
            </a:pPr>
            <a:r>
              <a:rPr lang="zh-CN" altLang="en-US" sz="2800">
                <a:solidFill>
                  <a:srgbClr val="FF0000"/>
                </a:solidFill>
              </a:rPr>
              <a:t>全知视角</a:t>
            </a:r>
            <a:r>
              <a:rPr lang="zh-CN" altLang="en-US" sz="2800"/>
              <a:t>大多见于传统小说，叙述者如上帝一般俯瞰人间，对所发生的故事、各个人物都了如指掌，有时候还跳到前台对人物评头论足。如莫泊桑的《项链》，雨果的《炮兽》等。</a:t>
            </a:r>
            <a:r>
              <a:rPr lang="zh-CN" altLang="en-US" sz="2800" u="sng"/>
              <a:t>全知视角不受时间空间和人物的限制，方便读者了解故事的来龙去脉。</a:t>
            </a:r>
            <a:r>
              <a:rPr lang="en-US" altLang="zh-CN" sz="2800"/>
              <a:t>——</a:t>
            </a:r>
            <a:r>
              <a:rPr lang="zh-CN" altLang="en-US" sz="2800"/>
              <a:t>上帝俯瞰（全知视角）</a:t>
            </a:r>
          </a:p>
          <a:p>
            <a:pPr>
              <a:lnSpc>
                <a:spcPct val="120000"/>
              </a:lnSpc>
            </a:pPr>
            <a:r>
              <a:rPr lang="zh-CN" altLang="en-US" sz="2800">
                <a:solidFill>
                  <a:srgbClr val="FF0000"/>
                </a:solidFill>
              </a:rPr>
              <a:t>有限视角</a:t>
            </a:r>
            <a:r>
              <a:rPr lang="zh-CN" altLang="en-US" sz="2800"/>
              <a:t>的特点：叙述讲究遮蔽作者意图，故意隐藏一些环节，留给读者自己去推理、判断与评价。完全依赖于人物的眼睛来看小说里的世界，完全靠叙述者带领读者走进情节的各个环节，让读者参与其中。</a:t>
            </a:r>
          </a:p>
          <a:p>
            <a:pPr>
              <a:lnSpc>
                <a:spcPct val="120000"/>
              </a:lnSpc>
            </a:pPr>
            <a:r>
              <a:rPr lang="zh-CN" altLang="en-US" sz="2800" u="sng"/>
              <a:t>有限视角的表达效果</a:t>
            </a:r>
            <a:r>
              <a:rPr lang="zh-CN" altLang="en-US" sz="2800"/>
              <a:t>：这使得读者变得不像在阅读传统小说那样只是被动地听故事，而必须调动自己的知识、经验和想象力。如海明威的《桥边的老人》。</a:t>
            </a:r>
            <a:r>
              <a:rPr lang="en-US" altLang="zh-CN" sz="2800"/>
              <a:t>——</a:t>
            </a:r>
            <a:r>
              <a:rPr lang="zh-CN" altLang="en-US" sz="2800"/>
              <a:t>凡人目光（有限视角）</a:t>
            </a:r>
          </a:p>
        </p:txBody>
      </p:sp>
    </p:spTree>
    <p:custDataLst>
      <p:tags r:id="rId2"/>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title=""/>
          <p:cNvSpPr>
            <a:spLocks noGrp="1"/>
          </p:cNvSpPr>
          <p:nvPr>
            <p:ph idx="1"/>
          </p:nvPr>
        </p:nvSpPr>
        <p:spPr>
          <a:xfrm>
            <a:off x="191770" y="351155"/>
            <a:ext cx="11826875" cy="6155690"/>
          </a:xfrm>
        </p:spPr>
        <p:txBody>
          <a:bodyPr>
            <a:noAutofit/>
          </a:bodyPr>
          <a:lstStyle/>
          <a:p>
            <a:pPr eaLnBrk="1" latinLnBrk="0" hangingPunct="1">
              <a:lnSpc>
                <a:spcPct val="100000"/>
              </a:lnSpc>
              <a:spcBef>
                <a:spcPct val="0"/>
              </a:spcBef>
            </a:pPr>
            <a:r>
              <a:rPr lang="zh-CN" altLang="en-US" sz="3000"/>
              <a:t>叙述人称</a:t>
            </a:r>
          </a:p>
          <a:p>
            <a:pPr eaLnBrk="1" latinLnBrk="0" hangingPunct="1">
              <a:lnSpc>
                <a:spcPct val="100000"/>
              </a:lnSpc>
              <a:spcBef>
                <a:spcPct val="0"/>
              </a:spcBef>
            </a:pPr>
            <a:r>
              <a:rPr lang="zh-CN" altLang="en-US" sz="3000"/>
              <a:t>叙述人称主要有</a:t>
            </a:r>
            <a:r>
              <a:rPr lang="zh-CN" altLang="en-US" sz="3000">
                <a:solidFill>
                  <a:srgbClr val="FF0000"/>
                </a:solidFill>
              </a:rPr>
              <a:t>第一人称“我”</a:t>
            </a:r>
            <a:r>
              <a:rPr lang="zh-CN" altLang="en-US" sz="3000"/>
              <a:t>和</a:t>
            </a:r>
            <a:r>
              <a:rPr lang="zh-CN" altLang="en-US" sz="3000">
                <a:solidFill>
                  <a:srgbClr val="FF0000"/>
                </a:solidFill>
              </a:rPr>
              <a:t>第三人称“他”</a:t>
            </a:r>
            <a:r>
              <a:rPr lang="zh-CN" altLang="en-US" sz="3000"/>
              <a:t>。</a:t>
            </a:r>
          </a:p>
          <a:p>
            <a:pPr eaLnBrk="1" latinLnBrk="0" hangingPunct="1">
              <a:lnSpc>
                <a:spcPct val="100000"/>
              </a:lnSpc>
              <a:spcBef>
                <a:spcPct val="0"/>
              </a:spcBef>
            </a:pPr>
            <a:r>
              <a:rPr lang="zh-CN" altLang="en-US" sz="3000"/>
              <a:t>第一人称的叙述只能局限于叙述人的所见所闻，与有限视角一样会受到一定的叙述限制，</a:t>
            </a:r>
            <a:r>
              <a:rPr lang="zh-CN" altLang="en-US" sz="3000">
                <a:solidFill>
                  <a:srgbClr val="FF0000"/>
                </a:solidFill>
              </a:rPr>
              <a:t>但它能使小说显得真实亲切，拉近与读者的距离，同时便于抒发感情</a:t>
            </a:r>
            <a:r>
              <a:rPr lang="zh-CN" altLang="en-US" sz="3000"/>
              <a:t>。</a:t>
            </a:r>
          </a:p>
          <a:p>
            <a:pPr eaLnBrk="1" latinLnBrk="0" hangingPunct="1">
              <a:lnSpc>
                <a:spcPct val="100000"/>
              </a:lnSpc>
              <a:spcBef>
                <a:spcPct val="0"/>
              </a:spcBef>
            </a:pPr>
            <a:r>
              <a:rPr lang="zh-CN" altLang="en-US" sz="3000"/>
              <a:t>第三人称叙述则更自由，与全知视角一样，对人物和故事无所不知，</a:t>
            </a:r>
            <a:r>
              <a:rPr lang="zh-CN" altLang="en-US" sz="3000">
                <a:solidFill>
                  <a:srgbClr val="FF0000"/>
                </a:solidFill>
              </a:rPr>
              <a:t>便于客观叙述</a:t>
            </a:r>
            <a:r>
              <a:rPr lang="zh-CN" altLang="en-US" sz="3000"/>
              <a:t>，但它的叙述并不那么亲切有距离感。小说家选择何种叙述人称完全是根据小说的具体叙述需要而定的，也无所谓孰优孰劣。</a:t>
            </a:r>
          </a:p>
          <a:p>
            <a:pPr eaLnBrk="1" latinLnBrk="0" hangingPunct="1">
              <a:lnSpc>
                <a:spcPct val="100000"/>
              </a:lnSpc>
              <a:spcBef>
                <a:spcPct val="0"/>
              </a:spcBef>
            </a:pPr>
            <a:r>
              <a:rPr lang="zh-CN" altLang="en-US" sz="3000"/>
              <a:t>第二人称问题：小说用第二人称“你”来叙述的情况很少见，严格上说</a:t>
            </a:r>
            <a:r>
              <a:rPr lang="zh-CN" altLang="en-US" sz="3000">
                <a:solidFill>
                  <a:srgbClr val="FF0000"/>
                </a:solidFill>
              </a:rPr>
              <a:t>不是一种叙述角度而是小说中的一个人物</a:t>
            </a:r>
            <a:r>
              <a:rPr lang="zh-CN" altLang="en-US" sz="3000"/>
              <a:t>。</a:t>
            </a:r>
            <a:r>
              <a:rPr lang="zh-CN" altLang="en-US" sz="3000" u="sng"/>
              <a:t>用“你”，倾注的是叙述者对这个人物一种抒情目光，将之当作朋友，更加拉近叙述者与人物之间的距离，使得他们之间别有一种依恋和欣赏的意味。</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2" name="文本框 1" title=""/>
          <p:cNvSpPr txBox="1">
            <a:spLocks noChangeArrowheads="1"/>
          </p:cNvSpPr>
          <p:nvPr/>
        </p:nvSpPr>
        <p:spPr bwMode="auto">
          <a:xfrm>
            <a:off x="274319" y="104775"/>
            <a:ext cx="11642725" cy="7602081"/>
          </a:xfrm>
          <a:prstGeom prst="rect">
            <a:avLst/>
          </a:prstGeom>
          <a:noFill/>
          <a:ln>
            <a:noFill/>
          </a:ln>
        </p:spPr>
        <p:txBody>
          <a:bodyPr>
            <a:spAutoFit/>
          </a:bodyPr>
          <a:lstStyle>
            <a:defPPr>
              <a:defRPr lang="zh-CN"/>
            </a:defPPr>
            <a:lvl1pPr algn="l" rtl="0" fontAlgn="base">
              <a:lnSpc>
                <a:spcPct val="120000"/>
              </a:lnSpc>
              <a:spcBef>
                <a:spcPts val="1000"/>
              </a:spcBef>
              <a:spcAft>
                <a:spcPct val="0"/>
              </a:spcAft>
              <a:buFont typeface="Arial" pitchFamily="34" charset="0"/>
              <a:buChar char="•"/>
              <a:defRPr sz="2400" kern="1200">
                <a:solidFill>
                  <a:srgbClr val="404040"/>
                </a:solidFill>
                <a:latin typeface="Arial" pitchFamily="34" charset="0"/>
                <a:ea typeface="黑体" panose="02010609060101010101" pitchFamily="49" charset="-122"/>
                <a:cs typeface="+mn-cs"/>
              </a:defRPr>
            </a:lvl1pPr>
            <a:lvl2pPr marL="742950" indent="-285750" algn="l" rtl="0" fontAlgn="base">
              <a:lnSpc>
                <a:spcPct val="120000"/>
              </a:lnSpc>
              <a:spcBef>
                <a:spcPts val="500"/>
              </a:spcBef>
              <a:spcAft>
                <a:spcPct val="0"/>
              </a:spcAft>
              <a:buFont typeface="Arial" pitchFamily="34" charset="0"/>
              <a:buChar char="•"/>
              <a:defRPr sz="2000" kern="1200">
                <a:solidFill>
                  <a:srgbClr val="404040"/>
                </a:solidFill>
                <a:latin typeface="Arial" pitchFamily="34" charset="0"/>
                <a:ea typeface="黑体" panose="02010609060101010101" pitchFamily="49" charset="-122"/>
                <a:cs typeface="+mn-cs"/>
              </a:defRPr>
            </a:lvl2pPr>
            <a:lvl3pPr marL="1143000" indent="-228600" algn="l" rtl="0" fontAlgn="base">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3pPr>
            <a:lvl4pPr marL="1600200" indent="-228600" algn="l" rtl="0" fontAlgn="base">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4pPr>
            <a:lvl5pPr marL="2057400" indent="-228600" algn="l" rtl="0" fontAlgn="base">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5pPr>
            <a:lvl6pPr marL="2514600" indent="-228600" algn="l" defTabSz="914400" rtl="0" eaLnBrk="0" fontAlgn="base" latinLnBrk="0" hangingPunct="0">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6pPr>
            <a:lvl7pPr marL="2971800" indent="-228600" algn="l" defTabSz="914400" rtl="0" eaLnBrk="0" fontAlgn="base" latinLnBrk="0" hangingPunct="0">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7pPr>
            <a:lvl8pPr marL="3429000" indent="-228600" algn="l" defTabSz="914400" rtl="0" eaLnBrk="0" fontAlgn="base" latinLnBrk="0" hangingPunct="0">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8pPr>
            <a:lvl9pPr marL="3886200" indent="-228600" algn="l" defTabSz="914400" rtl="0" eaLnBrk="0" fontAlgn="base" latinLnBrk="0" hangingPunct="0">
              <a:lnSpc>
                <a:spcPct val="120000"/>
              </a:lnSpc>
              <a:spcBef>
                <a:spcPts val="500"/>
              </a:spcBef>
              <a:spcAft>
                <a:spcPct val="0"/>
              </a:spcAft>
              <a:buFont typeface="Arial" pitchFamily="34" charset="0"/>
              <a:buChar char="•"/>
              <a:defRPr kern="1200">
                <a:solidFill>
                  <a:srgbClr val="404040"/>
                </a:solidFill>
                <a:latin typeface="Arial" pitchFamily="34" charset="0"/>
                <a:ea typeface="黑体" panose="02010609060101010101" pitchFamily="49"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40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  </a:t>
            </a:r>
            <a:r>
              <a:rPr kumimoji="0" lang="zh-CN" altLang="en-US" sz="32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  </a:t>
            </a:r>
            <a:endParaRPr kumimoji="0" lang="en-US" altLang="zh-CN" sz="32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3200" b="0"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3200" b="0"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3200" b="0"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见证人：</a:t>
            </a:r>
            <a:r>
              <a:rPr kumimoji="0" lang="zh-CN" altLang="en-US"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旁观者置身在事件之外，</a:t>
            </a:r>
            <a:r>
              <a:rPr kumimoji="0" lang="zh-CN" altLang="en-US" sz="3200" b="1" i="0" u="sng"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真实客观</a:t>
            </a:r>
            <a:r>
              <a:rPr kumimoji="0" lang="zh-CN" altLang="en-US" sz="3200" b="1" i="0" u="sng"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地</a:t>
            </a:r>
            <a:r>
              <a:rPr kumimoji="0" lang="zh-CN" altLang="en-US"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呈现故事。</a:t>
            </a:r>
            <a:endParaRPr kumimoji="0" lang="en-US" altLang="zh-CN"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lang="zh-CN" altLang="en-US" sz="3200" b="1">
                <a:gradFill>
                  <a:gsLst>
                    <a:gs pos="0">
                      <a:srgbClr val="012D86"/>
                    </a:gs>
                    <a:gs pos="100000">
                      <a:srgbClr val="0E2557"/>
                    </a:gs>
                  </a:gsLst>
                  <a:lin scaled="0"/>
                </a:gradFill>
                <a:latin typeface="黑体" panose="02010609060101010101" pitchFamily="49" charset="-122"/>
                <a:cs typeface="黑体" panose="02010609060101010101" pitchFamily="49" charset="-122"/>
                <a:sym typeface="+mn-ea"/>
              </a:rPr>
              <a:t>   </a:t>
            </a:r>
            <a:r>
              <a:rPr kumimoji="0" lang="zh-CN" altLang="en-US"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     可以</a:t>
            </a:r>
            <a:r>
              <a:rPr kumimoji="0" lang="zh-CN" altLang="en-US" sz="3200" b="1" i="0" u="sng" strike="noStrike" kern="1200" cap="none" spc="0" normalizeH="0" baseline="0" noProof="0">
                <a:ln>
                  <a:noFill/>
                </a:ln>
                <a:gradFill>
                  <a:gsLst>
                    <a:gs pos="0">
                      <a:srgbClr val="012D86"/>
                    </a:gs>
                    <a:gs pos="100000">
                      <a:srgbClr val="0E2557"/>
                    </a:gs>
                  </a:gsLst>
                  <a:lin scaled="0"/>
                </a:gradFill>
                <a:effectLst/>
                <a:uLnTx/>
                <a:uFill>
                  <a:solidFill>
                    <a:srgbClr val="0070C0"/>
                  </a:solidFill>
                </a:uFill>
                <a:latin typeface="黑体" panose="02010609060101010101" pitchFamily="49" charset="-122"/>
                <a:ea typeface="黑体" panose="02010609060101010101" pitchFamily="49" charset="-122"/>
                <a:cs typeface="黑体" panose="02010609060101010101" pitchFamily="49" charset="-122"/>
                <a:sym typeface="+mn-ea"/>
              </a:rPr>
              <a:t>对</a:t>
            </a:r>
            <a:r>
              <a:rPr lang="zh-CN" altLang="en-US" sz="3200" b="1">
                <a:gradFill>
                  <a:gsLst>
                    <a:gs pos="0">
                      <a:srgbClr val="012D86"/>
                    </a:gs>
                    <a:gs pos="100000">
                      <a:srgbClr val="0E2557"/>
                    </a:gs>
                  </a:gsLst>
                  <a:lin scaled="0"/>
                </a:gradFill>
                <a:latin typeface="黑体" panose="02010609060101010101" pitchFamily="49" charset="-122"/>
                <a:cs typeface="黑体" panose="02010609060101010101" pitchFamily="49" charset="-122"/>
                <a:sym typeface="+mn-ea"/>
              </a:rPr>
              <a:t>所叙人物和事件做出</a:t>
            </a:r>
            <a:r>
              <a:rPr lang="zh-CN" altLang="en-US" sz="3200" b="1">
                <a:solidFill>
                  <a:srgbClr val="C00000"/>
                </a:solidFill>
                <a:latin typeface="黑体" panose="02010609060101010101" pitchFamily="49" charset="-122"/>
                <a:cs typeface="黑体" panose="02010609060101010101" pitchFamily="49" charset="-122"/>
                <a:sym typeface="+mn-ea"/>
              </a:rPr>
              <a:t>感情反映和评价</a:t>
            </a:r>
            <a:endParaRPr kumimoji="0" lang="en-US" altLang="zh-CN" sz="3200" b="1" i="0" u="none" strike="noStrike" kern="1200" cap="none" spc="0" normalizeH="0" baseline="0" noProof="0">
              <a:ln>
                <a:noFill/>
              </a:ln>
              <a:solidFill>
                <a:srgbClr val="C00000"/>
              </a:solidFill>
              <a:effectLst/>
              <a:uLnTx/>
              <a:uFillTx/>
              <a:latin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        可以坦白自己的不明白之处，</a:t>
            </a:r>
            <a:r>
              <a:rPr kumimoji="0" lang="zh-CN" altLang="en-US" sz="3200" b="1" i="0" u="sng"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让读者去想象思考</a:t>
            </a:r>
            <a:r>
              <a:rPr kumimoji="0" lang="zh-CN" altLang="en-US" sz="3200" b="1" i="0" u="none" strike="noStrike" kern="1200" cap="none" spc="0" normalizeH="0" baseline="0" noProof="0">
                <a:ln>
                  <a:noFill/>
                </a:ln>
                <a:gradFill>
                  <a:gsLst>
                    <a:gs pos="0">
                      <a:srgbClr val="012D86"/>
                    </a:gs>
                    <a:gs pos="100000">
                      <a:srgbClr val="0E2557"/>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endParaRPr kumimoji="0" lang="en-US" altLang="zh-CN" sz="3200" b="0" i="0" u="none" strike="noStrike" kern="1200" cap="none" spc="0" normalizeH="0" baseline="0" noProof="0">
              <a:ln>
                <a:noFill/>
              </a:ln>
              <a:solidFill>
                <a:srgbClr val="0070C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3200" b="0"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3200" b="0"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参与者：</a:t>
            </a: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参与事件中，可以与主人公直接对话，</a:t>
            </a:r>
            <a:r>
              <a:rPr kumimoji="0" lang="zh-CN" altLang="en-US" sz="3200" b="1" i="0" u="sng"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真实可信。</a:t>
            </a: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
                  <a:solidFill>
                    <a:srgbClr val="FF0000"/>
                  </a:solidFill>
                </a:uFill>
                <a:latin typeface="黑体" panose="02010609060101010101" pitchFamily="49" charset="-122"/>
                <a:ea typeface="黑体" panose="02010609060101010101" pitchFamily="49" charset="-122"/>
                <a:cs typeface="黑体" panose="02010609060101010101" pitchFamily="49" charset="-122"/>
                <a:sym typeface="+mn-ea"/>
              </a:rPr>
              <a:t>        可以</a:t>
            </a:r>
            <a:r>
              <a:rPr kumimoji="0" lang="zh-CN" altLang="en-US" sz="3200" b="1"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衬托主人公</a:t>
            </a: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r>
              <a:rPr kumimoji="0" lang="zh-CN" altLang="en-US" sz="3200" b="1" i="0" u="sng"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使主人公性格更加鲜明</a:t>
            </a: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        可以</a:t>
            </a:r>
            <a:r>
              <a:rPr kumimoji="0" lang="zh-CN" altLang="en-US" sz="3200" b="1" i="0" u="sng"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推动情节发展</a:t>
            </a:r>
            <a:r>
              <a:rPr kumimoji="0" lang="zh-CN" altLang="en-US" sz="3200" b="1" i="0" u="none" strike="noStrike" kern="1200" cap="none" spc="0" normalizeH="0" baseline="0" noProof="0">
                <a:ln>
                  <a:noFill/>
                </a:ln>
                <a:gradFill>
                  <a:gsLst>
                    <a:gs pos="0">
                      <a:srgbClr val="007BD3"/>
                    </a:gs>
                    <a:gs pos="100000">
                      <a:srgbClr val="034373"/>
                    </a:gs>
                  </a:gsLst>
                  <a:lin scaled="0"/>
                </a:gradFill>
                <a:effectLst/>
                <a:uLnTx/>
                <a:uFillTx/>
                <a:latin typeface="黑体" panose="02010609060101010101" pitchFamily="49" charset="-122"/>
                <a:ea typeface="黑体" panose="02010609060101010101" pitchFamily="49" charset="-122"/>
                <a:cs typeface="黑体" panose="02010609060101010101" pitchFamily="49" charset="-122"/>
                <a:sym typeface="+mn-ea"/>
              </a:rPr>
              <a:t>等。</a:t>
            </a:r>
            <a:endParaRPr kumimoji="0" lang="zh-CN" altLang="en-US" sz="3200" b="0"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altLang="zh-CN" sz="3200" b="0" i="0" u="none" strike="noStrike" kern="1200" cap="none" spc="0" normalizeH="0" baseline="0" noProof="0">
              <a:ln>
                <a:noFill/>
              </a:ln>
              <a:solidFill>
                <a:srgbClr val="EC6412"/>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200" b="0"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主人公</a:t>
            </a:r>
            <a:r>
              <a:rPr kumimoji="0" lang="zh-CN" altLang="en-US" sz="3200" b="0"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r>
              <a:rPr kumimoji="0" lang="zh-CN" altLang="zh-CN" sz="3200" b="0" i="0" u="none"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直接展现人物内心世界，</a:t>
            </a:r>
            <a:r>
              <a:rPr kumimoji="0" lang="en-US" altLang="zh-CN" sz="3200" b="1" i="0" u="sng"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带有浓郁的抒情色彩</a:t>
            </a:r>
            <a:r>
              <a:rPr kumimoji="0" lang="en-US" altLang="zh-CN" sz="3200" b="1" i="0" u="none"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，拉近      </a:t>
            </a: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3200" b="1" i="0" u="none"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        </a:t>
            </a:r>
            <a:r>
              <a:rPr kumimoji="0" lang="zh-CN" altLang="en-US" sz="3200" b="1" i="0" u="none"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读者</a:t>
            </a:r>
            <a:r>
              <a:rPr kumimoji="0" lang="en-US" altLang="zh-CN" sz="3200" b="1" i="0" u="none" strike="noStrike" kern="1200" cap="none" spc="0" normalizeH="0" baseline="0" noProof="0">
                <a:ln>
                  <a:noFill/>
                </a:ln>
                <a:solidFill>
                  <a:srgbClr val="ED7D31">
                    <a:lumMod val="75000"/>
                  </a:srgbClr>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与“我”的距离，</a:t>
            </a:r>
            <a:r>
              <a:rPr kumimoji="0" lang="en-US" altLang="zh-CN" sz="3200" b="1" i="0" u="sng"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真实亲切。</a:t>
            </a:r>
            <a:endParaRPr kumimoji="0" lang="en-US" altLang="zh-CN" sz="3200" b="1" i="0" u="none" strike="noStrike" kern="1200" cap="none" spc="0" normalizeH="0" baseline="0" noProof="0">
              <a:ln>
                <a:noFill/>
              </a:ln>
              <a:solidFill>
                <a:srgbClr val="C0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altLang="zh-CN" sz="32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en-US" altLang="zh-CN" sz="32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6387" name="文本框 1" title=""/>
          <p:cNvSpPr txBox="1">
            <a:spLocks noChangeArrowheads="1"/>
          </p:cNvSpPr>
          <p:nvPr/>
        </p:nvSpPr>
        <p:spPr bwMode="auto">
          <a:xfrm>
            <a:off x="763045" y="578982"/>
            <a:ext cx="89354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黑体" panose="02010609060101010101" pitchFamily="49" charset="-122"/>
                <a:cs typeface="+mn-cs"/>
              </a:defRPr>
            </a:lvl1pPr>
            <a:lvl2pPr marL="742950" indent="-285750" algn="l" rtl="0" fontAlgn="base">
              <a:spcBef>
                <a:spcPct val="0"/>
              </a:spcBef>
              <a:spcAft>
                <a:spcPct val="0"/>
              </a:spcAft>
              <a:defRPr kern="1200">
                <a:solidFill>
                  <a:schemeClr val="tx1"/>
                </a:solidFill>
                <a:latin typeface="Arial" pitchFamily="34" charset="0"/>
                <a:ea typeface="黑体" panose="02010609060101010101" pitchFamily="49" charset="-122"/>
                <a:cs typeface="+mn-cs"/>
              </a:defRPr>
            </a:lvl2pPr>
            <a:lvl3pPr marL="1143000" indent="-228600" algn="l" rtl="0" fontAlgn="base">
              <a:spcBef>
                <a:spcPct val="0"/>
              </a:spcBef>
              <a:spcAft>
                <a:spcPct val="0"/>
              </a:spcAft>
              <a:defRPr kern="1200">
                <a:solidFill>
                  <a:schemeClr val="tx1"/>
                </a:solidFill>
                <a:latin typeface="Arial" pitchFamily="34" charset="0"/>
                <a:ea typeface="黑体" panose="02010609060101010101" pitchFamily="49" charset="-122"/>
                <a:cs typeface="+mn-cs"/>
              </a:defRPr>
            </a:lvl3pPr>
            <a:lvl4pPr marL="1600200" indent="-228600" algn="l" rtl="0" fontAlgn="base">
              <a:spcBef>
                <a:spcPct val="0"/>
              </a:spcBef>
              <a:spcAft>
                <a:spcPct val="0"/>
              </a:spcAft>
              <a:defRPr kern="1200">
                <a:solidFill>
                  <a:schemeClr val="tx1"/>
                </a:solidFill>
                <a:latin typeface="Arial" pitchFamily="34" charset="0"/>
                <a:ea typeface="黑体" panose="02010609060101010101" pitchFamily="49" charset="-122"/>
                <a:cs typeface="+mn-cs"/>
              </a:defRPr>
            </a:lvl4pPr>
            <a:lvl5pPr marL="2057400" indent="-228600" algn="l" rtl="0" fontAlgn="base">
              <a:spcBef>
                <a:spcPct val="0"/>
              </a:spcBef>
              <a:spcAft>
                <a:spcPct val="0"/>
              </a:spcAft>
              <a:defRPr kern="1200">
                <a:solidFill>
                  <a:schemeClr val="tx1"/>
                </a:solidFill>
                <a:latin typeface="Arial" pitchFamily="34" charset="0"/>
                <a:ea typeface="黑体" panose="02010609060101010101" pitchFamily="49"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黑体" panose="02010609060101010101" pitchFamily="49"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黑体" panose="02010609060101010101" pitchFamily="49"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黑体" panose="02010609060101010101" pitchFamily="49"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黑体" panose="02010609060101010101" pitchFamily="49"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sym typeface="黑体" panose="02010609060101010101" pitchFamily="49" charset="-122"/>
              </a:rPr>
              <a:t>第一人称</a:t>
            </a:r>
            <a:r>
              <a:rPr kumimoji="0" lang="en-US" altLang="zh-CN" sz="40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sym typeface="黑体" panose="02010609060101010101" pitchFamily="49" charset="-122"/>
              </a:rPr>
              <a:t>/</a:t>
            </a:r>
            <a:r>
              <a:rPr kumimoji="0" lang="zh-CN" altLang="en-US" sz="40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sym typeface="黑体" panose="02010609060101010101" pitchFamily="49" charset="-122"/>
              </a:rPr>
              <a:t>第三人称  有限视角叙事： </a:t>
            </a:r>
            <a:endParaRPr kumimoji="0" lang="en-US" altLang="zh-CN" sz="32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sym typeface="黑体" panose="02010609060101010101" pitchFamily="49" charset="-122"/>
            </a:endParaRPr>
          </a:p>
        </p:txBody>
      </p:sp>
    </p:spTree>
    <p:custDataLst>
      <p:tags r:id="rId2"/>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title=""/>
          <p:cNvSpPr txBox="1"/>
          <p:nvPr/>
        </p:nvSpPr>
        <p:spPr>
          <a:xfrm>
            <a:off x="263759" y="2741527"/>
            <a:ext cx="2438400"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叙述人称</a:t>
            </a:r>
          </a:p>
        </p:txBody>
      </p:sp>
      <p:sp>
        <p:nvSpPr>
          <p:cNvPr id="3" name="文本框 2" title=""/>
          <p:cNvSpPr txBox="1"/>
          <p:nvPr/>
        </p:nvSpPr>
        <p:spPr>
          <a:xfrm>
            <a:off x="1935020" y="1667164"/>
            <a:ext cx="9601202"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第一人称    有限视角</a:t>
            </a:r>
          </a:p>
        </p:txBody>
      </p:sp>
      <p:sp>
        <p:nvSpPr>
          <p:cNvPr id="4" name="文本框 3" title=""/>
          <p:cNvSpPr txBox="1"/>
          <p:nvPr/>
        </p:nvSpPr>
        <p:spPr>
          <a:xfrm>
            <a:off x="1935021" y="2741527"/>
            <a:ext cx="2438400"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第二人称</a:t>
            </a:r>
          </a:p>
        </p:txBody>
      </p:sp>
      <p:sp>
        <p:nvSpPr>
          <p:cNvPr id="5" name="文本框 4" title=""/>
          <p:cNvSpPr txBox="1"/>
          <p:nvPr/>
        </p:nvSpPr>
        <p:spPr>
          <a:xfrm>
            <a:off x="1935021" y="3815890"/>
            <a:ext cx="2438400"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第三人称    </a:t>
            </a:r>
          </a:p>
        </p:txBody>
      </p:sp>
      <p:sp>
        <p:nvSpPr>
          <p:cNvPr id="6" name="矩形 5" title=""/>
          <p:cNvSpPr/>
          <p:nvPr/>
        </p:nvSpPr>
        <p:spPr>
          <a:xfrm>
            <a:off x="3833135" y="3509821"/>
            <a:ext cx="1620957" cy="523220"/>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全知视角</a:t>
            </a:r>
          </a:p>
        </p:txBody>
      </p:sp>
      <p:sp>
        <p:nvSpPr>
          <p:cNvPr id="7" name="矩形 6" title=""/>
          <p:cNvSpPr/>
          <p:nvPr/>
        </p:nvSpPr>
        <p:spPr>
          <a:xfrm>
            <a:off x="3833135" y="4257282"/>
            <a:ext cx="1620957" cy="523220"/>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有限视角</a:t>
            </a:r>
          </a:p>
        </p:txBody>
      </p:sp>
      <p:sp>
        <p:nvSpPr>
          <p:cNvPr id="15" name="左大括号 14" title=""/>
          <p:cNvSpPr/>
          <p:nvPr/>
        </p:nvSpPr>
        <p:spPr>
          <a:xfrm>
            <a:off x="3722256" y="3648364"/>
            <a:ext cx="110879" cy="85898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algn="ctr"/>
            <a:endParaRPr lang="zh-CN" altLang="en-US"/>
          </a:p>
        </p:txBody>
      </p:sp>
      <p:sp>
        <p:nvSpPr>
          <p:cNvPr id="16" name="矩形 15" title=""/>
          <p:cNvSpPr/>
          <p:nvPr/>
        </p:nvSpPr>
        <p:spPr>
          <a:xfrm>
            <a:off x="166256" y="1265381"/>
            <a:ext cx="6169891" cy="52762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zh-CN" altLang="en-US"/>
          </a:p>
        </p:txBody>
      </p:sp>
      <p:sp>
        <p:nvSpPr>
          <p:cNvPr id="17" name="文本框 16" title=""/>
          <p:cNvSpPr txBox="1"/>
          <p:nvPr/>
        </p:nvSpPr>
        <p:spPr>
          <a:xfrm>
            <a:off x="6788843" y="2890349"/>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叙述视角</a:t>
            </a:r>
          </a:p>
        </p:txBody>
      </p:sp>
      <p:sp>
        <p:nvSpPr>
          <p:cNvPr id="18" name="文本框 17" title=""/>
          <p:cNvSpPr txBox="1"/>
          <p:nvPr/>
        </p:nvSpPr>
        <p:spPr>
          <a:xfrm>
            <a:off x="8515930" y="1628854"/>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全知视角</a:t>
            </a:r>
          </a:p>
        </p:txBody>
      </p:sp>
      <p:sp>
        <p:nvSpPr>
          <p:cNvPr id="19" name="文本框 18" title=""/>
          <p:cNvSpPr txBox="1"/>
          <p:nvPr/>
        </p:nvSpPr>
        <p:spPr>
          <a:xfrm>
            <a:off x="8472172" y="4195051"/>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有限视角</a:t>
            </a:r>
          </a:p>
        </p:txBody>
      </p:sp>
      <p:sp>
        <p:nvSpPr>
          <p:cNvPr id="20" name="文本框 19" title=""/>
          <p:cNvSpPr txBox="1"/>
          <p:nvPr/>
        </p:nvSpPr>
        <p:spPr>
          <a:xfrm>
            <a:off x="10217731" y="2875502"/>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主人公</a:t>
            </a:r>
          </a:p>
        </p:txBody>
      </p:sp>
      <p:sp>
        <p:nvSpPr>
          <p:cNvPr id="21" name="文本框 20" title=""/>
          <p:cNvSpPr txBox="1"/>
          <p:nvPr/>
        </p:nvSpPr>
        <p:spPr>
          <a:xfrm>
            <a:off x="10199259" y="4077856"/>
            <a:ext cx="1701801"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见证者</a:t>
            </a:r>
          </a:p>
        </p:txBody>
      </p:sp>
      <p:sp>
        <p:nvSpPr>
          <p:cNvPr id="22" name="文本框 21" title=""/>
          <p:cNvSpPr txBox="1"/>
          <p:nvPr/>
        </p:nvSpPr>
        <p:spPr>
          <a:xfrm>
            <a:off x="10217731" y="3429000"/>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楷体" panose="02010609060101010101" pitchFamily="49" charset="-122"/>
                <a:ea typeface="楷体" panose="02010609060101010101" pitchFamily="49" charset="-122"/>
              </a:rPr>
              <a:t>主要人物</a:t>
            </a:r>
          </a:p>
        </p:txBody>
      </p:sp>
      <p:sp>
        <p:nvSpPr>
          <p:cNvPr id="23" name="文本框 22" title=""/>
          <p:cNvSpPr txBox="1"/>
          <p:nvPr/>
        </p:nvSpPr>
        <p:spPr>
          <a:xfrm>
            <a:off x="10157691" y="4748177"/>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楷体" panose="02010609060101010101" pitchFamily="49" charset="-122"/>
                <a:ea typeface="楷体" panose="02010609060101010101" pitchFamily="49" charset="-122"/>
              </a:rPr>
              <a:t>次要人物</a:t>
            </a:r>
          </a:p>
        </p:txBody>
      </p:sp>
      <p:sp>
        <p:nvSpPr>
          <p:cNvPr id="24" name="左大括号 23" title=""/>
          <p:cNvSpPr/>
          <p:nvPr/>
        </p:nvSpPr>
        <p:spPr>
          <a:xfrm>
            <a:off x="10003027" y="3029786"/>
            <a:ext cx="253952" cy="285377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algn="ctr"/>
            <a:endParaRPr lang="zh-CN" altLang="en-US"/>
          </a:p>
        </p:txBody>
      </p:sp>
      <p:sp>
        <p:nvSpPr>
          <p:cNvPr id="25" name="左大括号 24" title=""/>
          <p:cNvSpPr/>
          <p:nvPr/>
        </p:nvSpPr>
        <p:spPr>
          <a:xfrm>
            <a:off x="8390890" y="1797050"/>
            <a:ext cx="76200" cy="271018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algn="ctr"/>
            <a:endParaRPr lang="zh-CN" altLang="en-US"/>
          </a:p>
        </p:txBody>
      </p:sp>
      <p:sp>
        <p:nvSpPr>
          <p:cNvPr id="26" name="矩形 25" title=""/>
          <p:cNvSpPr/>
          <p:nvPr/>
        </p:nvSpPr>
        <p:spPr>
          <a:xfrm>
            <a:off x="6336147" y="1269999"/>
            <a:ext cx="5564913" cy="52762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zh-CN" altLang="en-US"/>
          </a:p>
        </p:txBody>
      </p:sp>
      <p:sp>
        <p:nvSpPr>
          <p:cNvPr id="27" name="文本框 26" title=""/>
          <p:cNvSpPr txBox="1"/>
          <p:nvPr/>
        </p:nvSpPr>
        <p:spPr>
          <a:xfrm>
            <a:off x="10217731" y="5437657"/>
            <a:ext cx="1701801"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微软雅黑" panose="020b0503020204020204" pitchFamily="34" charset="-122"/>
                <a:ea typeface="微软雅黑" panose="020b0503020204020204" pitchFamily="34" charset="-122"/>
              </a:rPr>
              <a:t>参与者</a:t>
            </a:r>
          </a:p>
        </p:txBody>
      </p:sp>
      <p:sp>
        <p:nvSpPr>
          <p:cNvPr id="28" name="文本框 27" title=""/>
          <p:cNvSpPr txBox="1"/>
          <p:nvPr/>
        </p:nvSpPr>
        <p:spPr>
          <a:xfrm>
            <a:off x="10199259" y="5956945"/>
            <a:ext cx="1683329" cy="52322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latin typeface="楷体" panose="02010609060101010101" pitchFamily="49" charset="-122"/>
                <a:ea typeface="楷体" panose="02010609060101010101" pitchFamily="49" charset="-122"/>
              </a:rPr>
              <a:t>次要人物</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62" name="Rectangle 2" title=""/>
          <p:cNvSpPr>
            <a:spLocks noGrp="1" noChangeArrowheads="1"/>
          </p:cNvSpPr>
          <p:nvPr>
            <p:ph type="title"/>
          </p:nvPr>
        </p:nvSpPr>
        <p:spPr>
          <a:xfrm>
            <a:off x="1847850" y="115889"/>
            <a:ext cx="8229600" cy="706437"/>
          </a:xfrm>
        </p:spPr>
        <p:txBody>
          <a:bodyPr/>
          <a:lstStyle/>
          <a:p>
            <a:r>
              <a:rPr lang="zh-CN" altLang="en-US" sz="3200" b="1">
                <a:solidFill>
                  <a:schemeClr val="hlink"/>
                </a:solidFill>
                <a:latin typeface="+mn-ea"/>
                <a:ea typeface="+mn-ea"/>
              </a:rPr>
              <a:t>二、答题技巧</a:t>
            </a:r>
          </a:p>
        </p:txBody>
      </p:sp>
      <p:sp>
        <p:nvSpPr>
          <p:cNvPr id="41987" name="Rectangle 3" title=""/>
          <p:cNvSpPr>
            <a:spLocks noGrp="1" noChangeArrowheads="1"/>
          </p:cNvSpPr>
          <p:nvPr>
            <p:ph type="body" idx="4294967295"/>
          </p:nvPr>
        </p:nvSpPr>
        <p:spPr>
          <a:xfrm>
            <a:off x="415925" y="765175"/>
            <a:ext cx="11641455" cy="5784215"/>
          </a:xfrm>
        </p:spPr>
        <p:txBody>
          <a:bodyPr/>
          <a:lstStyle/>
          <a:p>
            <a:pPr marL="0" indent="0" eaLnBrk="1" latinLnBrk="0" hangingPunct="1">
              <a:lnSpc>
                <a:spcPct val="130000"/>
              </a:lnSpc>
              <a:spcBef>
                <a:spcPct val="0"/>
              </a:spcBef>
              <a:spcAft>
                <a:spcPct val="0"/>
              </a:spcAft>
              <a:buFont typeface="Arial" pitchFamily="34" charset="0"/>
              <a:buNone/>
            </a:pPr>
            <a:r>
              <a:rPr lang="zh-CN" altLang="en-US" b="1">
                <a:solidFill>
                  <a:srgbClr val="FF0000"/>
                </a:solidFill>
              </a:rPr>
              <a:t>1.选择不同人称的好处：</a:t>
            </a:r>
          </a:p>
          <a:p>
            <a:pPr marL="0" indent="0" eaLnBrk="1" latinLnBrk="0" hangingPunct="1">
              <a:lnSpc>
                <a:spcPct val="130000"/>
              </a:lnSpc>
              <a:spcBef>
                <a:spcPct val="0"/>
              </a:spcBef>
              <a:spcAft>
                <a:spcPct val="0"/>
              </a:spcAft>
              <a:buFont typeface="Arial" pitchFamily="34" charset="0"/>
              <a:buNone/>
            </a:pPr>
            <a:r>
              <a:rPr lang="en-US" altLang="zh-CN" b="1"/>
              <a:t>        </a:t>
            </a:r>
            <a:r>
              <a:rPr lang="zh-CN" altLang="en-US" b="1"/>
              <a:t>第一人称：叙述亲切自然，能自由地表达思想感情，给读者以真实生动之感。</a:t>
            </a:r>
          </a:p>
          <a:p>
            <a:pPr marL="0" indent="0" eaLnBrk="1" latinLnBrk="0" hangingPunct="1">
              <a:lnSpc>
                <a:spcPct val="130000"/>
              </a:lnSpc>
              <a:spcBef>
                <a:spcPct val="0"/>
              </a:spcBef>
              <a:spcAft>
                <a:spcPct val="0"/>
              </a:spcAft>
              <a:buFont typeface="Arial" pitchFamily="34" charset="0"/>
              <a:buNone/>
            </a:pPr>
            <a:r>
              <a:rPr lang="en-US" altLang="zh-CN" b="1"/>
              <a:t>        </a:t>
            </a:r>
            <a:r>
              <a:rPr lang="zh-CN" altLang="en-US" b="1"/>
              <a:t>第二人称：增强文章的抒情性和亲切感，便于感情交流。</a:t>
            </a:r>
          </a:p>
          <a:p>
            <a:pPr marL="0" indent="0" eaLnBrk="1" latinLnBrk="0" hangingPunct="1">
              <a:lnSpc>
                <a:spcPct val="130000"/>
              </a:lnSpc>
              <a:spcBef>
                <a:spcPct val="0"/>
              </a:spcBef>
              <a:spcAft>
                <a:spcPct val="0"/>
              </a:spcAft>
              <a:buFont typeface="Arial" pitchFamily="34" charset="0"/>
              <a:buNone/>
            </a:pPr>
            <a:r>
              <a:rPr lang="en-US" altLang="zh-CN" b="1"/>
              <a:t>        </a:t>
            </a:r>
            <a:r>
              <a:rPr lang="zh-CN" altLang="en-US" b="1"/>
              <a:t>第三人称：能比较直接客观地展现丰富多彩的生活，不受时间和空间限制，反映现实比较灵活自由。</a:t>
            </a:r>
          </a:p>
          <a:p>
            <a:pPr marL="0" indent="0" eaLnBrk="1" latinLnBrk="0" hangingPunct="1">
              <a:lnSpc>
                <a:spcPct val="130000"/>
              </a:lnSpc>
              <a:spcBef>
                <a:spcPct val="0"/>
              </a:spcBef>
              <a:spcAft>
                <a:spcPct val="0"/>
              </a:spcAft>
              <a:buFont typeface="Arial" pitchFamily="34" charset="0"/>
              <a:buNone/>
            </a:pPr>
            <a:r>
              <a:rPr lang="zh-CN" altLang="en-US" b="1">
                <a:solidFill>
                  <a:srgbClr val="FF0000"/>
                </a:solidFill>
              </a:rPr>
              <a:t> 2.小说中某一个次要人物自始至终出现在故事中的作用：</a:t>
            </a:r>
          </a:p>
          <a:p>
            <a:pPr marL="0" indent="0" eaLnBrk="1" latinLnBrk="0" hangingPunct="1">
              <a:lnSpc>
                <a:spcPct val="130000"/>
              </a:lnSpc>
              <a:spcBef>
                <a:spcPct val="0"/>
              </a:spcBef>
              <a:spcAft>
                <a:spcPct val="0"/>
              </a:spcAft>
              <a:buFont typeface="Arial" pitchFamily="34" charset="0"/>
              <a:buNone/>
            </a:pPr>
            <a:r>
              <a:rPr lang="en-US" altLang="zh-CN" b="1"/>
              <a:t>        </a:t>
            </a:r>
            <a:r>
              <a:rPr lang="zh-CN" altLang="en-US" b="1"/>
              <a:t>①是故事的见证者，穿针引线，推动情节的发展。</a:t>
            </a:r>
          </a:p>
          <a:p>
            <a:pPr marL="0" indent="0" eaLnBrk="1" latinLnBrk="0" hangingPunct="1">
              <a:lnSpc>
                <a:spcPct val="130000"/>
              </a:lnSpc>
              <a:spcBef>
                <a:spcPct val="0"/>
              </a:spcBef>
              <a:spcAft>
                <a:spcPct val="0"/>
              </a:spcAft>
              <a:buFont typeface="Arial" pitchFamily="34" charset="0"/>
              <a:buNone/>
            </a:pPr>
            <a:r>
              <a:rPr lang="en-US" altLang="zh-CN" b="1"/>
              <a:t>        </a:t>
            </a:r>
            <a:r>
              <a:rPr lang="zh-CN" altLang="en-US" b="1"/>
              <a:t>②对比反衬以突出主要人物。</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7" dur="500"/>
                                        <p:tgtEl>
                                          <p:spTgt spid="41987">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blinds(horizontal)">
                                      <p:cBhvr>
                                        <p:cTn id="22" dur="500"/>
                                        <p:tgtEl>
                                          <p:spTgt spid="41987">
                                            <p:txEl>
                                              <p:pRg st="3" end="3"/>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dur="500"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blinds(horizontal)">
                                      <p:cBhvr>
                                        <p:cTn id="27" dur="500"/>
                                        <p:tgtEl>
                                          <p:spTgt spid="41987">
                                            <p:txEl>
                                              <p:pRg st="4" end="4"/>
                                            </p:txEl>
                                          </p:spTgt>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dur="500" fill="hold" grpId="0"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blinds(horizontal)">
                                      <p:cBhvr>
                                        <p:cTn id="32" dur="500"/>
                                        <p:tgtEl>
                                          <p:spTgt spid="41987">
                                            <p:txEl>
                                              <p:pRg st="5" end="5"/>
                                            </p:txEl>
                                          </p:spTgt>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41987">
                                            <p:txEl>
                                              <p:pRg st="6" end="6"/>
                                            </p:txEl>
                                          </p:spTgt>
                                        </p:tgtEl>
                                        <p:attrNameLst>
                                          <p:attrName>style.visibility</p:attrName>
                                        </p:attrNameLst>
                                      </p:cBhvr>
                                      <p:to>
                                        <p:strVal val="visible"/>
                                      </p:to>
                                    </p:set>
                                    <p:animEffect transition="in" filter="blinds(horizontal)">
                                      <p:cBhvr>
                                        <p:cTn id="37" dur="500"/>
                                        <p:tgtEl>
                                          <p:spTgt spid="4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uiExpand="1" build="p"/>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3" name="组合 2" title=""/>
          <p:cNvGrpSpPr/>
          <p:nvPr/>
        </p:nvGrpSpPr>
        <p:grpSpPr>
          <a:xfrm>
            <a:off x="318368" y="1398905"/>
            <a:ext cx="11630308" cy="5036185"/>
            <a:chOff x="2991" y="2317"/>
            <a:chExt cx="13066" cy="7931"/>
          </a:xfrm>
        </p:grpSpPr>
        <p:sp>
          <p:nvSpPr>
            <p:cNvPr id="1399826" name="Rectangle 18"/>
            <p:cNvSpPr>
              <a:spLocks noChangeArrowheads="1"/>
            </p:cNvSpPr>
            <p:nvPr/>
          </p:nvSpPr>
          <p:spPr bwMode="auto">
            <a:xfrm>
              <a:off x="12615" y="2396"/>
              <a:ext cx="1427"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特　点</a:t>
              </a:r>
              <a:endParaRPr lang="zh-CN" altLang="en-US"/>
            </a:p>
          </p:txBody>
        </p:sp>
        <p:sp>
          <p:nvSpPr>
            <p:cNvPr id="1399825" name="Rectangle 17"/>
            <p:cNvSpPr>
              <a:spLocks noChangeArrowheads="1"/>
            </p:cNvSpPr>
            <p:nvPr/>
          </p:nvSpPr>
          <p:spPr bwMode="auto">
            <a:xfrm>
              <a:off x="5922" y="2319"/>
              <a:ext cx="1517"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释　义</a:t>
              </a:r>
              <a:endParaRPr lang="zh-CN" altLang="en-US"/>
            </a:p>
          </p:txBody>
        </p:sp>
        <p:sp>
          <p:nvSpPr>
            <p:cNvPr id="1399824" name="Rectangle 16"/>
            <p:cNvSpPr>
              <a:spLocks noChangeArrowheads="1"/>
            </p:cNvSpPr>
            <p:nvPr/>
          </p:nvSpPr>
          <p:spPr bwMode="auto">
            <a:xfrm>
              <a:off x="3018" y="2431"/>
              <a:ext cx="1037"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类别</a:t>
              </a:r>
              <a:endParaRPr lang="zh-CN" altLang="en-US"/>
            </a:p>
          </p:txBody>
        </p:sp>
        <p:sp>
          <p:nvSpPr>
            <p:cNvPr id="1399842" name="Line 34"/>
            <p:cNvSpPr>
              <a:spLocks noChangeShapeType="1"/>
            </p:cNvSpPr>
            <p:nvPr/>
          </p:nvSpPr>
          <p:spPr bwMode="auto">
            <a:xfrm>
              <a:off x="3010" y="3182"/>
              <a:ext cx="1304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44" name="Line 36"/>
            <p:cNvSpPr>
              <a:spLocks noChangeShapeType="1"/>
            </p:cNvSpPr>
            <p:nvPr/>
          </p:nvSpPr>
          <p:spPr bwMode="auto">
            <a:xfrm>
              <a:off x="4052" y="2341"/>
              <a:ext cx="9" cy="790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47" name="Line 39"/>
            <p:cNvSpPr>
              <a:spLocks noChangeShapeType="1"/>
            </p:cNvSpPr>
            <p:nvPr/>
          </p:nvSpPr>
          <p:spPr bwMode="auto">
            <a:xfrm>
              <a:off x="10598" y="2318"/>
              <a:ext cx="9" cy="793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51" name="Line 43"/>
            <p:cNvSpPr>
              <a:spLocks noChangeShapeType="1"/>
            </p:cNvSpPr>
            <p:nvPr/>
          </p:nvSpPr>
          <p:spPr bwMode="auto">
            <a:xfrm>
              <a:off x="3010" y="4408"/>
              <a:ext cx="1304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64" name="Line 56"/>
            <p:cNvSpPr>
              <a:spLocks noChangeShapeType="1"/>
            </p:cNvSpPr>
            <p:nvPr/>
          </p:nvSpPr>
          <p:spPr bwMode="auto">
            <a:xfrm>
              <a:off x="3017" y="6761"/>
              <a:ext cx="1304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36" name="Line 28"/>
            <p:cNvSpPr>
              <a:spLocks noChangeShapeType="1"/>
            </p:cNvSpPr>
            <p:nvPr/>
          </p:nvSpPr>
          <p:spPr bwMode="auto">
            <a:xfrm>
              <a:off x="3010" y="2339"/>
              <a:ext cx="1304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38" name="Line 30"/>
            <p:cNvSpPr>
              <a:spLocks noChangeShapeType="1"/>
            </p:cNvSpPr>
            <p:nvPr/>
          </p:nvSpPr>
          <p:spPr bwMode="auto">
            <a:xfrm>
              <a:off x="2991" y="2322"/>
              <a:ext cx="18" cy="7926"/>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39" name="Line 31"/>
            <p:cNvSpPr>
              <a:spLocks noChangeShapeType="1"/>
            </p:cNvSpPr>
            <p:nvPr/>
          </p:nvSpPr>
          <p:spPr bwMode="auto">
            <a:xfrm>
              <a:off x="16049" y="2317"/>
              <a:ext cx="1" cy="7931"/>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837" name="Line 29"/>
            <p:cNvSpPr>
              <a:spLocks noChangeShapeType="1"/>
            </p:cNvSpPr>
            <p:nvPr/>
          </p:nvSpPr>
          <p:spPr bwMode="auto">
            <a:xfrm>
              <a:off x="3010" y="10248"/>
              <a:ext cx="13040"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1399917" name="Rectangle 109"/>
            <p:cNvSpPr>
              <a:spLocks noChangeArrowheads="1"/>
            </p:cNvSpPr>
            <p:nvPr/>
          </p:nvSpPr>
          <p:spPr bwMode="auto">
            <a:xfrm>
              <a:off x="10615" y="6861"/>
              <a:ext cx="5442" cy="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en-US" altLang="zh-CN" sz="2400">
                  <a:latin typeface="Times New Roman" panose="02020603050405020304" pitchFamily="18" charset="0"/>
                  <a:cs typeface="Times New Roman" panose="02020603050405020304" pitchFamily="18" charset="0"/>
                </a:rPr>
                <a:t>(1)</a:t>
              </a:r>
              <a:r>
                <a:rPr lang="zh-CN" altLang="en-US" sz="2400">
                  <a:latin typeface="Times New Roman" panose="02020603050405020304" pitchFamily="18" charset="0"/>
                  <a:cs typeface="Times New Roman" panose="02020603050405020304" pitchFamily="18" charset="0"/>
                </a:rPr>
                <a:t>对主要情节或中心事件做必要的铺垫、照应、补充、说明，使情节更完整，结构更严密，内容更充实。</a:t>
              </a:r>
              <a:endParaRPr lang="zh-CN" altLang="en-US" sz="1000">
                <a:cs typeface="Times New Roman" panose="02020603050405020304" pitchFamily="18" charset="0"/>
              </a:endParaRPr>
            </a:p>
            <a:p>
              <a:pPr algn="just" eaLnBrk="0" hangingPunct="0">
                <a:lnSpc>
                  <a:spcPct val="105000"/>
                </a:lnSpc>
                <a:tabLst>
                  <a:tab pos="2514600"/>
                </a:tabLst>
              </a:pPr>
              <a:r>
                <a:rPr lang="en-US" altLang="zh-CN" sz="2400">
                  <a:latin typeface="Times New Roman" panose="02020603050405020304" pitchFamily="18" charset="0"/>
                  <a:cs typeface="Times New Roman" panose="02020603050405020304" pitchFamily="18" charset="0"/>
                </a:rPr>
                <a:t>(2)</a:t>
              </a:r>
              <a:r>
                <a:rPr lang="zh-CN" altLang="en-US" sz="2400">
                  <a:latin typeface="Times New Roman" panose="02020603050405020304" pitchFamily="18" charset="0"/>
                  <a:cs typeface="Times New Roman" panose="02020603050405020304" pitchFamily="18" charset="0"/>
                </a:rPr>
                <a:t>衬托中心人物，丰富情节，深化文章主题。</a:t>
              </a:r>
              <a:endParaRPr lang="zh-CN" altLang="en-US"/>
            </a:p>
          </p:txBody>
        </p:sp>
        <p:sp>
          <p:nvSpPr>
            <p:cNvPr id="1399918" name="Rectangle 110"/>
            <p:cNvSpPr>
              <a:spLocks noChangeArrowheads="1"/>
            </p:cNvSpPr>
            <p:nvPr/>
          </p:nvSpPr>
          <p:spPr bwMode="auto">
            <a:xfrm>
              <a:off x="4224" y="6882"/>
              <a:ext cx="6383" cy="3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zh-CN" altLang="en-US" sz="2400">
                  <a:latin typeface="Times New Roman" panose="02020603050405020304" pitchFamily="18" charset="0"/>
                  <a:cs typeface="Times New Roman" panose="02020603050405020304" pitchFamily="18" charset="0"/>
                </a:rPr>
                <a:t>在叙述主要事件的过程中，根据表达的需要，暂时中断主线而插入另外一些与中心事件有关的内容的叙述。叙述完插入的事件后再接上原来的事件写。插叙内容不影响主要事件的表达。</a:t>
              </a:r>
              <a:endParaRPr lang="zh-CN" altLang="en-US"/>
            </a:p>
          </p:txBody>
        </p:sp>
        <p:sp>
          <p:nvSpPr>
            <p:cNvPr id="1399919" name="Rectangle 111"/>
            <p:cNvSpPr>
              <a:spLocks noChangeArrowheads="1"/>
            </p:cNvSpPr>
            <p:nvPr/>
          </p:nvSpPr>
          <p:spPr bwMode="auto">
            <a:xfrm>
              <a:off x="3208" y="7707"/>
              <a:ext cx="656" cy="2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插叙</a:t>
              </a:r>
              <a:endParaRPr lang="zh-CN" altLang="en-US"/>
            </a:p>
          </p:txBody>
        </p:sp>
        <p:sp>
          <p:nvSpPr>
            <p:cNvPr id="1399920" name="Rectangle 112"/>
            <p:cNvSpPr>
              <a:spLocks noChangeArrowheads="1"/>
            </p:cNvSpPr>
            <p:nvPr/>
          </p:nvSpPr>
          <p:spPr bwMode="auto">
            <a:xfrm>
              <a:off x="11181" y="5060"/>
              <a:ext cx="3811" cy="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zh-CN" altLang="en-US" sz="2400">
                  <a:latin typeface="Times New Roman" panose="02020603050405020304" pitchFamily="18" charset="0"/>
                  <a:cs typeface="Times New Roman" panose="02020603050405020304" pitchFamily="18" charset="0"/>
                </a:rPr>
                <a:t>制造悬念，引人入胜。</a:t>
              </a:r>
              <a:endParaRPr lang="zh-CN" altLang="en-US"/>
            </a:p>
          </p:txBody>
        </p:sp>
        <p:sp>
          <p:nvSpPr>
            <p:cNvPr id="1399921" name="Rectangle 113"/>
            <p:cNvSpPr>
              <a:spLocks noChangeArrowheads="1"/>
            </p:cNvSpPr>
            <p:nvPr/>
          </p:nvSpPr>
          <p:spPr bwMode="auto">
            <a:xfrm>
              <a:off x="4143" y="4527"/>
              <a:ext cx="6383" cy="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zh-CN" altLang="en-US" sz="2400">
                  <a:latin typeface="Times New Roman" panose="02020603050405020304" pitchFamily="18" charset="0"/>
                  <a:cs typeface="Times New Roman" panose="02020603050405020304" pitchFamily="18" charset="0"/>
                </a:rPr>
                <a:t>不按事件的先后顺序来写，而是把某些发生在后面的情节或结局先行提出，然后再按顺序叙述下去。</a:t>
              </a:r>
              <a:endParaRPr lang="zh-CN" altLang="en-US"/>
            </a:p>
          </p:txBody>
        </p:sp>
        <p:sp>
          <p:nvSpPr>
            <p:cNvPr id="1399922" name="Rectangle 114"/>
            <p:cNvSpPr>
              <a:spLocks noChangeArrowheads="1"/>
            </p:cNvSpPr>
            <p:nvPr/>
          </p:nvSpPr>
          <p:spPr bwMode="auto">
            <a:xfrm>
              <a:off x="3173" y="4530"/>
              <a:ext cx="587" cy="1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倒叙</a:t>
              </a:r>
              <a:endParaRPr lang="zh-CN" altLang="en-US"/>
            </a:p>
          </p:txBody>
        </p:sp>
        <p:sp>
          <p:nvSpPr>
            <p:cNvPr id="1399923" name="Rectangle 115"/>
            <p:cNvSpPr>
              <a:spLocks noChangeArrowheads="1"/>
            </p:cNvSpPr>
            <p:nvPr/>
          </p:nvSpPr>
          <p:spPr bwMode="auto">
            <a:xfrm>
              <a:off x="10775" y="3295"/>
              <a:ext cx="4845" cy="1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zh-CN" altLang="en-US" sz="2400">
                  <a:latin typeface="Times New Roman" panose="02020603050405020304" pitchFamily="18" charset="0"/>
                  <a:cs typeface="Times New Roman" panose="02020603050405020304" pitchFamily="18" charset="0"/>
                </a:rPr>
                <a:t>情节发展脉络分明，层次清晰。</a:t>
              </a:r>
              <a:endParaRPr lang="zh-CN" altLang="en-US"/>
            </a:p>
          </p:txBody>
        </p:sp>
        <p:sp>
          <p:nvSpPr>
            <p:cNvPr id="1399924" name="Rectangle 116"/>
            <p:cNvSpPr>
              <a:spLocks noChangeArrowheads="1"/>
            </p:cNvSpPr>
            <p:nvPr/>
          </p:nvSpPr>
          <p:spPr bwMode="auto">
            <a:xfrm>
              <a:off x="4224" y="3271"/>
              <a:ext cx="6122" cy="1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05000"/>
                </a:lnSpc>
                <a:tabLst>
                  <a:tab pos="2514600"/>
                </a:tabLst>
              </a:pPr>
              <a:r>
                <a:rPr lang="zh-CN" altLang="en-US" sz="2400">
                  <a:latin typeface="Times New Roman" panose="02020603050405020304" pitchFamily="18" charset="0"/>
                  <a:cs typeface="Times New Roman" panose="02020603050405020304" pitchFamily="18" charset="0"/>
                </a:rPr>
                <a:t>按照</a:t>
              </a:r>
              <a:r>
                <a:rPr lang="zh-CN" altLang="en-US" sz="2400">
                  <a:solidFill>
                    <a:srgbClr val="C00000"/>
                  </a:solidFill>
                  <a:latin typeface="Times New Roman" panose="02020603050405020304" pitchFamily="18" charset="0"/>
                  <a:cs typeface="Times New Roman" panose="02020603050405020304" pitchFamily="18" charset="0"/>
                </a:rPr>
                <a:t>时间（空间）</a:t>
              </a:r>
              <a:r>
                <a:rPr lang="zh-CN" altLang="en-US" sz="2400">
                  <a:latin typeface="Times New Roman" panose="02020603050405020304" pitchFamily="18" charset="0"/>
                  <a:cs typeface="Times New Roman" panose="02020603050405020304" pitchFamily="18" charset="0"/>
                </a:rPr>
                <a:t>的先后顺序来写。</a:t>
              </a:r>
              <a:endParaRPr lang="zh-CN" altLang="en-US"/>
            </a:p>
          </p:txBody>
        </p:sp>
        <p:sp>
          <p:nvSpPr>
            <p:cNvPr id="1399925" name="Rectangle 117"/>
            <p:cNvSpPr>
              <a:spLocks noChangeArrowheads="1"/>
            </p:cNvSpPr>
            <p:nvPr/>
          </p:nvSpPr>
          <p:spPr bwMode="auto">
            <a:xfrm>
              <a:off x="3060" y="3133"/>
              <a:ext cx="952"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05000"/>
                </a:lnSpc>
                <a:tabLst>
                  <a:tab pos="2514600"/>
                </a:tabLst>
              </a:pPr>
              <a:r>
                <a:rPr lang="zh-CN" altLang="en-US" sz="2400">
                  <a:latin typeface="Times New Roman" panose="02020603050405020304" pitchFamily="18" charset="0"/>
                  <a:cs typeface="Times New Roman" panose="02020603050405020304" pitchFamily="18" charset="0"/>
                </a:rPr>
                <a:t>顺叙</a:t>
              </a:r>
              <a:endParaRPr lang="zh-CN" altLang="en-US"/>
            </a:p>
          </p:txBody>
        </p:sp>
      </p:grpSp>
      <p:sp>
        <p:nvSpPr>
          <p:cNvPr id="2" name="文本框 1" title=""/>
          <p:cNvSpPr txBox="1"/>
          <p:nvPr/>
        </p:nvSpPr>
        <p:spPr>
          <a:xfrm>
            <a:off x="318135" y="548640"/>
            <a:ext cx="2942590" cy="521970"/>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en-US" altLang="zh-CN" sz="2800"/>
              <a:t>2.</a:t>
            </a:r>
            <a:r>
              <a:rPr lang="zh-CN" altLang="en-US" sz="2800"/>
              <a:t>叙述方式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title=""/>
          <p:cNvGrpSpPr/>
          <p:nvPr/>
        </p:nvGrpSpPr>
        <p:grpSpPr>
          <a:xfrm>
            <a:off x="407867" y="908685"/>
            <a:ext cx="11316567" cy="4657090"/>
            <a:chOff x="3241" y="2765"/>
            <a:chExt cx="12640" cy="7334"/>
          </a:xfrm>
        </p:grpSpPr>
        <p:sp>
          <p:nvSpPr>
            <p:cNvPr id="1398804" name="Rectangle 20"/>
            <p:cNvSpPr>
              <a:spLocks noChangeArrowheads="1"/>
            </p:cNvSpPr>
            <p:nvPr/>
          </p:nvSpPr>
          <p:spPr bwMode="auto">
            <a:xfrm>
              <a:off x="11123" y="7412"/>
              <a:ext cx="4758" cy="2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en-US" altLang="zh-CN" sz="2400">
                  <a:latin typeface="Times New Roman" panose="02020603050405020304" pitchFamily="18" charset="0"/>
                  <a:cs typeface="Times New Roman" panose="02020603050405020304" pitchFamily="18" charset="0"/>
                </a:rPr>
                <a:t>(1)</a:t>
              </a:r>
              <a:r>
                <a:rPr lang="zh-CN" altLang="en-US" sz="2400">
                  <a:latin typeface="Times New Roman" panose="02020603050405020304" pitchFamily="18" charset="0"/>
                  <a:cs typeface="Times New Roman" panose="02020603050405020304" pitchFamily="18" charset="0"/>
                </a:rPr>
                <a:t>条理清楚，便于了解事情的来龙去脉。</a:t>
              </a:r>
              <a:endParaRPr lang="zh-CN" altLang="en-US" sz="1000">
                <a:cs typeface="Times New Roman" panose="02020603050405020304" pitchFamily="18" charset="0"/>
              </a:endParaRPr>
            </a:p>
            <a:p>
              <a:pPr algn="just" eaLnBrk="0" hangingPunct="0">
                <a:lnSpc>
                  <a:spcPct val="120000"/>
                </a:lnSpc>
                <a:tabLst>
                  <a:tab pos="2514600"/>
                </a:tabLst>
              </a:pPr>
              <a:r>
                <a:rPr lang="en-US" altLang="zh-CN" sz="2400">
                  <a:latin typeface="Times New Roman" panose="02020603050405020304" pitchFamily="18" charset="0"/>
                  <a:cs typeface="Times New Roman" panose="02020603050405020304" pitchFamily="18" charset="0"/>
                </a:rPr>
                <a:t>(2)</a:t>
              </a:r>
              <a:r>
                <a:rPr lang="zh-CN" altLang="en-US" sz="2400">
                  <a:latin typeface="Times New Roman" panose="02020603050405020304" pitchFamily="18" charset="0"/>
                  <a:cs typeface="Times New Roman" panose="02020603050405020304" pitchFamily="18" charset="0"/>
                </a:rPr>
                <a:t>拓展作品容量。</a:t>
              </a:r>
              <a:endParaRPr lang="zh-CN" altLang="en-US"/>
            </a:p>
          </p:txBody>
        </p:sp>
        <p:sp>
          <p:nvSpPr>
            <p:cNvPr id="1398803" name="Rectangle 19"/>
            <p:cNvSpPr>
              <a:spLocks noChangeArrowheads="1"/>
            </p:cNvSpPr>
            <p:nvPr/>
          </p:nvSpPr>
          <p:spPr bwMode="auto">
            <a:xfrm>
              <a:off x="4300" y="6959"/>
              <a:ext cx="6774" cy="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0000"/>
                </a:lnSpc>
                <a:tabLst>
                  <a:tab pos="2514600"/>
                </a:tabLst>
              </a:pPr>
              <a:r>
                <a:rPr lang="zh-CN" altLang="en-US" sz="2400">
                  <a:latin typeface="Times New Roman" panose="02020603050405020304" pitchFamily="18" charset="0"/>
                  <a:cs typeface="Times New Roman" panose="02020603050405020304" pitchFamily="18" charset="0"/>
                </a:rPr>
                <a:t>就是平行叙述，即叙述同一时间内不同地点所发生的两件或两件以上的事。通常是先叙一件，再叙一件，常称为</a:t>
              </a:r>
              <a:r>
                <a:rPr lang="zh-CN" altLang="en-US" sz="2400">
                  <a:latin typeface="宋体" panose="02010600030101010101" pitchFamily="2" charset="-122"/>
                  <a:cs typeface="Times New Roman" panose="02020603050405020304" pitchFamily="18" charset="0"/>
                </a:rPr>
                <a:t>“</a:t>
              </a:r>
              <a:r>
                <a:rPr lang="zh-CN" altLang="en-US" sz="2400">
                  <a:latin typeface="Times New Roman" panose="02020603050405020304" pitchFamily="18" charset="0"/>
                  <a:cs typeface="Times New Roman" panose="02020603050405020304" pitchFamily="18" charset="0"/>
                </a:rPr>
                <a:t>花开两朵，各表一枝</a:t>
              </a:r>
              <a:r>
                <a:rPr lang="zh-CN" altLang="en-US" sz="2400">
                  <a:latin typeface="宋体" panose="02010600030101010101" pitchFamily="2" charset="-122"/>
                  <a:cs typeface="Times New Roman" panose="02020603050405020304" pitchFamily="18" charset="0"/>
                </a:rPr>
                <a:t>”</a:t>
              </a:r>
              <a:r>
                <a:rPr lang="zh-CN" altLang="en-US" sz="2400">
                  <a:latin typeface="Times New Roman" panose="02020603050405020304" pitchFamily="18" charset="0"/>
                  <a:cs typeface="Times New Roman" panose="02020603050405020304" pitchFamily="18" charset="0"/>
                </a:rPr>
                <a:t>，因此又叫作分叙。</a:t>
              </a:r>
              <a:endParaRPr lang="zh-CN" altLang="en-US"/>
            </a:p>
          </p:txBody>
        </p:sp>
        <p:sp>
          <p:nvSpPr>
            <p:cNvPr id="1398802" name="Rectangle 18"/>
            <p:cNvSpPr>
              <a:spLocks noChangeArrowheads="1"/>
            </p:cNvSpPr>
            <p:nvPr/>
          </p:nvSpPr>
          <p:spPr bwMode="auto">
            <a:xfrm>
              <a:off x="3481" y="7554"/>
              <a:ext cx="575" cy="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zh-CN" altLang="en-US" sz="2400">
                  <a:latin typeface="Times New Roman" panose="02020603050405020304" pitchFamily="18" charset="0"/>
                  <a:cs typeface="Times New Roman" panose="02020603050405020304" pitchFamily="18" charset="0"/>
                </a:rPr>
                <a:t>平叙</a:t>
              </a:r>
              <a:endParaRPr lang="zh-CN" altLang="en-US"/>
            </a:p>
          </p:txBody>
        </p:sp>
        <p:sp>
          <p:nvSpPr>
            <p:cNvPr id="1398801" name="Rectangle 17"/>
            <p:cNvSpPr>
              <a:spLocks noChangeArrowheads="1"/>
            </p:cNvSpPr>
            <p:nvPr/>
          </p:nvSpPr>
          <p:spPr bwMode="auto">
            <a:xfrm>
              <a:off x="11066" y="3878"/>
              <a:ext cx="4758" cy="2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0000"/>
                </a:lnSpc>
                <a:tabLst>
                  <a:tab pos="2514600"/>
                </a:tabLst>
              </a:pPr>
              <a:r>
                <a:rPr lang="en-US" altLang="zh-CN" sz="2400">
                  <a:latin typeface="Times New Roman" panose="02020603050405020304" pitchFamily="18" charset="0"/>
                  <a:cs typeface="Times New Roman" panose="02020603050405020304" pitchFamily="18" charset="0"/>
                </a:rPr>
                <a:t>(1)</a:t>
              </a:r>
              <a:r>
                <a:rPr lang="zh-CN" altLang="en-US" sz="2400">
                  <a:latin typeface="Times New Roman" panose="02020603050405020304" pitchFamily="18" charset="0"/>
                  <a:cs typeface="Times New Roman" panose="02020603050405020304" pitchFamily="18" charset="0"/>
                </a:rPr>
                <a:t>对上文的内容做补充交代，有助于更好地表达主题。</a:t>
              </a:r>
              <a:endParaRPr lang="zh-CN" altLang="en-US" sz="1000">
                <a:cs typeface="Times New Roman" panose="02020603050405020304" pitchFamily="18" charset="0"/>
              </a:endParaRPr>
            </a:p>
            <a:p>
              <a:pPr algn="just" eaLnBrk="0" hangingPunct="0">
                <a:lnSpc>
                  <a:spcPct val="120000"/>
                </a:lnSpc>
                <a:tabLst>
                  <a:tab pos="2514600"/>
                </a:tabLst>
              </a:pPr>
              <a:r>
                <a:rPr lang="en-US" altLang="zh-CN" sz="2400">
                  <a:latin typeface="Times New Roman" panose="02020603050405020304" pitchFamily="18" charset="0"/>
                  <a:cs typeface="Times New Roman" panose="02020603050405020304" pitchFamily="18" charset="0"/>
                </a:rPr>
                <a:t>(2)</a:t>
              </a:r>
              <a:r>
                <a:rPr lang="zh-CN" altLang="en-US" sz="2400">
                  <a:latin typeface="Times New Roman" panose="02020603050405020304" pitchFamily="18" charset="0"/>
                  <a:cs typeface="Times New Roman" panose="02020603050405020304" pitchFamily="18" charset="0"/>
                </a:rPr>
                <a:t>使文章结构完整，行文跌宕起伏，收到出人意料的效果。</a:t>
              </a:r>
              <a:endParaRPr lang="zh-CN" altLang="en-US"/>
            </a:p>
          </p:txBody>
        </p:sp>
        <p:sp>
          <p:nvSpPr>
            <p:cNvPr id="1398800" name="Rectangle 16"/>
            <p:cNvSpPr>
              <a:spLocks noChangeArrowheads="1"/>
            </p:cNvSpPr>
            <p:nvPr/>
          </p:nvSpPr>
          <p:spPr bwMode="auto">
            <a:xfrm>
              <a:off x="4366" y="3784"/>
              <a:ext cx="6717" cy="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lnSpc>
                  <a:spcPct val="120000"/>
                </a:lnSpc>
                <a:tabLst>
                  <a:tab pos="2514600"/>
                </a:tabLst>
              </a:pPr>
              <a:r>
                <a:rPr lang="zh-CN" altLang="en-US" sz="2400">
                  <a:latin typeface="Times New Roman" panose="02020603050405020304" pitchFamily="18" charset="0"/>
                  <a:cs typeface="Times New Roman" panose="02020603050405020304" pitchFamily="18" charset="0"/>
                </a:rPr>
                <a:t>也叫追叙，在行文中用两三句话或一小段话对前边说的人或事做一些补充的交代，补充另一件与之有关的事件，使事件的整个过程更加清晰完整。</a:t>
              </a:r>
              <a:endParaRPr lang="zh-CN" altLang="en-US"/>
            </a:p>
          </p:txBody>
        </p:sp>
        <p:sp>
          <p:nvSpPr>
            <p:cNvPr id="1398799" name="Rectangle 15"/>
            <p:cNvSpPr>
              <a:spLocks noChangeArrowheads="1"/>
            </p:cNvSpPr>
            <p:nvPr/>
          </p:nvSpPr>
          <p:spPr bwMode="auto">
            <a:xfrm>
              <a:off x="3547" y="4623"/>
              <a:ext cx="513" cy="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zh-CN" altLang="en-US" sz="2400">
                  <a:latin typeface="Times New Roman" panose="02020603050405020304" pitchFamily="18" charset="0"/>
                  <a:cs typeface="Times New Roman" panose="02020603050405020304" pitchFamily="18" charset="0"/>
                </a:rPr>
                <a:t>补叙</a:t>
              </a:r>
              <a:endParaRPr lang="zh-CN" altLang="en-US"/>
            </a:p>
          </p:txBody>
        </p:sp>
        <p:sp>
          <p:nvSpPr>
            <p:cNvPr id="58376" name="Rectangle 14"/>
            <p:cNvSpPr>
              <a:spLocks noChangeArrowheads="1"/>
            </p:cNvSpPr>
            <p:nvPr/>
          </p:nvSpPr>
          <p:spPr bwMode="auto">
            <a:xfrm>
              <a:off x="12709" y="2905"/>
              <a:ext cx="1489" cy="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zh-CN" altLang="en-US" sz="2400">
                  <a:latin typeface="Times New Roman" panose="02020603050405020304" pitchFamily="18" charset="0"/>
                  <a:cs typeface="Times New Roman" panose="02020603050405020304" pitchFamily="18" charset="0"/>
                </a:rPr>
                <a:t>特　点</a:t>
              </a:r>
              <a:endParaRPr lang="zh-CN" altLang="en-US"/>
            </a:p>
          </p:txBody>
        </p:sp>
        <p:sp>
          <p:nvSpPr>
            <p:cNvPr id="58377" name="Rectangle 13"/>
            <p:cNvSpPr>
              <a:spLocks noChangeArrowheads="1"/>
            </p:cNvSpPr>
            <p:nvPr/>
          </p:nvSpPr>
          <p:spPr bwMode="auto">
            <a:xfrm>
              <a:off x="6699" y="2765"/>
              <a:ext cx="1877" cy="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zh-CN" altLang="en-US" sz="2400">
                  <a:latin typeface="Times New Roman" panose="02020603050405020304" pitchFamily="18" charset="0"/>
                  <a:cs typeface="Times New Roman" panose="02020603050405020304" pitchFamily="18" charset="0"/>
                </a:rPr>
                <a:t>释　义</a:t>
              </a:r>
              <a:endParaRPr lang="zh-CN" altLang="en-US"/>
            </a:p>
          </p:txBody>
        </p:sp>
        <p:sp>
          <p:nvSpPr>
            <p:cNvPr id="58378" name="Rectangle 12"/>
            <p:cNvSpPr>
              <a:spLocks noChangeArrowheads="1"/>
            </p:cNvSpPr>
            <p:nvPr/>
          </p:nvSpPr>
          <p:spPr bwMode="auto">
            <a:xfrm>
              <a:off x="3310" y="2792"/>
              <a:ext cx="917" cy="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20000"/>
                </a:lnSpc>
                <a:tabLst>
                  <a:tab pos="2514600"/>
                </a:tabLst>
              </a:pPr>
              <a:r>
                <a:rPr lang="zh-CN" altLang="en-US" sz="2400">
                  <a:latin typeface="Times New Roman" panose="02020603050405020304" pitchFamily="18" charset="0"/>
                  <a:cs typeface="Times New Roman" panose="02020603050405020304" pitchFamily="18" charset="0"/>
                </a:rPr>
                <a:t>类别</a:t>
              </a:r>
              <a:endParaRPr lang="zh-CN" altLang="en-US"/>
            </a:p>
          </p:txBody>
        </p:sp>
        <p:sp>
          <p:nvSpPr>
            <p:cNvPr id="58379" name="Line 27"/>
            <p:cNvSpPr>
              <a:spLocks noChangeShapeType="1"/>
            </p:cNvSpPr>
            <p:nvPr/>
          </p:nvSpPr>
          <p:spPr bwMode="auto">
            <a:xfrm>
              <a:off x="3250" y="3738"/>
              <a:ext cx="1258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0" name="Line 29"/>
            <p:cNvSpPr>
              <a:spLocks noChangeShapeType="1"/>
            </p:cNvSpPr>
            <p:nvPr/>
          </p:nvSpPr>
          <p:spPr bwMode="auto">
            <a:xfrm flipH="1">
              <a:off x="4285" y="2765"/>
              <a:ext cx="13" cy="733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1" name="Line 32"/>
            <p:cNvSpPr>
              <a:spLocks noChangeShapeType="1"/>
            </p:cNvSpPr>
            <p:nvPr/>
          </p:nvSpPr>
          <p:spPr bwMode="auto">
            <a:xfrm flipH="1">
              <a:off x="11074" y="2765"/>
              <a:ext cx="16" cy="728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2" name="Line 36"/>
            <p:cNvSpPr>
              <a:spLocks noChangeShapeType="1"/>
            </p:cNvSpPr>
            <p:nvPr/>
          </p:nvSpPr>
          <p:spPr bwMode="auto">
            <a:xfrm>
              <a:off x="3241" y="6959"/>
              <a:ext cx="1258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3" name="Line 21"/>
            <p:cNvSpPr>
              <a:spLocks noChangeShapeType="1"/>
            </p:cNvSpPr>
            <p:nvPr/>
          </p:nvSpPr>
          <p:spPr bwMode="auto">
            <a:xfrm>
              <a:off x="3250" y="2765"/>
              <a:ext cx="12583"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4" name="Line 23"/>
            <p:cNvSpPr>
              <a:spLocks noChangeShapeType="1"/>
            </p:cNvSpPr>
            <p:nvPr/>
          </p:nvSpPr>
          <p:spPr bwMode="auto">
            <a:xfrm flipH="1">
              <a:off x="3250" y="2765"/>
              <a:ext cx="18" cy="7283"/>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5" name="Line 24"/>
            <p:cNvSpPr>
              <a:spLocks noChangeShapeType="1"/>
            </p:cNvSpPr>
            <p:nvPr/>
          </p:nvSpPr>
          <p:spPr bwMode="auto">
            <a:xfrm>
              <a:off x="15816" y="2765"/>
              <a:ext cx="16" cy="7283"/>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58386" name="Line 22"/>
            <p:cNvSpPr>
              <a:spLocks noChangeShapeType="1"/>
            </p:cNvSpPr>
            <p:nvPr/>
          </p:nvSpPr>
          <p:spPr bwMode="auto">
            <a:xfrm>
              <a:off x="3250" y="10048"/>
              <a:ext cx="12583" cy="0"/>
            </a:xfrm>
            <a:prstGeom prst="line">
              <a:avLst/>
            </a:prstGeom>
            <a:noFill/>
            <a:ln w="19050" cap="sq">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4" title=""/>
          <p:cNvSpPr txBox="1"/>
          <p:nvPr/>
        </p:nvSpPr>
        <p:spPr>
          <a:xfrm>
            <a:off x="304801" y="8850"/>
            <a:ext cx="11342254" cy="2308324"/>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4400" b="1"/>
              <a:t>        </a:t>
            </a:r>
            <a:endParaRPr lang="en-US" altLang="zh-CN" sz="4400" b="1"/>
          </a:p>
          <a:p>
            <a:r>
              <a:rPr lang="en-US" altLang="zh-CN" sz="4400" b="1">
                <a:solidFill>
                  <a:srgbClr val="FF0000"/>
                </a:solidFill>
              </a:rPr>
              <a:t>   </a:t>
            </a:r>
            <a:r>
              <a:rPr lang="zh-CN" altLang="en-US" sz="4400" b="1">
                <a:solidFill>
                  <a:srgbClr val="FF0000"/>
                </a:solidFill>
              </a:rPr>
              <a:t>  </a:t>
            </a:r>
            <a:r>
              <a:rPr lang="zh-CN" altLang="en-US" sz="2800" b="1">
                <a:solidFill>
                  <a:srgbClr val="FF0000"/>
                </a:solidFill>
              </a:rPr>
              <a:t>插叙</a:t>
            </a:r>
            <a:r>
              <a:rPr lang="zh-CN" altLang="en-US" sz="2800" b="1"/>
              <a:t>，对全文来说，插叙的内容只是与中心事件有关的一个片断，并非中心事件的组成部分，是</a:t>
            </a:r>
            <a:r>
              <a:rPr lang="zh-CN" altLang="en-US" sz="2800" b="1">
                <a:solidFill>
                  <a:srgbClr val="FF0000"/>
                </a:solidFill>
              </a:rPr>
              <a:t>文章的枝叶，而非主干</a:t>
            </a:r>
            <a:r>
              <a:rPr lang="zh-CN" altLang="en-US" sz="2800" b="1"/>
              <a:t>。插叙是为了适应内容的需要，插叙的分量不能超过中心事件，</a:t>
            </a:r>
            <a:r>
              <a:rPr lang="zh-CN" altLang="en-US" sz="2800" b="1">
                <a:solidFill>
                  <a:srgbClr val="FF0000"/>
                </a:solidFill>
              </a:rPr>
              <a:t>不可喧宾夺主。</a:t>
            </a:r>
            <a:endParaRPr lang="en-US" altLang="zh-CN" sz="2800" b="1"/>
          </a:p>
        </p:txBody>
      </p:sp>
      <p:sp>
        <p:nvSpPr>
          <p:cNvPr id="2" name="矩形 1" title=""/>
          <p:cNvSpPr/>
          <p:nvPr/>
        </p:nvSpPr>
        <p:spPr>
          <a:xfrm>
            <a:off x="1080655" y="2560714"/>
            <a:ext cx="10501745" cy="1569660"/>
          </a:xfrm>
          <a:prstGeom prst="rect">
            <a:avLst/>
          </a:prstGeom>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b="1">
                <a:latin typeface="楷体" panose="02010609060101010101" pitchFamily="49" charset="-122"/>
                <a:ea typeface="楷体" panose="02010609060101010101" pitchFamily="49" charset="-122"/>
              </a:rPr>
              <a:t>内容：</a:t>
            </a:r>
            <a:r>
              <a:rPr lang="en-US" altLang="zh-CN" sz="2400" b="1">
                <a:latin typeface="楷体" panose="02010609060101010101" pitchFamily="49" charset="-122"/>
                <a:ea typeface="楷体" panose="02010609060101010101" pitchFamily="49" charset="-122"/>
              </a:rPr>
              <a:t>(1)</a:t>
            </a:r>
            <a:r>
              <a:rPr lang="zh-CN" altLang="en-US" sz="2400" b="1">
                <a:latin typeface="楷体" panose="02010609060101010101" pitchFamily="49" charset="-122"/>
                <a:ea typeface="楷体" panose="02010609060101010101" pitchFamily="49" charset="-122"/>
              </a:rPr>
              <a:t>为了充实内容，刻画人物，用的是回忆往事、追述过去的方法；</a:t>
            </a:r>
            <a:endParaRPr lang="en-US" altLang="zh-CN" sz="2400" b="1">
              <a:latin typeface="楷体" panose="02010609060101010101" pitchFamily="49" charset="-122"/>
              <a:ea typeface="楷体" panose="02010609060101010101" pitchFamily="49" charset="-122"/>
            </a:endParaRPr>
          </a:p>
          <a:p>
            <a:r>
              <a:rPr lang="en-US" altLang="zh-CN" sz="2400" b="1">
                <a:latin typeface="楷体" panose="02010609060101010101" pitchFamily="49" charset="-122"/>
                <a:ea typeface="楷体" panose="02010609060101010101" pitchFamily="49" charset="-122"/>
              </a:rPr>
              <a:t>(2)</a:t>
            </a:r>
            <a:r>
              <a:rPr lang="zh-CN" altLang="en-US" sz="2400" b="1">
                <a:latin typeface="楷体" panose="02010609060101010101" pitchFamily="49" charset="-122"/>
                <a:ea typeface="楷体" panose="02010609060101010101" pitchFamily="49" charset="-122"/>
              </a:rPr>
              <a:t>交代事物的来历或人物的身世、性格；</a:t>
            </a:r>
            <a:endParaRPr lang="en-US" altLang="zh-CN" sz="2400" b="1">
              <a:latin typeface="楷体" panose="02010609060101010101" pitchFamily="49" charset="-122"/>
              <a:ea typeface="楷体" panose="02010609060101010101" pitchFamily="49" charset="-122"/>
            </a:endParaRPr>
          </a:p>
          <a:p>
            <a:r>
              <a:rPr lang="en-US" altLang="zh-CN" sz="2400" b="1">
                <a:latin typeface="楷体" panose="02010609060101010101" pitchFamily="49" charset="-122"/>
                <a:ea typeface="楷体" panose="02010609060101010101" pitchFamily="49" charset="-122"/>
              </a:rPr>
              <a:t>(3)</a:t>
            </a:r>
            <a:r>
              <a:rPr lang="zh-CN" altLang="en-US" sz="2400" b="1">
                <a:latin typeface="楷体" panose="02010609060101010101" pitchFamily="49" charset="-122"/>
                <a:ea typeface="楷体" panose="02010609060101010101" pitchFamily="49" charset="-122"/>
              </a:rPr>
              <a:t>对所提及的事情或情况作某些解释，表明今昔情况的变化。</a:t>
            </a:r>
            <a:br>
              <a:rPr lang="en-US" altLang="zh-CN" sz="2400" b="1">
                <a:latin typeface="楷体" panose="02010609060101010101" pitchFamily="49" charset="-122"/>
                <a:ea typeface="楷体" panose="02010609060101010101" pitchFamily="49" charset="-122"/>
              </a:rPr>
            </a:br>
            <a:endParaRPr lang="zh-CN" altLang="en-US" sz="2400">
              <a:latin typeface="楷体" panose="02010609060101010101" pitchFamily="49" charset="-122"/>
              <a:ea typeface="楷体" panose="02010609060101010101" pitchFamily="49" charset="-122"/>
            </a:endParaRPr>
          </a:p>
        </p:txBody>
      </p:sp>
      <p:sp>
        <p:nvSpPr>
          <p:cNvPr id="6" name="TextBox 6" title=""/>
          <p:cNvSpPr txBox="1"/>
          <p:nvPr/>
        </p:nvSpPr>
        <p:spPr>
          <a:xfrm>
            <a:off x="323273" y="3973355"/>
            <a:ext cx="11323782" cy="2431435"/>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4000" b="1">
                <a:solidFill>
                  <a:srgbClr val="FF0000"/>
                </a:solidFill>
              </a:rPr>
              <a:t>     </a:t>
            </a:r>
            <a:r>
              <a:rPr lang="zh-CN" altLang="en-US" sz="2800" b="1">
                <a:solidFill>
                  <a:srgbClr val="FF0000"/>
                </a:solidFill>
              </a:rPr>
              <a:t>补叙，</a:t>
            </a:r>
            <a:r>
              <a:rPr lang="zh-CN" altLang="en-US" sz="2800" b="1"/>
              <a:t>通常是</a:t>
            </a:r>
            <a:r>
              <a:rPr lang="zh-CN" altLang="en-US" sz="2800" b="1">
                <a:solidFill>
                  <a:srgbClr val="FF0000"/>
                </a:solidFill>
              </a:rPr>
              <a:t>中心事件</a:t>
            </a:r>
            <a:r>
              <a:rPr lang="zh-CN" altLang="en-US" sz="2800" b="1"/>
              <a:t>的有机组成部分，文章的</a:t>
            </a:r>
            <a:r>
              <a:rPr lang="zh-CN" altLang="en-US" sz="2800" b="1">
                <a:solidFill>
                  <a:srgbClr val="FF0000"/>
                </a:solidFill>
              </a:rPr>
              <a:t>关键之处</a:t>
            </a:r>
            <a:r>
              <a:rPr lang="zh-CN" altLang="en-US" sz="2800" b="1"/>
              <a:t>。没有补叙，故事情节上就会出现漏洞，令人不解。</a:t>
            </a:r>
            <a:endParaRPr lang="en-US" altLang="zh-CN" sz="2800" b="1"/>
          </a:p>
          <a:p>
            <a:r>
              <a:rPr lang="en-US" altLang="zh-CN" sz="2800" b="1"/>
              <a:t>        </a:t>
            </a:r>
            <a:r>
              <a:rPr lang="zh-CN" altLang="en-US" sz="2800" b="1"/>
              <a:t>补叙实际上是在叙述时，故意</a:t>
            </a:r>
            <a:r>
              <a:rPr lang="en-US" altLang="zh-CN" sz="2800" b="1"/>
              <a:t>“</a:t>
            </a:r>
            <a:r>
              <a:rPr lang="zh-CN" altLang="en-US" sz="2800" b="1"/>
              <a:t>藏</a:t>
            </a:r>
            <a:r>
              <a:rPr lang="en-US" altLang="zh-CN" sz="2800" b="1"/>
              <a:t>”</a:t>
            </a:r>
            <a:r>
              <a:rPr lang="zh-CN" altLang="en-US" sz="2800" b="1"/>
              <a:t>去若干片断，到后面适当的地方再把这些片断</a:t>
            </a:r>
            <a:r>
              <a:rPr lang="en-US" altLang="zh-CN" sz="2800" b="1"/>
              <a:t>“</a:t>
            </a:r>
            <a:r>
              <a:rPr lang="zh-CN" altLang="en-US" sz="2800" b="1"/>
              <a:t>亮</a:t>
            </a:r>
            <a:r>
              <a:rPr lang="en-US" altLang="zh-CN" sz="2800" b="1"/>
              <a:t>”</a:t>
            </a:r>
            <a:r>
              <a:rPr lang="zh-CN" altLang="en-US" sz="2800" b="1"/>
              <a:t>出来，使读者恍然大悟。通过这一</a:t>
            </a:r>
            <a:r>
              <a:rPr lang="en-US" altLang="zh-CN" sz="2800" b="1"/>
              <a:t>“</a:t>
            </a:r>
            <a:r>
              <a:rPr lang="zh-CN" altLang="en-US" sz="2800" b="1"/>
              <a:t>藏</a:t>
            </a:r>
            <a:r>
              <a:rPr lang="en-US" altLang="zh-CN" sz="2800" b="1"/>
              <a:t>”</a:t>
            </a:r>
            <a:r>
              <a:rPr lang="zh-CN" altLang="en-US" sz="2800" b="1"/>
              <a:t>一</a:t>
            </a:r>
            <a:r>
              <a:rPr lang="en-US" altLang="zh-CN" sz="2800" b="1"/>
              <a:t>“</a:t>
            </a:r>
            <a:r>
              <a:rPr lang="zh-CN" altLang="en-US" sz="2800" b="1"/>
              <a:t>亮</a:t>
            </a:r>
            <a:r>
              <a:rPr lang="en-US" altLang="zh-CN" sz="2800" b="1"/>
              <a:t>”</a:t>
            </a:r>
            <a:r>
              <a:rPr lang="zh-CN" altLang="en-US" sz="2800" b="1"/>
              <a:t>，造成叙事的波澜。</a:t>
            </a:r>
            <a:r>
              <a:rPr lang="en-US" altLang="zh-CN" sz="2800" b="1">
                <a:latin typeface="Times New Roman" panose="02020603050405020304" pitchFamily="18" charset="0"/>
                <a:ea typeface="Adobe 仿宋 Std R"/>
                <a:cs typeface="Times New Roman" panose="02020603050405020304" pitchFamily="18" charset="0"/>
              </a:rPr>
              <a:t> </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1" name="Rectangle 1" title=""/>
          <p:cNvSpPr>
            <a:spLocks noChangeArrowheads="1"/>
          </p:cNvSpPr>
          <p:nvPr/>
        </p:nvSpPr>
        <p:spPr bwMode="auto">
          <a:xfrm>
            <a:off x="1132384" y="588023"/>
            <a:ext cx="10856416" cy="4621137"/>
          </a:xfrm>
          <a:prstGeom prst="rect">
            <a:avLst/>
          </a:prstGeom>
          <a:noFill/>
          <a:ln w="9525">
            <a:noFill/>
            <a:miter lim="800000"/>
          </a:ln>
          <a:effectLst/>
        </p:spPr>
        <p:txBody>
          <a:bodyPr vert="horz" wrap="square" lIns="91440" tIns="45720" rIns="91440" bIns="45720" numCol="1" anchor="ctr" anchorCtr="0" compatLnSpc="1">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fontAlgn="base">
              <a:lnSpc>
                <a:spcPct val="150000"/>
              </a:lnSpc>
              <a:spcBef>
                <a:spcPct val="0"/>
              </a:spcBef>
              <a:spcAft>
                <a:spcPct val="0"/>
              </a:spcAft>
            </a:pPr>
            <a:r>
              <a:rPr lang="en-US" altLang="zh-CN" sz="4000" b="1">
                <a:latin typeface="Arial"/>
                <a:ea typeface="Adobe 仿宋 Std R"/>
                <a:cs typeface="Times New Roman" panose="02020603050405020304" pitchFamily="18" charset="0"/>
              </a:rPr>
              <a:t> </a:t>
            </a:r>
            <a:r>
              <a:rPr lang="zh-CN" altLang="en-US" sz="3200" b="1">
                <a:latin typeface="Times New Roman" panose="02020603050405020304" pitchFamily="18" charset="0"/>
                <a:ea typeface="Adobe 仿宋 Std R"/>
                <a:cs typeface="Times New Roman" panose="02020603050405020304" pitchFamily="18" charset="0"/>
              </a:rPr>
              <a:t>综上所述</a:t>
            </a:r>
            <a:endParaRPr lang="en-US" altLang="zh-CN" sz="3200" b="1">
              <a:latin typeface="Times New Roman" panose="02020603050405020304" pitchFamily="18" charset="0"/>
              <a:ea typeface="Adobe 仿宋 Std R"/>
              <a:cs typeface="Times New Roman" panose="02020603050405020304" pitchFamily="18" charset="0"/>
            </a:endParaRPr>
          </a:p>
          <a:p>
            <a:pPr fontAlgn="base">
              <a:lnSpc>
                <a:spcPct val="150000"/>
              </a:lnSpc>
              <a:spcBef>
                <a:spcPct val="0"/>
              </a:spcBef>
              <a:spcAft>
                <a:spcPct val="0"/>
              </a:spcAft>
            </a:pPr>
            <a:r>
              <a:rPr lang="zh-CN" altLang="en-US" sz="3200" b="1">
                <a:latin typeface="Times New Roman" panose="02020603050405020304" pitchFamily="18" charset="0"/>
                <a:ea typeface="Adobe 仿宋 Std R"/>
                <a:cs typeface="Times New Roman" panose="02020603050405020304" pitchFamily="18" charset="0"/>
                <a:sym typeface="Wingdings" panose="05000000000000000000" pitchFamily="2" charset="2"/>
              </a:rPr>
              <a:t>（</a:t>
            </a:r>
            <a:r>
              <a:rPr lang="en-US" altLang="zh-CN" sz="3200" b="1">
                <a:latin typeface="Times New Roman" panose="02020603050405020304" pitchFamily="18" charset="0"/>
                <a:ea typeface="Adobe 仿宋 Std R"/>
                <a:cs typeface="Times New Roman" panose="02020603050405020304" pitchFamily="18" charset="0"/>
                <a:sym typeface="Wingdings" panose="05000000000000000000" pitchFamily="2" charset="2"/>
              </a:rPr>
              <a:t>1</a:t>
            </a:r>
            <a:r>
              <a:rPr lang="zh-CN" altLang="en-US" sz="3200" b="1">
                <a:latin typeface="Times New Roman" panose="02020603050405020304" pitchFamily="18" charset="0"/>
                <a:ea typeface="Adobe 仿宋 Std R"/>
                <a:cs typeface="Times New Roman" panose="02020603050405020304" pitchFamily="18" charset="0"/>
                <a:sym typeface="Wingdings" panose="05000000000000000000" pitchFamily="2" charset="2"/>
              </a:rPr>
              <a:t>）</a:t>
            </a:r>
            <a:r>
              <a:rPr lang="zh-CN" altLang="en-US" sz="3200" b="1">
                <a:solidFill>
                  <a:srgbClr val="FF0000"/>
                </a:solidFill>
                <a:latin typeface="Times New Roman" panose="02020603050405020304" pitchFamily="18" charset="0"/>
                <a:ea typeface="Adobe 仿宋 Std R"/>
                <a:cs typeface="Times New Roman" panose="02020603050405020304" pitchFamily="18" charset="0"/>
              </a:rPr>
              <a:t>插叙</a:t>
            </a:r>
            <a:r>
              <a:rPr lang="zh-CN" altLang="en-US" sz="3200" b="1">
                <a:latin typeface="Times New Roman" panose="02020603050405020304" pitchFamily="18" charset="0"/>
                <a:ea typeface="Adobe 仿宋 Std R"/>
                <a:cs typeface="Times New Roman" panose="02020603050405020304" pitchFamily="18" charset="0"/>
              </a:rPr>
              <a:t>插入的是基本事件之外的有关情况，去掉它并不影响事件本身的完整性；</a:t>
            </a:r>
            <a:r>
              <a:rPr lang="zh-CN" altLang="en-US" sz="3200" b="1">
                <a:solidFill>
                  <a:srgbClr val="FF0000"/>
                </a:solidFill>
                <a:latin typeface="Times New Roman" panose="02020603050405020304" pitchFamily="18" charset="0"/>
                <a:ea typeface="Adobe 仿宋 Std R"/>
                <a:cs typeface="Times New Roman" panose="02020603050405020304" pitchFamily="18" charset="0"/>
              </a:rPr>
              <a:t>补叙</a:t>
            </a:r>
            <a:r>
              <a:rPr lang="zh-CN" altLang="en-US" sz="3200" b="1">
                <a:latin typeface="Times New Roman" panose="02020603050405020304" pitchFamily="18" charset="0"/>
                <a:ea typeface="Adobe 仿宋 Std R"/>
                <a:cs typeface="Times New Roman" panose="02020603050405020304" pitchFamily="18" charset="0"/>
              </a:rPr>
              <a:t>补入的则是基本事件发展之中的有机环节，去掉它会影响事件本身的完整性。</a:t>
            </a:r>
            <a:endParaRPr lang="en-US" altLang="zh-CN" sz="3200" b="1">
              <a:latin typeface="Times New Roman" panose="02020603050405020304" pitchFamily="18" charset="0"/>
              <a:ea typeface="Adobe 仿宋 Std R"/>
              <a:cs typeface="Times New Roman" panose="02020603050405020304" pitchFamily="18" charset="0"/>
            </a:endParaRPr>
          </a:p>
          <a:p>
            <a:pPr fontAlgn="base">
              <a:lnSpc>
                <a:spcPct val="150000"/>
              </a:lnSpc>
              <a:spcBef>
                <a:spcPct val="0"/>
              </a:spcBef>
              <a:spcAft>
                <a:spcPct val="0"/>
              </a:spcAft>
            </a:pPr>
            <a:r>
              <a:rPr lang="zh-CN" altLang="en-US" sz="3200" b="1">
                <a:latin typeface="Times New Roman" panose="02020603050405020304" pitchFamily="18" charset="0"/>
                <a:ea typeface="Adobe 仿宋 Std R"/>
                <a:cs typeface="Times New Roman" panose="02020603050405020304" pitchFamily="18" charset="0"/>
              </a:rPr>
              <a:t>（</a:t>
            </a:r>
            <a:r>
              <a:rPr lang="en-US" altLang="zh-CN" sz="3200" b="1">
                <a:latin typeface="Times New Roman" panose="02020603050405020304" pitchFamily="18" charset="0"/>
                <a:ea typeface="Adobe 仿宋 Std R"/>
                <a:cs typeface="Times New Roman" panose="02020603050405020304" pitchFamily="18" charset="0"/>
              </a:rPr>
              <a:t>2</a:t>
            </a:r>
            <a:r>
              <a:rPr lang="zh-CN" altLang="en-US" sz="3200" b="1">
                <a:latin typeface="Times New Roman" panose="02020603050405020304" pitchFamily="18" charset="0"/>
                <a:ea typeface="Adobe 仿宋 Std R"/>
                <a:cs typeface="Times New Roman" panose="02020603050405020304" pitchFamily="18" charset="0"/>
              </a:rPr>
              <a:t>）</a:t>
            </a:r>
            <a:r>
              <a:rPr lang="zh-CN" altLang="en-US" sz="3200" b="1">
                <a:solidFill>
                  <a:srgbClr val="FF0000"/>
                </a:solidFill>
                <a:latin typeface="Times New Roman" panose="02020603050405020304" pitchFamily="18" charset="0"/>
                <a:ea typeface="Adobe 仿宋 Std R"/>
                <a:cs typeface="Times New Roman" panose="02020603050405020304" pitchFamily="18" charset="0"/>
              </a:rPr>
              <a:t>补叙</a:t>
            </a:r>
            <a:r>
              <a:rPr lang="zh-CN" altLang="en-US" sz="3200" b="1">
                <a:latin typeface="Times New Roman" panose="02020603050405020304" pitchFamily="18" charset="0"/>
                <a:ea typeface="Adobe 仿宋 Std R"/>
                <a:cs typeface="Times New Roman" panose="02020603050405020304" pitchFamily="18" charset="0"/>
              </a:rPr>
              <a:t>可以在篇中，也可以在篇末，而</a:t>
            </a:r>
            <a:r>
              <a:rPr lang="zh-CN" altLang="en-US" sz="3200" b="1">
                <a:solidFill>
                  <a:srgbClr val="FF0000"/>
                </a:solidFill>
                <a:latin typeface="Times New Roman" panose="02020603050405020304" pitchFamily="18" charset="0"/>
                <a:ea typeface="Adobe 仿宋 Std R"/>
                <a:cs typeface="Times New Roman" panose="02020603050405020304" pitchFamily="18" charset="0"/>
              </a:rPr>
              <a:t>插叙</a:t>
            </a:r>
            <a:r>
              <a:rPr lang="zh-CN" altLang="en-US" sz="3200" b="1">
                <a:latin typeface="Times New Roman" panose="02020603050405020304" pitchFamily="18" charset="0"/>
                <a:ea typeface="Adobe 仿宋 Std R"/>
                <a:cs typeface="Times New Roman" panose="02020603050405020304" pitchFamily="18" charset="0"/>
              </a:rPr>
              <a:t>只能在篇中，不能在篇末。（位置）</a:t>
            </a:r>
            <a:endParaRPr lang="zh-CN" altLang="en-US" sz="3200">
              <a:latin typeface="Arial" pitchFamily="34" charset="0"/>
              <a:ea typeface="宋体" panose="02010600030101010101" pitchFamily="2" charset="-122"/>
              <a:cs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4" presetClass="entr" presetSubtype="10" dur="500" fill="hold" nodeType="clickEffect">
                                  <p:stCondLst>
                                    <p:cond delay="0"/>
                                  </p:stCondLst>
                                  <p:childTnLst>
                                    <p:set>
                                      <p:cBhvr>
                                        <p:cTn id="6" dur="1" fill="hold">
                                          <p:stCondLst>
                                            <p:cond delay="0"/>
                                          </p:stCondLst>
                                        </p:cTn>
                                        <p:tgtEl>
                                          <p:spTgt spid="5121">
                                            <p:txEl>
                                              <p:pRg st="2" end="2"/>
                                            </p:txEl>
                                          </p:spTgt>
                                        </p:tgtEl>
                                        <p:attrNameLst>
                                          <p:attrName>style.visibility</p:attrName>
                                        </p:attrNameLst>
                                      </p:cBhvr>
                                      <p:to>
                                        <p:strVal val="visible"/>
                                      </p:to>
                                    </p:set>
                                    <p:animEffect transition="in" filter="randombar(horizontal)">
                                      <p:cBhvr>
                                        <p:cTn id="7" dur="500"/>
                                        <p:tgtEl>
                                          <p:spTgt spid="51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title=""/>
          <p:cNvSpPr>
            <a:spLocks noGrp="1"/>
          </p:cNvSpPr>
          <p:nvPr>
            <p:ph idx="1"/>
          </p:nvPr>
        </p:nvSpPr>
        <p:spPr>
          <a:xfrm>
            <a:off x="508000" y="262255"/>
            <a:ext cx="11449685" cy="6214110"/>
          </a:xfrm>
        </p:spPr>
        <p:txBody>
          <a:bodyPr>
            <a:noAutofit/>
          </a:bodyPr>
          <a:lstStyle/>
          <a:p>
            <a:pPr eaLnBrk="1" hangingPunct="1">
              <a:lnSpc>
                <a:spcPct val="100000"/>
              </a:lnSpc>
            </a:pPr>
            <a:r>
              <a:rPr lang="zh-CN" altLang="en-US" sz="2800" b="1">
                <a:solidFill>
                  <a:srgbClr val="FF0000"/>
                </a:solidFill>
                <a:ea typeface="方正姚体" panose="02010601030101010101" pitchFamily="2" charset="-122"/>
                <a:sym typeface="+mn-ea"/>
              </a:rPr>
              <a:t>（</a:t>
            </a:r>
            <a:r>
              <a:rPr lang="en-US" altLang="zh-CN" sz="2800" b="1">
                <a:solidFill>
                  <a:srgbClr val="FF0000"/>
                </a:solidFill>
                <a:ea typeface="方正姚体" panose="02010601030101010101" pitchFamily="2" charset="-122"/>
                <a:sym typeface="+mn-ea"/>
              </a:rPr>
              <a:t>1</a:t>
            </a:r>
            <a:r>
              <a:rPr lang="zh-CN" altLang="en-US" sz="2800" b="1">
                <a:solidFill>
                  <a:srgbClr val="FF0000"/>
                </a:solidFill>
                <a:ea typeface="方正姚体" panose="02010601030101010101" pitchFamily="2" charset="-122"/>
                <a:sym typeface="+mn-ea"/>
              </a:rPr>
              <a:t>）人称</a:t>
            </a:r>
            <a:endParaRPr lang="zh-CN" altLang="en-US" sz="2800" b="1">
              <a:solidFill>
                <a:srgbClr val="FF0000"/>
              </a:solidFill>
              <a:ea typeface="方正姚体" panose="0201060103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①第一人称：</a:t>
            </a:r>
            <a:r>
              <a:rPr lang="zh-CN" altLang="en-US" sz="2800" b="1">
                <a:latin typeface="华文中宋" panose="02010600040101010101" pitchFamily="2" charset="-122"/>
                <a:ea typeface="华文中宋" panose="02010600040101010101" pitchFamily="2" charset="-122"/>
                <a:sym typeface="+mn-ea"/>
              </a:rPr>
              <a:t>叙述</a:t>
            </a:r>
            <a:r>
              <a:rPr lang="zh-CN" altLang="en-US" sz="2800" b="1">
                <a:solidFill>
                  <a:srgbClr val="FF0000"/>
                </a:solidFill>
                <a:latin typeface="华文中宋" panose="02010600040101010101" pitchFamily="2" charset="-122"/>
                <a:ea typeface="华文中宋" panose="02010600040101010101" pitchFamily="2" charset="-122"/>
                <a:sym typeface="+mn-ea"/>
              </a:rPr>
              <a:t>亲切自然</a:t>
            </a:r>
            <a:r>
              <a:rPr lang="zh-CN" altLang="en-US" sz="2800" b="1">
                <a:latin typeface="华文中宋" panose="02010600040101010101" pitchFamily="2" charset="-122"/>
                <a:ea typeface="华文中宋" panose="02010600040101010101" pitchFamily="2" charset="-122"/>
                <a:sym typeface="+mn-ea"/>
              </a:rPr>
              <a:t>，便于</a:t>
            </a:r>
            <a:r>
              <a:rPr lang="zh-CN" altLang="en-US" sz="2800" b="1">
                <a:solidFill>
                  <a:srgbClr val="FF0000"/>
                </a:solidFill>
                <a:latin typeface="华文中宋" panose="02010600040101010101" pitchFamily="2" charset="-122"/>
                <a:ea typeface="华文中宋" panose="02010600040101010101" pitchFamily="2" charset="-122"/>
                <a:sym typeface="+mn-ea"/>
              </a:rPr>
              <a:t>直接抒情</a:t>
            </a:r>
            <a:r>
              <a:rPr lang="zh-CN" altLang="en-US" sz="2800" b="1">
                <a:latin typeface="华文中宋" panose="02010600040101010101" pitchFamily="2" charset="-122"/>
                <a:ea typeface="华文中宋" panose="02010600040101010101" pitchFamily="2" charset="-122"/>
                <a:sym typeface="+mn-ea"/>
              </a:rPr>
              <a:t>，能自由地表达思想感情，给读者</a:t>
            </a:r>
            <a:r>
              <a:rPr lang="zh-CN" altLang="en-US" sz="2800" b="1">
                <a:solidFill>
                  <a:srgbClr val="FF0000"/>
                </a:solidFill>
                <a:latin typeface="华文中宋" panose="02010600040101010101" pitchFamily="2" charset="-122"/>
                <a:ea typeface="华文中宋" panose="02010600040101010101" pitchFamily="2" charset="-122"/>
                <a:sym typeface="+mn-ea"/>
              </a:rPr>
              <a:t>真实生动之感</a:t>
            </a:r>
            <a:r>
              <a:rPr lang="zh-CN" altLang="en-US" sz="2800" b="1">
                <a:latin typeface="华文中宋" panose="02010600040101010101" pitchFamily="2" charset="-122"/>
                <a:ea typeface="华文中宋" panose="02010600040101010101" pitchFamily="2" charset="-122"/>
                <a:sym typeface="+mn-ea"/>
              </a:rPr>
              <a:t>。</a:t>
            </a:r>
            <a:endParaRPr lang="zh-CN" altLang="en-US" sz="2800" b="1">
              <a:latin typeface="华文中宋" panose="02010600040101010101" pitchFamily="2" charset="-122"/>
              <a:ea typeface="华文中宋" panose="0201060004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②第二人称：</a:t>
            </a:r>
            <a:r>
              <a:rPr lang="zh-CN" altLang="en-US" sz="2800" b="1">
                <a:solidFill>
                  <a:srgbClr val="FF0000"/>
                </a:solidFill>
                <a:latin typeface="华文中宋" panose="02010600040101010101" pitchFamily="2" charset="-122"/>
                <a:ea typeface="华文中宋" panose="02010600040101010101" pitchFamily="2" charset="-122"/>
                <a:sym typeface="+mn-ea"/>
              </a:rPr>
              <a:t>呼告抒情</a:t>
            </a:r>
            <a:r>
              <a:rPr lang="zh-CN" altLang="en-US" sz="2800" b="1">
                <a:latin typeface="华文中宋" panose="02010600040101010101" pitchFamily="2" charset="-122"/>
                <a:ea typeface="华文中宋" panose="02010600040101010101" pitchFamily="2" charset="-122"/>
                <a:sym typeface="+mn-ea"/>
              </a:rPr>
              <a:t>，便于</a:t>
            </a:r>
            <a:r>
              <a:rPr lang="zh-CN" altLang="en-US" sz="2800" b="1">
                <a:solidFill>
                  <a:srgbClr val="FF0000"/>
                </a:solidFill>
                <a:latin typeface="华文中宋" panose="02010600040101010101" pitchFamily="2" charset="-122"/>
                <a:ea typeface="华文中宋" panose="02010600040101010101" pitchFamily="2" charset="-122"/>
                <a:sym typeface="+mn-ea"/>
              </a:rPr>
              <a:t>感情交流</a:t>
            </a:r>
            <a:r>
              <a:rPr lang="zh-CN" altLang="en-US" sz="2800" b="1">
                <a:latin typeface="华文中宋" panose="02010600040101010101" pitchFamily="2" charset="-122"/>
                <a:ea typeface="华文中宋" panose="02010600040101010101" pitchFamily="2" charset="-122"/>
                <a:sym typeface="+mn-ea"/>
              </a:rPr>
              <a:t>，</a:t>
            </a:r>
            <a:r>
              <a:rPr lang="zh-CN" altLang="en-US" sz="2800" b="1">
                <a:solidFill>
                  <a:srgbClr val="FF0000"/>
                </a:solidFill>
                <a:latin typeface="华文中宋" panose="02010600040101010101" pitchFamily="2" charset="-122"/>
                <a:ea typeface="华文中宋" panose="02010600040101010101" pitchFamily="2" charset="-122"/>
                <a:sym typeface="+mn-ea"/>
              </a:rPr>
              <a:t>增强文章的抒情性和亲切感</a:t>
            </a:r>
            <a:r>
              <a:rPr lang="zh-CN" altLang="en-US" sz="2800" b="1">
                <a:latin typeface="华文中宋" panose="02010600040101010101" pitchFamily="2" charset="-122"/>
                <a:ea typeface="华文中宋" panose="02010600040101010101" pitchFamily="2" charset="-122"/>
                <a:sym typeface="+mn-ea"/>
              </a:rPr>
              <a:t>。</a:t>
            </a:r>
            <a:endParaRPr lang="zh-CN" altLang="en-US" sz="2800" b="1">
              <a:latin typeface="华文中宋" panose="02010600040101010101" pitchFamily="2" charset="-122"/>
              <a:ea typeface="华文中宋" panose="0201060004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③第三人称：</a:t>
            </a:r>
            <a:r>
              <a:rPr lang="zh-CN" altLang="en-US" sz="2800" b="1">
                <a:latin typeface="华文中宋" panose="02010600040101010101" pitchFamily="2" charset="-122"/>
                <a:ea typeface="华文中宋" panose="02010600040101010101" pitchFamily="2" charset="-122"/>
                <a:sym typeface="+mn-ea"/>
              </a:rPr>
              <a:t>能比较直接</a:t>
            </a:r>
            <a:r>
              <a:rPr lang="zh-CN" altLang="en-US" sz="2800" b="1">
                <a:solidFill>
                  <a:srgbClr val="FF0000"/>
                </a:solidFill>
                <a:latin typeface="华文中宋" panose="02010600040101010101" pitchFamily="2" charset="-122"/>
                <a:ea typeface="华文中宋" panose="02010600040101010101" pitchFamily="2" charset="-122"/>
                <a:sym typeface="+mn-ea"/>
              </a:rPr>
              <a:t>客观</a:t>
            </a:r>
            <a:r>
              <a:rPr lang="zh-CN" altLang="en-US" sz="2800" b="1">
                <a:latin typeface="华文中宋" panose="02010600040101010101" pitchFamily="2" charset="-122"/>
                <a:ea typeface="华文中宋" panose="02010600040101010101" pitchFamily="2" charset="-122"/>
                <a:sym typeface="+mn-ea"/>
              </a:rPr>
              <a:t>地展现丰富多彩的生活，</a:t>
            </a:r>
            <a:r>
              <a:rPr lang="zh-CN" altLang="en-US" sz="2800" b="1">
                <a:solidFill>
                  <a:srgbClr val="FF0000"/>
                </a:solidFill>
                <a:latin typeface="华文中宋" panose="02010600040101010101" pitchFamily="2" charset="-122"/>
                <a:ea typeface="华文中宋" panose="02010600040101010101" pitchFamily="2" charset="-122"/>
                <a:sym typeface="+mn-ea"/>
              </a:rPr>
              <a:t>不受时间和空间限制</a:t>
            </a:r>
            <a:r>
              <a:rPr lang="zh-CN" altLang="en-US" sz="2800" b="1">
                <a:latin typeface="华文中宋" panose="02010600040101010101" pitchFamily="2" charset="-122"/>
                <a:ea typeface="华文中宋" panose="02010600040101010101" pitchFamily="2" charset="-122"/>
                <a:sym typeface="+mn-ea"/>
              </a:rPr>
              <a:t>，反映现实比较灵活自由。</a:t>
            </a:r>
          </a:p>
          <a:p>
            <a:pPr eaLnBrk="1" hangingPunct="1">
              <a:lnSpc>
                <a:spcPct val="100000"/>
              </a:lnSpc>
            </a:pPr>
            <a:r>
              <a:rPr lang="zh-CN" altLang="en-US" sz="2800" b="1">
                <a:solidFill>
                  <a:srgbClr val="FF0000"/>
                </a:solidFill>
                <a:ea typeface="方正姚体" panose="02010601030101010101" pitchFamily="2" charset="-122"/>
                <a:sym typeface="+mn-ea"/>
              </a:rPr>
              <a:t>（</a:t>
            </a:r>
            <a:r>
              <a:rPr lang="en-US" altLang="zh-CN" sz="2800" b="1">
                <a:solidFill>
                  <a:srgbClr val="FF0000"/>
                </a:solidFill>
                <a:ea typeface="方正姚体" panose="02010601030101010101" pitchFamily="2" charset="-122"/>
                <a:sym typeface="+mn-ea"/>
              </a:rPr>
              <a:t>2</a:t>
            </a:r>
            <a:r>
              <a:rPr lang="zh-CN" altLang="en-US" sz="2800" b="1">
                <a:solidFill>
                  <a:srgbClr val="FF0000"/>
                </a:solidFill>
                <a:ea typeface="方正姚体" panose="02010601030101010101" pitchFamily="2" charset="-122"/>
                <a:sym typeface="+mn-ea"/>
              </a:rPr>
              <a:t>）叙述方式</a:t>
            </a:r>
            <a:endParaRPr lang="zh-CN" altLang="en-US" sz="2800" b="1">
              <a:solidFill>
                <a:srgbClr val="FF0000"/>
              </a:solidFill>
              <a:ea typeface="方正姚体" panose="0201060103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①顺叙：</a:t>
            </a:r>
            <a:r>
              <a:rPr lang="zh-CN" altLang="en-US" sz="2800" b="1">
                <a:latin typeface="华文中宋" panose="02010600040101010101" pitchFamily="2" charset="-122"/>
                <a:ea typeface="华文中宋" panose="02010600040101010101" pitchFamily="2" charset="-122"/>
                <a:sym typeface="+mn-ea"/>
              </a:rPr>
              <a:t>按某一顺序</a:t>
            </a:r>
            <a:r>
              <a:rPr lang="en-US" altLang="zh-CN" sz="2800" b="1">
                <a:latin typeface="华文中宋" panose="02010600040101010101" pitchFamily="2" charset="-122"/>
                <a:ea typeface="华文中宋" panose="02010600040101010101" pitchFamily="2" charset="-122"/>
                <a:sym typeface="+mn-ea"/>
              </a:rPr>
              <a:t>(</a:t>
            </a:r>
            <a:r>
              <a:rPr lang="zh-CN" altLang="en-US" sz="2800" b="1">
                <a:latin typeface="华文中宋" panose="02010600040101010101" pitchFamily="2" charset="-122"/>
                <a:ea typeface="华文中宋" panose="02010600040101010101" pitchFamily="2" charset="-122"/>
                <a:sym typeface="+mn-ea"/>
              </a:rPr>
              <a:t>时间或空间</a:t>
            </a:r>
            <a:r>
              <a:rPr lang="en-US" altLang="zh-CN" sz="2800" b="1">
                <a:latin typeface="华文中宋" panose="02010600040101010101" pitchFamily="2" charset="-122"/>
                <a:ea typeface="华文中宋" panose="02010600040101010101" pitchFamily="2" charset="-122"/>
                <a:sym typeface="+mn-ea"/>
              </a:rPr>
              <a:t>)</a:t>
            </a:r>
            <a:r>
              <a:rPr lang="zh-CN" altLang="en-US" sz="2800" b="1">
                <a:latin typeface="华文中宋" panose="02010600040101010101" pitchFamily="2" charset="-122"/>
                <a:ea typeface="华文中宋" panose="02010600040101010101" pitchFamily="2" charset="-122"/>
                <a:sym typeface="+mn-ea"/>
              </a:rPr>
              <a:t>较清楚地进行记叙 　　　　</a:t>
            </a:r>
            <a:endParaRPr lang="zh-CN" altLang="en-US" sz="2800" b="1">
              <a:latin typeface="华文中宋" panose="02010600040101010101" pitchFamily="2" charset="-122"/>
              <a:ea typeface="华文中宋" panose="0201060004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②倒叙：</a:t>
            </a:r>
            <a:r>
              <a:rPr lang="zh-CN" altLang="en-US" sz="2800" b="1">
                <a:latin typeface="华文中宋" panose="02010600040101010101" pitchFamily="2" charset="-122"/>
                <a:ea typeface="华文中宋" panose="02010600040101010101" pitchFamily="2" charset="-122"/>
                <a:sym typeface="+mn-ea"/>
              </a:rPr>
              <a:t>造成悬念，引人入胜</a:t>
            </a:r>
            <a:endParaRPr lang="zh-CN" altLang="en-US" sz="2800" b="1">
              <a:latin typeface="华文中宋" panose="02010600040101010101" pitchFamily="2" charset="-122"/>
              <a:ea typeface="华文中宋" panose="0201060004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③插叙：</a:t>
            </a:r>
            <a:r>
              <a:rPr lang="zh-CN" altLang="en-US" sz="2800" b="1">
                <a:latin typeface="华文中宋" panose="02010600040101010101" pitchFamily="2" charset="-122"/>
                <a:ea typeface="华文中宋" panose="02010600040101010101" pitchFamily="2" charset="-122"/>
                <a:sym typeface="+mn-ea"/>
              </a:rPr>
              <a:t>对主要情节或中心事件做必要的铺垫照应、补充说明，使情节更加完整，结构更加严密，内容更加充实</a:t>
            </a:r>
            <a:endParaRPr lang="zh-CN" altLang="en-US" sz="2800" b="1">
              <a:latin typeface="华文中宋" panose="02010600040101010101" pitchFamily="2" charset="-122"/>
              <a:ea typeface="华文中宋" panose="02010600040101010101" pitchFamily="2" charset="-122"/>
            </a:endParaRPr>
          </a:p>
          <a:p>
            <a:pPr eaLnBrk="1" hangingPunct="1">
              <a:lnSpc>
                <a:spcPct val="100000"/>
              </a:lnSpc>
              <a:buNone/>
            </a:pPr>
            <a:r>
              <a:rPr lang="zh-CN" altLang="en-US" sz="2800" b="1">
                <a:solidFill>
                  <a:srgbClr val="0000FF"/>
                </a:solidFill>
                <a:latin typeface="华文中宋" panose="02010600040101010101" pitchFamily="2" charset="-122"/>
                <a:ea typeface="华文中宋" panose="02010600040101010101" pitchFamily="2" charset="-122"/>
                <a:sym typeface="+mn-ea"/>
              </a:rPr>
              <a:t>④补叙：</a:t>
            </a:r>
            <a:r>
              <a:rPr lang="zh-CN" altLang="en-US" sz="2800" b="1">
                <a:latin typeface="华文中宋" panose="02010600040101010101" pitchFamily="2" charset="-122"/>
                <a:ea typeface="华文中宋" panose="02010600040101010101" pitchFamily="2" charset="-122"/>
                <a:sym typeface="+mn-ea"/>
              </a:rPr>
              <a:t>对上文内容加以补充解释，对下文做某些交代</a:t>
            </a:r>
          </a:p>
        </p:txBody>
      </p:sp>
    </p:spTree>
    <p:custDataLst>
      <p:tags r:id="rId2"/>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a:spLocks noGrp="1"/>
          </p:cNvSpPr>
          <p:nvPr>
            <p:ph idx="1"/>
          </p:nvPr>
        </p:nvSpPr>
        <p:spPr>
          <a:xfrm>
            <a:off x="265430" y="332740"/>
            <a:ext cx="11661775" cy="6035040"/>
          </a:xfrm>
        </p:spPr>
        <p:txBody>
          <a:bodyPr/>
          <a:lstStyle/>
          <a:p>
            <a:pPr marL="0" indent="0" eaLnBrk="1" latinLnBrk="0" hangingPunct="1">
              <a:lnSpc>
                <a:spcPct val="110000"/>
              </a:lnSpc>
              <a:spcBef>
                <a:spcPct val="0"/>
              </a:spcBef>
              <a:buNone/>
            </a:pPr>
            <a:r>
              <a:rPr lang="zh-CN" altLang="en-US"/>
              <a:t>（二）答题有径：突出叙事技巧（特点）</a:t>
            </a:r>
          </a:p>
          <a:p>
            <a:pPr marL="0" indent="0" eaLnBrk="1" latinLnBrk="0" hangingPunct="1">
              <a:lnSpc>
                <a:spcPct val="110000"/>
              </a:lnSpc>
              <a:spcBef>
                <a:spcPct val="0"/>
              </a:spcBef>
              <a:buNone/>
            </a:pPr>
            <a:r>
              <a:rPr lang="zh-CN" altLang="en-US"/>
              <a:t>考查小说叙事艺术，一般是技巧与效果兼顾，重在把握叙事技巧。</a:t>
            </a:r>
          </a:p>
          <a:p>
            <a:pPr marL="0" indent="0" eaLnBrk="1" latinLnBrk="0" hangingPunct="1">
              <a:lnSpc>
                <a:spcPct val="110000"/>
              </a:lnSpc>
              <a:spcBef>
                <a:spcPct val="0"/>
              </a:spcBef>
              <a:buNone/>
            </a:pPr>
            <a:r>
              <a:rPr lang="zh-CN" altLang="en-US"/>
              <a:t>判断叙事技巧，一般要从以下6个角度思考：</a:t>
            </a:r>
          </a:p>
          <a:p>
            <a:pPr marL="0" indent="0" eaLnBrk="1" latinLnBrk="0" hangingPunct="1">
              <a:lnSpc>
                <a:spcPct val="110000"/>
              </a:lnSpc>
              <a:spcBef>
                <a:spcPct val="0"/>
              </a:spcBef>
              <a:buNone/>
            </a:pPr>
            <a:r>
              <a:rPr lang="zh-CN" altLang="en-US"/>
              <a:t>1.叙事</a:t>
            </a:r>
            <a:r>
              <a:rPr lang="zh-CN" altLang="en-US">
                <a:solidFill>
                  <a:srgbClr val="FF0000"/>
                </a:solidFill>
              </a:rPr>
              <a:t>线索</a:t>
            </a:r>
            <a:r>
              <a:rPr lang="zh-CN" altLang="en-US"/>
              <a:t>是什么：尤其线索中的双线，几乎是首先必须思考的。</a:t>
            </a:r>
          </a:p>
          <a:p>
            <a:pPr marL="0" indent="0" eaLnBrk="1" latinLnBrk="0" hangingPunct="1">
              <a:lnSpc>
                <a:spcPct val="110000"/>
              </a:lnSpc>
              <a:spcBef>
                <a:spcPct val="0"/>
              </a:spcBef>
              <a:buNone/>
            </a:pPr>
            <a:r>
              <a:rPr lang="zh-CN" altLang="en-US"/>
              <a:t>2.叙事</a:t>
            </a:r>
            <a:r>
              <a:rPr lang="zh-CN" altLang="en-US">
                <a:solidFill>
                  <a:srgbClr val="FF0000"/>
                </a:solidFill>
              </a:rPr>
              <a:t>人称</a:t>
            </a:r>
            <a:r>
              <a:rPr lang="zh-CN" altLang="en-US"/>
              <a:t>是什么：是第一人称还是第二、三人称，或者交错使用。</a:t>
            </a:r>
          </a:p>
          <a:p>
            <a:pPr marL="0" indent="0" eaLnBrk="1" latinLnBrk="0" hangingPunct="1">
              <a:lnSpc>
                <a:spcPct val="110000"/>
              </a:lnSpc>
              <a:spcBef>
                <a:spcPct val="0"/>
              </a:spcBef>
              <a:buNone/>
            </a:pPr>
            <a:r>
              <a:rPr lang="zh-CN" altLang="en-US"/>
              <a:t>3.叙事</a:t>
            </a:r>
            <a:r>
              <a:rPr lang="zh-CN" altLang="en-US">
                <a:solidFill>
                  <a:srgbClr val="FF0000"/>
                </a:solidFill>
              </a:rPr>
              <a:t>方式</a:t>
            </a:r>
            <a:r>
              <a:rPr lang="zh-CN" altLang="en-US"/>
              <a:t>是什么：是顺叙还是倒叙、插叙。</a:t>
            </a:r>
          </a:p>
          <a:p>
            <a:pPr marL="0" indent="0" eaLnBrk="1" latinLnBrk="0" hangingPunct="1">
              <a:lnSpc>
                <a:spcPct val="110000"/>
              </a:lnSpc>
              <a:spcBef>
                <a:spcPct val="0"/>
              </a:spcBef>
              <a:buNone/>
            </a:pPr>
            <a:r>
              <a:rPr lang="zh-CN" altLang="en-US"/>
              <a:t>4.叙事</a:t>
            </a:r>
            <a:r>
              <a:rPr lang="zh-CN" altLang="en-US">
                <a:solidFill>
                  <a:srgbClr val="FF0000"/>
                </a:solidFill>
              </a:rPr>
              <a:t>详略</a:t>
            </a:r>
            <a:r>
              <a:rPr lang="zh-CN" altLang="en-US"/>
              <a:t>是什么：哪部分详哪部分略，为什么要这样安排。</a:t>
            </a:r>
          </a:p>
          <a:p>
            <a:pPr marL="0" indent="0" eaLnBrk="1" latinLnBrk="0" hangingPunct="1">
              <a:lnSpc>
                <a:spcPct val="110000"/>
              </a:lnSpc>
              <a:spcBef>
                <a:spcPct val="0"/>
              </a:spcBef>
              <a:buNone/>
            </a:pPr>
            <a:r>
              <a:rPr lang="zh-CN" altLang="en-US"/>
              <a:t>5.叙事</a:t>
            </a:r>
            <a:r>
              <a:rPr lang="zh-CN" altLang="en-US">
                <a:solidFill>
                  <a:srgbClr val="FF0000"/>
                </a:solidFill>
              </a:rPr>
              <a:t>技巧</a:t>
            </a:r>
            <a:r>
              <a:rPr lang="zh-CN" altLang="en-US"/>
              <a:t>是什么。有无运用悬念法、突转法、抑扬法等技巧。</a:t>
            </a:r>
          </a:p>
          <a:p>
            <a:pPr marL="0" indent="0" eaLnBrk="1" latinLnBrk="0" hangingPunct="1">
              <a:lnSpc>
                <a:spcPct val="110000"/>
              </a:lnSpc>
              <a:spcBef>
                <a:spcPct val="0"/>
              </a:spcBef>
              <a:buNone/>
            </a:pPr>
            <a:r>
              <a:rPr lang="zh-CN" altLang="en-US"/>
              <a:t>6.叙述</a:t>
            </a:r>
            <a:r>
              <a:rPr lang="zh-CN" altLang="en-US">
                <a:solidFill>
                  <a:srgbClr val="FF0000"/>
                </a:solidFill>
              </a:rPr>
              <a:t>形式</a:t>
            </a:r>
            <a:r>
              <a:rPr lang="zh-CN" altLang="en-US"/>
              <a:t>是什么：有无运用对话、心理、回忆、叙述与写景结合、回忆与现实交织、时空集中，采用寓言等形式。</a:t>
            </a:r>
          </a:p>
        </p:txBody>
      </p:sp>
    </p:spTree>
    <p:custDataLst>
      <p:tags r:id="rId2"/>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title=""/>
          <p:cNvSpPr>
            <a:spLocks noGrp="1"/>
          </p:cNvSpPr>
          <p:nvPr>
            <p:ph idx="1"/>
          </p:nvPr>
        </p:nvSpPr>
        <p:spPr>
          <a:xfrm>
            <a:off x="622935" y="1165861"/>
            <a:ext cx="10972800" cy="3415268"/>
          </a:xfrm>
        </p:spPr>
        <p:txBody>
          <a:bodyPr>
            <a:normAutofit/>
          </a:bodyPr>
          <a:lstStyle/>
          <a:p>
            <a:pPr algn="ctr"/>
            <a:r>
              <a:rPr lang="zh-CN" altLang="en-US" sz="6000"/>
              <a:t>何为小说？</a:t>
            </a:r>
            <a:endParaRPr lang="en-US" altLang="zh-CN" sz="6000"/>
          </a:p>
          <a:p>
            <a:pPr marL="285750" indent="-285750">
              <a:buFont typeface="Wingdings" panose="05000000000000000000" pitchFamily="2" charset="2"/>
              <a:buChar char="u"/>
            </a:pPr>
            <a:r>
              <a:rPr lang="zh-CN" altLang="en-US" sz="6000">
                <a:solidFill>
                  <a:srgbClr val="FF0000"/>
                </a:solidFill>
              </a:rPr>
              <a:t>小说是虚构的真实</a:t>
            </a:r>
            <a:endParaRPr lang="en-US" altLang="zh-CN" sz="6000">
              <a:solidFill>
                <a:srgbClr val="FF0000"/>
              </a:solidFill>
            </a:endParaRPr>
          </a:p>
          <a:p>
            <a:pPr marL="285750" indent="-285750">
              <a:buFont typeface="Wingdings" panose="05000000000000000000" pitchFamily="2" charset="2"/>
              <a:buChar char="u"/>
            </a:pPr>
            <a:r>
              <a:rPr lang="zh-CN" altLang="en-US" sz="6000"/>
              <a:t>生活的真实</a:t>
            </a:r>
            <a:r>
              <a:rPr lang="en-US" altLang="zh-CN" sz="6000"/>
              <a:t>+</a:t>
            </a:r>
            <a:r>
              <a:rPr lang="zh-CN" altLang="en-US" sz="6000"/>
              <a:t>艺术的虚构</a:t>
            </a:r>
          </a:p>
        </p:txBody>
      </p:sp>
      <p:sp>
        <p:nvSpPr>
          <p:cNvPr id="3" name="文本框 2" title="">
            <a:extLst>
              <a:ext uri="{FF2B5EF4-FFF2-40B4-BE49-F238E27FC236}">
                <a16:creationId xmlns:a16="http://schemas.microsoft.com/office/drawing/2014/main" id="{473CCA37-FB13-92F6-F2F6-2E193A46D253}"/>
              </a:ext>
            </a:extLst>
          </p:cNvPr>
          <p:cNvSpPr txBox="1"/>
          <p:nvPr/>
        </p:nvSpPr>
        <p:spPr>
          <a:xfrm>
            <a:off x="744739" y="4581129"/>
            <a:ext cx="10729192" cy="523220"/>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0" i="0" u="sng" strike="noStrike" kern="1200" cap="none" spc="0" normalizeH="0" baseline="0" noProof="0">
                <a:ln>
                  <a:noFill/>
                </a:ln>
                <a:solidFill>
                  <a:srgbClr val="002060"/>
                </a:solidFill>
                <a:effectLst/>
                <a:uLnTx/>
                <a:uFillTx/>
                <a:latin typeface="楷体" panose="02010609060101010101" pitchFamily="49" charset="-122"/>
                <a:ea typeface="楷体" panose="02010609060101010101" pitchFamily="49" charset="-122"/>
                <a:cs typeface="Arial"/>
              </a:rPr>
              <a:t>虚构</a:t>
            </a:r>
            <a:r>
              <a:rPr kumimoji="0" lang="zh-CN" altLang="en-US" sz="2800" b="0" i="0" u="sng"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cs typeface="Arial"/>
              </a:rPr>
              <a:t>出的</a:t>
            </a:r>
            <a:r>
              <a:rPr kumimoji="0" lang="zh-CN" altLang="en-US" sz="2800" b="0" i="0" u="sng" strike="noStrike" kern="1200" cap="none" spc="0" normalizeH="0" baseline="0" noProof="0">
                <a:ln>
                  <a:noFill/>
                </a:ln>
                <a:solidFill>
                  <a:srgbClr val="FF0000"/>
                </a:solidFill>
                <a:effectLst/>
                <a:uLnTx/>
                <a:uFillTx/>
                <a:latin typeface="楷体" panose="02010609060101010101" pitchFamily="49" charset="-122"/>
                <a:ea typeface="楷体" panose="02010609060101010101" pitchFamily="49" charset="-122"/>
                <a:cs typeface="Arial"/>
              </a:rPr>
              <a:t>细节和丰富的场景</a:t>
            </a:r>
            <a:r>
              <a:rPr kumimoji="0" lang="zh-CN" altLang="en-US" sz="2800" b="0" i="0" u="sng"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cs typeface="Arial"/>
              </a:rPr>
              <a:t>以及</a:t>
            </a:r>
            <a:r>
              <a:rPr kumimoji="0" lang="zh-CN" altLang="en-US" sz="2800" b="0" i="0" u="sng" strike="noStrike" kern="1200" cap="none" spc="0" normalizeH="0" baseline="0" noProof="0">
                <a:ln>
                  <a:noFill/>
                </a:ln>
                <a:solidFill>
                  <a:srgbClr val="FF0000"/>
                </a:solidFill>
                <a:effectLst/>
                <a:uLnTx/>
                <a:uFillTx/>
                <a:latin typeface="楷体" panose="02010609060101010101" pitchFamily="49" charset="-122"/>
                <a:ea typeface="楷体" panose="02010609060101010101" pitchFamily="49" charset="-122"/>
                <a:cs typeface="Arial"/>
              </a:rPr>
              <a:t>作者</a:t>
            </a:r>
            <a:r>
              <a:rPr kumimoji="0" lang="zh-CN" altLang="en-US" sz="2800" b="0" i="0" u="sng" strike="noStrike" kern="1200" cap="none" spc="0" normalizeH="0" baseline="0" noProof="0">
                <a:ln>
                  <a:noFill/>
                </a:ln>
                <a:solidFill>
                  <a:srgbClr val="002060"/>
                </a:solidFill>
                <a:effectLst/>
                <a:uLnTx/>
                <a:uFillTx/>
                <a:latin typeface="楷体" panose="02010609060101010101" pitchFamily="49" charset="-122"/>
                <a:ea typeface="楷体" panose="02010609060101010101" pitchFamily="49" charset="-122"/>
                <a:cs typeface="Arial"/>
              </a:rPr>
              <a:t>真实</a:t>
            </a:r>
            <a:r>
              <a:rPr kumimoji="0" lang="zh-CN" altLang="en-US" sz="2800" b="0" i="0" u="sng" strike="noStrike" kern="1200" cap="none" spc="0" normalizeH="0" baseline="0" noProof="0">
                <a:ln>
                  <a:noFill/>
                </a:ln>
                <a:solidFill>
                  <a:srgbClr val="FF0000"/>
                </a:solidFill>
                <a:effectLst/>
                <a:uLnTx/>
                <a:uFillTx/>
                <a:latin typeface="楷体" panose="02010609060101010101" pitchFamily="49" charset="-122"/>
                <a:ea typeface="楷体" panose="02010609060101010101" pitchFamily="49" charset="-122"/>
                <a:cs typeface="Arial"/>
              </a:rPr>
              <a:t>的个人情感、观点、态度</a:t>
            </a:r>
            <a:r>
              <a:rPr kumimoji="0" lang="zh-CN" altLang="en-US" sz="2800" b="0" i="0" u="sng" strike="noStrike" kern="1200" cap="none" spc="0" normalizeH="0" baseline="0" noProof="0">
                <a:ln>
                  <a:noFill/>
                </a:ln>
                <a:solidFill>
                  <a:srgbClr val="002060"/>
                </a:solidFill>
                <a:effectLst/>
                <a:uLnTx/>
                <a:uFillTx/>
                <a:latin typeface="楷体" panose="02010609060101010101" pitchFamily="49" charset="-122"/>
                <a:ea typeface="楷体" panose="02010609060101010101" pitchFamily="49" charset="-122"/>
                <a:cs typeface="Arial"/>
              </a:rPr>
              <a:t>。</a:t>
            </a:r>
            <a:endParaRPr kumimoji="0" lang="en-US" altLang="zh-CN" sz="2800" b="0" i="0" u="sng" strike="noStrike" kern="1200" cap="none" spc="0" normalizeH="0" baseline="0" noProof="0">
              <a:ln>
                <a:noFill/>
              </a:ln>
              <a:solidFill>
                <a:srgbClr val="002060"/>
              </a:solidFill>
              <a:effectLst/>
              <a:uLnTx/>
              <a:uFillTx/>
              <a:latin typeface="楷体" panose="02010609060101010101" pitchFamily="49" charset="-122"/>
              <a:ea typeface="楷体" panose="02010609060101010101" pitchFamily="49" charset="-122"/>
              <a:cs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title=""/>
          <p:cNvSpPr/>
          <p:nvPr>
            <p:custDataLst>
              <p:tags r:id="rId2"/>
            </p:custDataLst>
          </p:nvPr>
        </p:nvSpPr>
        <p:spPr>
          <a:xfrm>
            <a:off x="762006" y="4114833"/>
            <a:ext cx="2286018" cy="1016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dk1">
                  <a:lumMod val="85000"/>
                  <a:lumOff val="15000"/>
                </a:schemeClr>
              </a:solidFill>
              <a:effectLst/>
              <a:uLnTx/>
              <a:uFillTx/>
              <a:latin typeface="微软雅黑" panose="020b0503020204020204" pitchFamily="34" charset="-122"/>
              <a:ea typeface="微软雅黑" panose="020b0503020204020204" pitchFamily="34" charset="-122"/>
              <a:sym typeface="Arial" pitchFamily="34" charset="0"/>
            </a:endParaRPr>
          </a:p>
        </p:txBody>
      </p:sp>
      <p:sp>
        <p:nvSpPr>
          <p:cNvPr id="7" name="任意多边形 6" title=""/>
          <p:cNvSpPr/>
          <p:nvPr>
            <p:custDataLst>
              <p:tags r:id="rId3"/>
            </p:custDataLst>
          </p:nvPr>
        </p:nvSpPr>
        <p:spPr>
          <a:xfrm>
            <a:off x="1828815" y="914380"/>
            <a:ext cx="9448876" cy="5029240"/>
          </a:xfrm>
          <a:custGeom>
            <a:gdLst>
              <a:gd name="connsiteX0" fmla="*/ 5 w 14004"/>
              <a:gd name="connsiteY0" fmla="*/ 1622 h 7822"/>
              <a:gd name="connsiteX1" fmla="*/ 0 w 14004"/>
              <a:gd name="connsiteY1" fmla="*/ 0 h 7822"/>
              <a:gd name="connsiteX2" fmla="*/ 14004 w 14004"/>
              <a:gd name="connsiteY2" fmla="*/ 0 h 7822"/>
              <a:gd name="connsiteX3" fmla="*/ 14004 w 14004"/>
              <a:gd name="connsiteY3" fmla="*/ 7822 h 7822"/>
              <a:gd name="connsiteX4" fmla="*/ 0 w 14004"/>
              <a:gd name="connsiteY4" fmla="*/ 7822 h 7822"/>
              <a:gd name="connsiteX5" fmla="*/ 5 w 14004"/>
              <a:gd name="connsiteY5" fmla="*/ 6212 h 78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04" h="7822">
                <a:moveTo>
                  <a:pt x="5" y="1622"/>
                </a:moveTo>
                <a:lnTo>
                  <a:pt x="0" y="0"/>
                </a:lnTo>
                <a:lnTo>
                  <a:pt x="14004" y="0"/>
                </a:lnTo>
                <a:lnTo>
                  <a:pt x="14004" y="7822"/>
                </a:lnTo>
                <a:lnTo>
                  <a:pt x="0" y="7822"/>
                </a:lnTo>
                <a:lnTo>
                  <a:pt x="5" y="6212"/>
                </a:lnTo>
              </a:path>
            </a:pathLst>
          </a:custGeom>
          <a:noFill/>
          <a:ln w="19050">
            <a:solidFill>
              <a:schemeClr val="lt1">
                <a:lumMod val="85000"/>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sym typeface="Arial" pitchFamily="34" charset="0"/>
            </a:endParaRPr>
          </a:p>
        </p:txBody>
      </p:sp>
      <p:sp>
        <p:nvSpPr>
          <p:cNvPr id="3" name="文本框 2" title=""/>
          <p:cNvSpPr txBox="1"/>
          <p:nvPr>
            <p:custDataLst>
              <p:tags r:id="rId4"/>
            </p:custDataLst>
          </p:nvPr>
        </p:nvSpPr>
        <p:spPr>
          <a:xfrm>
            <a:off x="609600" y="2437765"/>
            <a:ext cx="2590800" cy="1524635"/>
          </a:xfrm>
          <a:prstGeom prst="rect">
            <a:avLst/>
          </a:prstGeom>
          <a:noFill/>
        </p:spPr>
        <p:txBody>
          <a:bodyPr wrap="square" lIns="63500" tIns="25400" rIns="63500" bIns="25400" rtlCol="0" anchor="ctr" anchorCtr="0">
            <a:norm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indent="0" algn="ctr">
              <a:lnSpc>
                <a:spcPct val="100000"/>
              </a:lnSpc>
              <a:spcBef>
                <a:spcPct val="0"/>
              </a:spcBef>
              <a:spcAft>
                <a:spcPct val="0"/>
              </a:spcAft>
              <a:buSzTx/>
              <a:buNone/>
            </a:pPr>
            <a:r>
              <a:rPr lang="en-US" altLang="en-US" sz="4400" b="1" spc="280">
                <a:solidFill>
                  <a:schemeClr val="dk1">
                    <a:lumMod val="85000"/>
                    <a:lumOff val="15000"/>
                  </a:schemeClr>
                </a:solidFill>
                <a:latin typeface="微软雅黑" panose="020b0503020204020204" pitchFamily="34" charset="-122"/>
                <a:ea typeface="微软雅黑" panose="020b0503020204020204" pitchFamily="34" charset="-122"/>
              </a:rPr>
              <a:t>分析艺术特色</a:t>
            </a:r>
          </a:p>
        </p:txBody>
      </p:sp>
      <p:sp>
        <p:nvSpPr>
          <p:cNvPr id="11" name="Title 6" title=""/>
          <p:cNvSpPr txBox="1"/>
          <p:nvPr>
            <p:custDataLst>
              <p:tags r:id="rId5"/>
            </p:custDataLst>
          </p:nvPr>
        </p:nvSpPr>
        <p:spPr>
          <a:xfrm>
            <a:off x="3431540" y="1557020"/>
            <a:ext cx="8051165" cy="4047490"/>
          </a:xfrm>
          <a:prstGeom prst="rect">
            <a:avLst/>
          </a:prstGeom>
          <a:noFill/>
          <a:ln w="3175">
            <a:noFill/>
            <a:prstDash val="dash"/>
          </a:ln>
        </p:spPr>
        <p:txBody>
          <a:bodyPr wrap="square" lIns="63500" tIns="25400" rIns="63500" bIns="25400" anchor="ctr" anchorCtr="0">
            <a:noAutofit/>
          </a:bodyPr>
          <a:lstStyle>
            <a:defPPr>
              <a:defRPr lang="zh-CN"/>
            </a:defPPr>
            <a:lvl1pPr algn="l" defTabSz="913765" rtl="0" eaLnBrk="1" fontAlgn="base" latinLnBrk="0" hangingPunct="1">
              <a:lnSpc>
                <a:spcPct val="90000"/>
              </a:lnSpc>
              <a:spcBef>
                <a:spcPct val="0"/>
              </a:spcBef>
              <a:spcAft>
                <a:spcPct val="0"/>
              </a:spcAft>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lvl="0" indent="-406400" algn="l" fontAlgn="ctr">
              <a:lnSpc>
                <a:spcPct val="120000"/>
              </a:lnSpc>
              <a:spcBef>
                <a:spcPct val="0"/>
              </a:spcBef>
              <a:spcAft>
                <a:spcPts val="800"/>
              </a:spcAft>
              <a:buSzTx/>
              <a:buFont typeface="Wingdings" panose="05000000000000000000" charset="0"/>
              <a:buChar char="l"/>
            </a:pPr>
            <a:r>
              <a:rPr lang="zh-CN" altLang="en-US" sz="3200" spc="16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寓真实于荒诞的隐喻手法</a:t>
            </a:r>
          </a:p>
          <a:p>
            <a:pPr marL="0" lvl="1" indent="0" algn="l" defTabSz="914400" fontAlgn="auto">
              <a:lnSpc>
                <a:spcPct val="120000"/>
              </a:lnSpc>
              <a:spcBef>
                <a:spcPct val="0"/>
              </a:spcBef>
              <a:spcAft>
                <a:spcPts val="800"/>
              </a:spcAft>
              <a:buSzTx/>
              <a:buFont typeface="Wingdings" panose="05000000000000000000" pitchFamily="2" charset="2"/>
              <a:buNone/>
            </a:pPr>
            <a:r>
              <a:rPr lang="en-US" altLang="zh-CN" sz="2800" b="0" spc="14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0" spc="14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与传统现实主义写实手法相比，其好处在于，它使读者看到格里高尔由人变成甲虫的故事后，产生一种惊异心理，会受到深深的震撼，迫使自己深入思考，从而更加深刻地、强烈地感受到现代人的生存困境。</a:t>
            </a:r>
          </a:p>
        </p:txBody>
      </p:sp>
    </p:spTree>
    <p:custDataLst>
      <p:tags r:id="rId6"/>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图片 6" title=""/>
          <p:cNvPicPr>
            <a:picLocks noChangeAspect="1"/>
          </p:cNvPicPr>
          <p:nvPr>
            <p:custDataLst>
              <p:tags r:id="rId3"/>
            </p:custDataLst>
          </p:nvPr>
        </p:nvPicPr>
        <p:blipFill>
          <a:blip r:embed="rId2"/>
          <a:srcRect l="19189" r="19189"/>
          <a:stretch>
            <a:fillRect/>
          </a:stretch>
        </p:blipFill>
        <p:spPr>
          <a:xfrm>
            <a:off x="7320323" y="609581"/>
            <a:ext cx="4572038" cy="5638838"/>
          </a:xfrm>
          <a:custGeom>
            <a:cxnLst>
              <a:cxn ang="3">
                <a:pos x="hc" y="t"/>
              </a:cxn>
              <a:cxn ang="cd2">
                <a:pos x="l" y="vc"/>
              </a:cxn>
              <a:cxn ang="cd4">
                <a:pos x="hc" y="b"/>
              </a:cxn>
              <a:cxn ang="0">
                <a:pos x="r" y="vc"/>
              </a:cxn>
            </a:cxnLst>
            <a:rect l="l" t="t" r="r" b="b"/>
            <a:pathLst>
              <a:path w="9840" h="8880">
                <a:moveTo>
                  <a:pt x="0" y="0"/>
                </a:moveTo>
                <a:lnTo>
                  <a:pt x="9840" y="0"/>
                </a:lnTo>
                <a:lnTo>
                  <a:pt x="9840" y="8880"/>
                </a:lnTo>
                <a:lnTo>
                  <a:pt x="0" y="8880"/>
                </a:lnTo>
                <a:lnTo>
                  <a:pt x="0" y="0"/>
                </a:lnTo>
                <a:close/>
              </a:path>
            </a:pathLst>
          </a:custGeom>
        </p:spPr>
      </p:pic>
      <p:sp>
        <p:nvSpPr>
          <p:cNvPr id="8" name="文本框 7" title=""/>
          <p:cNvSpPr txBox="1"/>
          <p:nvPr>
            <p:custDataLst>
              <p:tags r:id="rId4"/>
            </p:custDataLst>
          </p:nvPr>
        </p:nvSpPr>
        <p:spPr>
          <a:xfrm>
            <a:off x="762006" y="609578"/>
            <a:ext cx="5638825" cy="975360"/>
          </a:xfrm>
          <a:prstGeom prst="rect">
            <a:avLst/>
          </a:prstGeom>
          <a:noFill/>
        </p:spPr>
        <p:txBody>
          <a:bodyPr wrap="square" lIns="63500" tIns="25400" rIns="63500" bIns="25400" rtlCol="0" anchor="t" anchorCtr="0">
            <a:norm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indent="0" algn="l">
              <a:lnSpc>
                <a:spcPct val="100000"/>
              </a:lnSpc>
              <a:spcBef>
                <a:spcPct val="0"/>
              </a:spcBef>
              <a:spcAft>
                <a:spcPct val="0"/>
              </a:spcAft>
              <a:buSzTx/>
              <a:buNone/>
            </a:pPr>
            <a:r>
              <a:rPr lang="en-US" altLang="en-US" sz="4000" b="1" spc="240">
                <a:solidFill>
                  <a:schemeClr val="dk1">
                    <a:lumMod val="85000"/>
                    <a:lumOff val="15000"/>
                  </a:schemeClr>
                </a:solidFill>
                <a:latin typeface="微软雅黑" panose="020b0503020204020204" pitchFamily="34" charset="-122"/>
                <a:ea typeface="微软雅黑" panose="020b0503020204020204" pitchFamily="34" charset="-122"/>
              </a:rPr>
              <a:t>分析艺术特色</a:t>
            </a:r>
          </a:p>
        </p:txBody>
      </p:sp>
      <p:sp>
        <p:nvSpPr>
          <p:cNvPr id="11" name="Title 6" title=""/>
          <p:cNvSpPr txBox="1"/>
          <p:nvPr>
            <p:custDataLst>
              <p:tags r:id="rId5"/>
            </p:custDataLst>
          </p:nvPr>
        </p:nvSpPr>
        <p:spPr>
          <a:xfrm>
            <a:off x="263525" y="2564765"/>
            <a:ext cx="6755765" cy="3870960"/>
          </a:xfrm>
          <a:prstGeom prst="rect">
            <a:avLst/>
          </a:prstGeom>
          <a:noFill/>
          <a:ln w="3175">
            <a:noFill/>
            <a:prstDash val="dash"/>
          </a:ln>
        </p:spPr>
        <p:txBody>
          <a:bodyPr wrap="square" lIns="63500" tIns="25400" rIns="63500" bIns="25400" anchor="t" anchorCtr="0">
            <a:noAutofit/>
          </a:bodyPr>
          <a:lstStyle>
            <a:defPPr>
              <a:defRPr lang="zh-CN"/>
            </a:defPPr>
            <a:lvl1pPr algn="l" defTabSz="913765" rtl="0" eaLnBrk="1" fontAlgn="base" latinLnBrk="0" hangingPunct="1">
              <a:lnSpc>
                <a:spcPct val="90000"/>
              </a:lnSpc>
              <a:spcBef>
                <a:spcPct val="0"/>
              </a:spcBef>
              <a:spcAft>
                <a:spcPct val="0"/>
              </a:spcAft>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279400" lvl="0" indent="-279400" algn="l" fontAlgn="ctr">
              <a:lnSpc>
                <a:spcPct val="120000"/>
              </a:lnSpc>
              <a:spcBef>
                <a:spcPct val="0"/>
              </a:spcBef>
              <a:spcAft>
                <a:spcPts val="800"/>
              </a:spcAft>
              <a:buSzTx/>
              <a:buFont typeface="Wingdings" panose="05000000000000000000" charset="0"/>
              <a:buChar char="l"/>
            </a:pPr>
            <a:r>
              <a:rPr lang="zh-CN" altLang="en-US" sz="2400" spc="16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提示:“真实”是因为作者用客观冷静的写实手法，描写了主人公变形前具体的生活细节和变形后逼真的心理状态，使人感到他所处的始终是一个真实的人的世界。</a:t>
            </a:r>
          </a:p>
          <a:p>
            <a:pPr marL="279400" lvl="0" indent="-279400" algn="l" fontAlgn="ctr">
              <a:lnSpc>
                <a:spcPct val="120000"/>
              </a:lnSpc>
              <a:spcBef>
                <a:spcPct val="0"/>
              </a:spcBef>
              <a:spcAft>
                <a:spcPts val="800"/>
              </a:spcAft>
              <a:buSzTx/>
              <a:buFont typeface="Wingdings" panose="05000000000000000000" charset="0"/>
              <a:buChar char="l"/>
            </a:pPr>
            <a:r>
              <a:rPr lang="zh-CN" altLang="en-US" sz="2400" spc="16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“荒诞”是因为故事的整体框架是以象征手法构建起来的，人变成虫的逻辑结构本身是非真实的，它只是用来寄寓人在哲理意义上的生存状态而不是对外部生活的真是模仿。</a:t>
            </a:r>
          </a:p>
        </p:txBody>
      </p:sp>
      <p:sp>
        <p:nvSpPr>
          <p:cNvPr id="3" name="Title 6" title=""/>
          <p:cNvSpPr txBox="1"/>
          <p:nvPr>
            <p:custDataLst>
              <p:tags r:id="rId6"/>
            </p:custDataLst>
          </p:nvPr>
        </p:nvSpPr>
        <p:spPr>
          <a:xfrm>
            <a:off x="640715" y="1412875"/>
            <a:ext cx="6151880" cy="998220"/>
          </a:xfrm>
          <a:prstGeom prst="rect">
            <a:avLst/>
          </a:prstGeom>
          <a:noFill/>
          <a:ln w="3175">
            <a:noFill/>
            <a:prstDash val="dash"/>
          </a:ln>
        </p:spPr>
        <p:txBody>
          <a:bodyPr wrap="square" lIns="63500" tIns="25400" rIns="63500" bIns="25400" anchor="t" anchorCtr="0">
            <a:noAutofit/>
          </a:bodyPr>
          <a:lstStyle>
            <a:defPPr>
              <a:defRPr lang="zh-CN"/>
            </a:defPPr>
            <a:lvl1pPr algn="l" defTabSz="913765" rtl="0" eaLnBrk="1" fontAlgn="base" latinLnBrk="0" hangingPunct="1">
              <a:lnSpc>
                <a:spcPct val="90000"/>
              </a:lnSpc>
              <a:spcBef>
                <a:spcPct val="0"/>
              </a:spcBef>
              <a:spcAft>
                <a:spcPct val="0"/>
              </a:spcAft>
              <a:buNone/>
              <a:defRPr lang="en-US" sz="2745" b="0" kern="1200" cap="none" spc="-49" baseline="0">
                <a:ln w="3175">
                  <a:noFill/>
                </a:ln>
                <a:solidFill>
                  <a:schemeClr val="tx1"/>
                </a:solidFill>
                <a:effectLst/>
                <a:latin typeface="+mj-lt"/>
                <a:ea typeface="+mn-ea"/>
                <a:cs typeface="Segoe UI" panose="020b0502040204020203" pitchFamily="34" charset="0"/>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lvl="0" indent="0" algn="l" fontAlgn="auto">
              <a:lnSpc>
                <a:spcPct val="120000"/>
              </a:lnSpc>
              <a:spcBef>
                <a:spcPct val="0"/>
              </a:spcBef>
              <a:spcAft>
                <a:spcPts val="800"/>
              </a:spcAft>
              <a:buSzTx/>
              <a:buNone/>
            </a:pPr>
            <a:r>
              <a:rPr lang="zh-CN" altLang="en-US" sz="2400" spc="120" baseline="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有人评论说“小说描述了一个真实而荒诞的世界”，怎样理解“真实”与“荒诞”？</a:t>
            </a:r>
          </a:p>
        </p:txBody>
      </p:sp>
      <p:sp>
        <p:nvSpPr>
          <p:cNvPr id="6" name="矩形 5" title=""/>
          <p:cNvSpPr/>
          <p:nvPr>
            <p:custDataLst>
              <p:tags r:id="rId7"/>
            </p:custDataLst>
          </p:nvPr>
        </p:nvSpPr>
        <p:spPr>
          <a:xfrm>
            <a:off x="0" y="609600"/>
            <a:ext cx="457204" cy="60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rgbClr val="FFFFFF"/>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FFFFFF"/>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FFFFFF"/>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FFFFFF"/>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FFFFFF"/>
                </a:solidFill>
                <a:latin typeface="Calibri"/>
                <a:ea typeface="宋体" panose="02010600030101010101" pitchFamily="2" charset="-122"/>
                <a:cs typeface="+mn-cs"/>
              </a:defRPr>
            </a:lvl5pPr>
            <a:lvl6pPr marL="2286000" algn="l" defTabSz="914400" rtl="0" eaLnBrk="1" latinLnBrk="0" hangingPunct="1">
              <a:defRPr kern="1200">
                <a:solidFill>
                  <a:srgbClr val="FFFFFF"/>
                </a:solidFill>
                <a:latin typeface="Calibri"/>
                <a:ea typeface="宋体" panose="02010600030101010101" pitchFamily="2" charset="-122"/>
                <a:cs typeface="+mn-cs"/>
              </a:defRPr>
            </a:lvl6pPr>
            <a:lvl7pPr marL="2743200" algn="l" defTabSz="914400" rtl="0" eaLnBrk="1" latinLnBrk="0" hangingPunct="1">
              <a:defRPr kern="1200">
                <a:solidFill>
                  <a:srgbClr val="FFFFFF"/>
                </a:solidFill>
                <a:latin typeface="Calibri"/>
                <a:ea typeface="宋体" panose="02010600030101010101" pitchFamily="2" charset="-122"/>
                <a:cs typeface="+mn-cs"/>
              </a:defRPr>
            </a:lvl7pPr>
            <a:lvl8pPr marL="3200400" algn="l" defTabSz="914400" rtl="0" eaLnBrk="1" latinLnBrk="0" hangingPunct="1">
              <a:defRPr kern="1200">
                <a:solidFill>
                  <a:srgbClr val="FFFFFF"/>
                </a:solidFill>
                <a:latin typeface="Calibri"/>
                <a:ea typeface="宋体" panose="02010600030101010101" pitchFamily="2" charset="-122"/>
                <a:cs typeface="+mn-cs"/>
              </a:defRPr>
            </a:lvl8pPr>
            <a:lvl9pPr marL="3657600" algn="l" defTabSz="914400" rtl="0" eaLnBrk="1" latinLnBrk="0" hangingPunct="1">
              <a:defRPr kern="1200">
                <a:solidFill>
                  <a:srgbClr val="FFFFFF"/>
                </a:solidFill>
                <a:latin typeface="Calibri"/>
                <a:ea typeface="宋体" panose="02010600030101010101" pitchFamily="2" charset="-122"/>
                <a:cs typeface="+mn-cs"/>
              </a:defRPr>
            </a:lvl9pPr>
          </a:lstStyle>
          <a:p>
            <a:pPr algn="ctr"/>
            <a:endParaRPr lang="zh-CN" altLang="en-US" sz="1800">
              <a:solidFill>
                <a:schemeClr val="lt1"/>
              </a:solidFill>
              <a:latin typeface="微软雅黑" panose="020b0503020204020204" pitchFamily="34" charset="-122"/>
              <a:ea typeface="微软雅黑" panose="020b0503020204020204" pitchFamily="34" charset="-122"/>
            </a:endParaRPr>
          </a:p>
        </p:txBody>
      </p:sp>
    </p:spTree>
    <p:custDataLst>
      <p:tags r:id="rId8"/>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a:xfrm>
            <a:off x="176751" y="159885"/>
            <a:ext cx="10515600" cy="1325563"/>
          </a:xfrm>
        </p:spPr>
        <p:txBody>
          <a:bodyPr/>
          <a:lstStyle/>
          <a:p>
            <a:r>
              <a:rPr lang="zh-CN" altLang="en-US"/>
              <a:t>小说家的回答</a:t>
            </a:r>
          </a:p>
        </p:txBody>
      </p:sp>
      <p:sp>
        <p:nvSpPr>
          <p:cNvPr id="4" name="矩形 3" title=""/>
          <p:cNvSpPr/>
          <p:nvPr/>
        </p:nvSpPr>
        <p:spPr>
          <a:xfrm>
            <a:off x="437315" y="1268760"/>
            <a:ext cx="11347317" cy="3539430"/>
          </a:xfrm>
          <a:prstGeom prst="rect">
            <a:avLst/>
          </a:prstGeom>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en-US" altLang="zh-CN" sz="2800">
                <a:latin typeface="楷体" panose="02010609060101010101" pitchFamily="49" charset="-122"/>
                <a:ea typeface="楷体" panose="02010609060101010101" pitchFamily="49" charset="-122"/>
              </a:rPr>
              <a:t>1.</a:t>
            </a:r>
            <a:r>
              <a:rPr lang="zh-CN" altLang="en-US" sz="2800">
                <a:latin typeface="楷体" panose="02010609060101010101" pitchFamily="49" charset="-122"/>
                <a:ea typeface="楷体" panose="02010609060101010101" pitchFamily="49" charset="-122"/>
              </a:rPr>
              <a:t>小说家为什么要说谎?</a:t>
            </a:r>
            <a:endParaRPr lang="en-US" altLang="zh-CN" sz="2800">
              <a:latin typeface="楷体" panose="02010609060101010101" pitchFamily="49" charset="-122"/>
              <a:ea typeface="楷体" panose="02010609060101010101" pitchFamily="49" charset="-122"/>
            </a:endParaRPr>
          </a:p>
          <a:p>
            <a:r>
              <a:rPr lang="zh-CN" altLang="en-US" sz="2800">
                <a:solidFill>
                  <a:srgbClr val="FF0000"/>
                </a:solidFill>
                <a:latin typeface="楷体" panose="02010609060101010101" pitchFamily="49" charset="-122"/>
                <a:ea typeface="楷体" panose="02010609060101010101" pitchFamily="49" charset="-122"/>
              </a:rPr>
              <a:t>为了吸引读者阅读、为了编织理想的艺术世界。</a:t>
            </a:r>
            <a:endParaRPr lang="en-US" altLang="zh-CN" sz="2800">
              <a:solidFill>
                <a:srgbClr val="FF0000"/>
              </a:solidFill>
              <a:latin typeface="楷体" panose="02010609060101010101" pitchFamily="49" charset="-122"/>
              <a:ea typeface="楷体" panose="02010609060101010101" pitchFamily="49" charset="-122"/>
            </a:endParaRPr>
          </a:p>
          <a:p>
            <a:endParaRPr lang="en-US" altLang="zh-CN" sz="2800">
              <a:latin typeface="楷体" panose="02010609060101010101" pitchFamily="49" charset="-122"/>
              <a:ea typeface="楷体" panose="02010609060101010101" pitchFamily="49" charset="-122"/>
            </a:endParaRPr>
          </a:p>
          <a:p>
            <a:r>
              <a:rPr lang="en-US" altLang="zh-CN" sz="2800">
                <a:latin typeface="楷体" panose="02010609060101010101" pitchFamily="49" charset="-122"/>
                <a:ea typeface="楷体" panose="02010609060101010101" pitchFamily="49" charset="-122"/>
              </a:rPr>
              <a:t>2.</a:t>
            </a:r>
            <a:r>
              <a:rPr lang="zh-CN" altLang="en-US" sz="2800">
                <a:latin typeface="楷体" panose="02010609060101010101" pitchFamily="49" charset="-122"/>
                <a:ea typeface="楷体" panose="02010609060101010101" pitchFamily="49" charset="-122"/>
              </a:rPr>
              <a:t>信不信由你</a:t>
            </a:r>
            <a:endParaRPr lang="en-US" altLang="zh-CN" sz="2800">
              <a:latin typeface="楷体" panose="02010609060101010101" pitchFamily="49" charset="-122"/>
              <a:ea typeface="楷体" panose="02010609060101010101" pitchFamily="49" charset="-122"/>
            </a:endParaRPr>
          </a:p>
          <a:p>
            <a:r>
              <a:rPr lang="zh-CN" altLang="en-US" sz="2800">
                <a:latin typeface="楷体" panose="02010609060101010101" pitchFamily="49" charset="-122"/>
                <a:ea typeface="楷体" panose="02010609060101010101" pitchFamily="49" charset="-122"/>
              </a:rPr>
              <a:t>小说家对于故事真实性的态度：</a:t>
            </a:r>
            <a:endParaRPr lang="en-US" altLang="zh-CN" sz="2800">
              <a:latin typeface="楷体" panose="02010609060101010101" pitchFamily="49" charset="-122"/>
              <a:ea typeface="楷体" panose="02010609060101010101" pitchFamily="49" charset="-122"/>
            </a:endParaRPr>
          </a:p>
          <a:p>
            <a:r>
              <a:rPr lang="zh-CN" altLang="en-US" sz="2800">
                <a:solidFill>
                  <a:srgbClr val="FF0000"/>
                </a:solidFill>
                <a:latin typeface="楷体" panose="02010609060101010101" pitchFamily="49" charset="-122"/>
                <a:ea typeface="楷体" panose="02010609060101010101" pitchFamily="49" charset="-122"/>
              </a:rPr>
              <a:t>真实与否不重要，故事表达的内涵很重要</a:t>
            </a:r>
            <a:r>
              <a:rPr lang="zh-CN" altLang="en-US" sz="2800">
                <a:latin typeface="楷体" panose="02010609060101010101" pitchFamily="49" charset="-122"/>
                <a:ea typeface="楷体" panose="02010609060101010101" pitchFamily="49" charset="-122"/>
              </a:rPr>
              <a:t>。读者对故事真实与否的态度真实与否不重要，关注点在随着作者的虚构而转移，由对事件真相的关注转移到对</a:t>
            </a:r>
            <a:r>
              <a:rPr lang="zh-CN" altLang="en-US" sz="2800">
                <a:solidFill>
                  <a:srgbClr val="FF0000"/>
                </a:solidFill>
                <a:latin typeface="楷体" panose="02010609060101010101" pitchFamily="49" charset="-122"/>
                <a:ea typeface="楷体" panose="02010609060101010101" pitchFamily="49" charset="-122"/>
              </a:rPr>
              <a:t>情感、人性、生命</a:t>
            </a:r>
            <a:r>
              <a:rPr lang="zh-CN" altLang="en-US" sz="2800">
                <a:latin typeface="楷体" panose="02010609060101010101" pitchFamily="49" charset="-122"/>
                <a:ea typeface="楷体" panose="02010609060101010101" pitchFamily="49" charset="-122"/>
              </a:rPr>
              <a:t>等等方面的层面。</a:t>
            </a:r>
            <a:endParaRPr lang="zh-CN" altLang="en-US" sz="2800">
              <a:latin typeface="楷体" panose="02010609060101010101" pitchFamily="49" charset="-122"/>
              <a:ea typeface="楷体" panose="02010609060101010101" pitchFamily="49" charset="-122"/>
            </a:endParaRPr>
          </a:p>
        </p:txBody>
      </p:sp>
      <p:sp>
        <p:nvSpPr>
          <p:cNvPr id="5" name="内容占位符 4" title=""/>
          <p:cNvSpPr>
            <a:spLocks noGrp="1"/>
          </p:cNvSpPr>
          <p:nvPr>
            <p:ph idx="1"/>
          </p:nvPr>
        </p:nvSpPr>
        <p:spPr>
          <a:xfrm>
            <a:off x="162980" y="5013176"/>
            <a:ext cx="11583591" cy="1268760"/>
          </a:xfrm>
        </p:spPr>
        <p:txBody>
          <a:bodyPr>
            <a:normAutofit/>
          </a:bodyPr>
          <a:lstStyle/>
          <a:p>
            <a:r>
              <a:rPr lang="zh-CN" altLang="en-US"/>
              <a:t>虚构使我们富有，小说离不开虚构的运用，虚构编织了一个表达</a:t>
            </a:r>
            <a:r>
              <a:rPr lang="zh-CN" altLang="en-US">
                <a:solidFill>
                  <a:srgbClr val="FF0000"/>
                </a:solidFill>
              </a:rPr>
              <a:t>作者思想的世界</a:t>
            </a:r>
            <a:r>
              <a:rPr lang="zh-CN" altLang="en-US"/>
              <a:t>，这个意义上看</a:t>
            </a:r>
            <a:r>
              <a:rPr lang="zh-CN" altLang="en-US">
                <a:solidFill>
                  <a:srgbClr val="FF0000"/>
                </a:solidFill>
              </a:rPr>
              <a:t>这样的真实比现实更深刻</a:t>
            </a:r>
            <a:r>
              <a:rPr lang="zh-CN" altLang="en-US"/>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dur="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dur="1"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61" name="文本框 45057" title=""/>
          <p:cNvSpPr txBox="1"/>
          <p:nvPr/>
        </p:nvSpPr>
        <p:spPr>
          <a:xfrm>
            <a:off x="477520" y="797314"/>
            <a:ext cx="11236960" cy="5262466"/>
          </a:xfrm>
          <a:prstGeom prst="rect">
            <a:avLst/>
          </a:prstGeom>
          <a:noFill/>
          <a:ln w="9525">
            <a:noFill/>
          </a:ln>
        </p:spPr>
        <p:txBody>
          <a:bodyPr wrap="square" anchor="t">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spcBef>
                <a:spcPct val="50000"/>
              </a:spcBef>
            </a:pPr>
            <a:r>
              <a:rPr lang="en-US" sz="3735" b="1">
                <a:latin typeface="楷体" panose="02010609060101010101" pitchFamily="49" charset="-122"/>
                <a:ea typeface="楷体" panose="02010609060101010101" pitchFamily="49" charset="-122"/>
                <a:cs typeface="楷体" panose="02010609060101010101" pitchFamily="49" charset="-122"/>
              </a:rPr>
              <a:t>    </a:t>
            </a:r>
            <a:r>
              <a:rPr sz="3735" b="1" err="1">
                <a:latin typeface="楷体" panose="02010609060101010101" pitchFamily="49" charset="-122"/>
                <a:ea typeface="楷体" panose="02010609060101010101" pitchFamily="49" charset="-122"/>
                <a:cs typeface="楷体" panose="02010609060101010101" pitchFamily="49" charset="-122"/>
              </a:rPr>
              <a:t>法国文论家罗兰·巴特宣称：</a:t>
            </a:r>
            <a:r>
              <a:rPr sz="3735" b="1">
                <a:solidFill>
                  <a:srgbClr val="FF0066"/>
                </a:solidFill>
                <a:latin typeface="楷体" panose="02010609060101010101" pitchFamily="49" charset="-122"/>
                <a:ea typeface="楷体" panose="02010609060101010101" pitchFamily="49" charset="-122"/>
                <a:cs typeface="楷体" panose="02010609060101010101" pitchFamily="49" charset="-122"/>
              </a:rPr>
              <a:t>“作品一旦产生，作者就死了。”</a:t>
            </a:r>
          </a:p>
          <a:p>
            <a:pPr>
              <a:spcBef>
                <a:spcPct val="50000"/>
              </a:spcBef>
            </a:pPr>
            <a:r>
              <a:rPr sz="3735" b="1">
                <a:latin typeface="楷体" panose="02010609060101010101" pitchFamily="49" charset="-122"/>
                <a:ea typeface="楷体" panose="02010609060101010101" pitchFamily="49" charset="-122"/>
                <a:cs typeface="楷体" panose="02010609060101010101" pitchFamily="49" charset="-122"/>
              </a:rPr>
              <a:t>    小说的主题通过对材料的客观描绘、隐喻和象征暗示出来，就有了多种可能</a:t>
            </a:r>
            <a:r>
              <a:rPr lang="zh-CN" altLang="en-US" sz="3735" b="1">
                <a:latin typeface="楷体" panose="02010609060101010101" pitchFamily="49" charset="-122"/>
                <a:ea typeface="楷体" panose="02010609060101010101" pitchFamily="49" charset="-122"/>
                <a:cs typeface="楷体" panose="02010609060101010101" pitchFamily="49" charset="-122"/>
              </a:rPr>
              <a:t>。</a:t>
            </a:r>
            <a:r>
              <a:rPr sz="3735" b="1" err="1">
                <a:latin typeface="楷体" panose="02010609060101010101" pitchFamily="49" charset="-122"/>
                <a:ea typeface="楷体" panose="02010609060101010101" pitchFamily="49" charset="-122"/>
                <a:cs typeface="楷体" panose="02010609060101010101" pitchFamily="49" charset="-122"/>
                <a:sym typeface="+mn-ea"/>
              </a:rPr>
              <a:t>这种欲说还休的“朦胧</a:t>
            </a:r>
            <a:r>
              <a:rPr lang="zh-CN" altLang="en-US" sz="3735" b="1">
                <a:latin typeface="楷体" panose="02010609060101010101" pitchFamily="49" charset="-122"/>
                <a:ea typeface="楷体" panose="02010609060101010101" pitchFamily="49" charset="-122"/>
                <a:cs typeface="楷体" panose="02010609060101010101" pitchFamily="49" charset="-122"/>
                <a:sym typeface="+mn-ea"/>
              </a:rPr>
              <a:t>”，</a:t>
            </a:r>
            <a:r>
              <a:rPr sz="3735" b="1" err="1">
                <a:latin typeface="楷体" panose="02010609060101010101" pitchFamily="49" charset="-122"/>
                <a:ea typeface="楷体" panose="02010609060101010101" pitchFamily="49" charset="-122"/>
                <a:cs typeface="楷体" panose="02010609060101010101" pitchFamily="49" charset="-122"/>
                <a:sym typeface="+mn-ea"/>
              </a:rPr>
              <a:t>赋予小说“说不尽”的主题，</a:t>
            </a:r>
            <a:r>
              <a:rPr sz="3735" b="1" err="1">
                <a:latin typeface="楷体" panose="02010609060101010101" pitchFamily="49" charset="-122"/>
                <a:ea typeface="楷体" panose="02010609060101010101" pitchFamily="49" charset="-122"/>
                <a:cs typeface="楷体" panose="02010609060101010101" pitchFamily="49" charset="-122"/>
              </a:rPr>
              <a:t>小说因此就有了一种饱满的张力。</a:t>
            </a:r>
          </a:p>
          <a:p>
            <a:pPr>
              <a:spcBef>
                <a:spcPct val="50000"/>
              </a:spcBef>
            </a:pPr>
            <a:r>
              <a:rPr sz="3735" b="1">
                <a:latin typeface="楷体" panose="02010609060101010101" pitchFamily="49" charset="-122"/>
                <a:ea typeface="楷体" panose="02010609060101010101" pitchFamily="49" charset="-122"/>
                <a:cs typeface="楷体" panose="02010609060101010101" pitchFamily="49" charset="-122"/>
              </a:rPr>
              <a:t>    </a:t>
            </a:r>
            <a:r>
              <a:rPr sz="3735" b="1" err="1">
                <a:solidFill>
                  <a:srgbClr val="FF0000"/>
                </a:solidFill>
                <a:latin typeface="楷体" panose="02010609060101010101" pitchFamily="49" charset="-122"/>
                <a:ea typeface="楷体" panose="02010609060101010101" pitchFamily="49" charset="-122"/>
                <a:cs typeface="楷体" panose="02010609060101010101" pitchFamily="49" charset="-122"/>
              </a:rPr>
              <a:t>小说通过虚构，使</a:t>
            </a:r>
            <a:r>
              <a:rPr lang="zh-CN" altLang="en-US" sz="3735" b="1">
                <a:solidFill>
                  <a:srgbClr val="FF0000"/>
                </a:solidFill>
                <a:latin typeface="楷体" panose="02010609060101010101" pitchFamily="49" charset="-122"/>
                <a:ea typeface="楷体" panose="02010609060101010101" pitchFamily="49" charset="-122"/>
                <a:cs typeface="楷体" panose="02010609060101010101" pitchFamily="49" charset="-122"/>
              </a:rPr>
              <a:t>得主题隐蔽而多元，能引发读者的深入思考。</a:t>
            </a:r>
            <a:r>
              <a:rPr sz="3735" b="1" err="1">
                <a:latin typeface="楷体" panose="02010609060101010101" pitchFamily="49" charset="-122"/>
                <a:ea typeface="楷体" panose="02010609060101010101" pitchFamily="49" charset="-122"/>
                <a:cs typeface="楷体" panose="02010609060101010101" pitchFamily="49" charset="-122"/>
                <a:sym typeface="+mn-ea"/>
              </a:rPr>
              <a:t>也就是说，虚构</a:t>
            </a:r>
            <a:r>
              <a:rPr lang="zh-CN" altLang="en-US" sz="3735" b="1">
                <a:latin typeface="楷体" panose="02010609060101010101" pitchFamily="49" charset="-122"/>
                <a:ea typeface="楷体" panose="02010609060101010101" pitchFamily="49" charset="-122"/>
                <a:cs typeface="楷体" panose="02010609060101010101" pitchFamily="49" charset="-122"/>
                <a:sym typeface="+mn-ea"/>
              </a:rPr>
              <a:t>使</a:t>
            </a:r>
            <a:r>
              <a:rPr sz="3735" b="1" err="1">
                <a:latin typeface="楷体" panose="02010609060101010101" pitchFamily="49" charset="-122"/>
                <a:ea typeface="楷体" panose="02010609060101010101" pitchFamily="49" charset="-122"/>
                <a:cs typeface="楷体" panose="02010609060101010101" pitchFamily="49" charset="-122"/>
              </a:rPr>
              <a:t>我们更加富有。</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3" name="文本框 99" title=""/>
          <p:cNvSpPr txBox="1"/>
          <p:nvPr/>
        </p:nvSpPr>
        <p:spPr>
          <a:xfrm>
            <a:off x="1139825" y="1700530"/>
            <a:ext cx="9911715" cy="156845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fontAlgn="auto">
              <a:spcBef>
                <a:spcPct val="0"/>
              </a:spcBef>
              <a:spcAft>
                <a:spcPct val="0"/>
              </a:spcAft>
              <a:defRPr/>
            </a:pPr>
            <a:r>
              <a:rPr lang="en-US" altLang="zh-CN" sz="2400">
                <a:latin typeface="黑体" panose="02010609060101010101" pitchFamily="49" charset="-122"/>
                <a:ea typeface="黑体" panose="02010609060101010101" pitchFamily="49" charset="-122"/>
              </a:rPr>
              <a:t>        </a:t>
            </a:r>
            <a:r>
              <a:rPr lang="zh-CN" altLang="zh-CN" sz="3200">
                <a:latin typeface="黑体" panose="02010609060101010101" pitchFamily="49" charset="-122"/>
                <a:ea typeface="黑体" panose="02010609060101010101" pitchFamily="49" charset="-122"/>
              </a:rPr>
              <a:t>艺术想象的产物。作家在创作过程中，依据</a:t>
            </a:r>
            <a:r>
              <a:rPr lang="zh-CN" altLang="zh-CN" sz="3200">
                <a:solidFill>
                  <a:srgbClr val="FF0000"/>
                </a:solidFill>
                <a:latin typeface="黑体" panose="02010609060101010101" pitchFamily="49" charset="-122"/>
                <a:ea typeface="黑体" panose="02010609060101010101" pitchFamily="49" charset="-122"/>
              </a:rPr>
              <a:t>生活逻辑</a:t>
            </a:r>
            <a:r>
              <a:rPr lang="zh-CN" altLang="zh-CN" sz="3200">
                <a:latin typeface="黑体" panose="02010609060101010101" pitchFamily="49" charset="-122"/>
                <a:ea typeface="黑体" panose="02010609060101010101" pitchFamily="49" charset="-122"/>
              </a:rPr>
              <a:t>，通过</a:t>
            </a:r>
            <a:r>
              <a:rPr lang="zh-CN" altLang="zh-CN" sz="3200">
                <a:solidFill>
                  <a:srgbClr val="FF0000"/>
                </a:solidFill>
                <a:latin typeface="黑体" panose="02010609060101010101" pitchFamily="49" charset="-122"/>
                <a:ea typeface="黑体" panose="02010609060101010101" pitchFamily="49" charset="-122"/>
              </a:rPr>
              <a:t>想象和撮合</a:t>
            </a:r>
            <a:r>
              <a:rPr lang="zh-CN" altLang="zh-CN" sz="3200">
                <a:latin typeface="黑体" panose="02010609060101010101" pitchFamily="49" charset="-122"/>
                <a:ea typeface="黑体" panose="02010609060101010101" pitchFamily="49" charset="-122"/>
              </a:rPr>
              <a:t>，创造出现实生活中并非存在，但存在于人们的意识中，又在情理中的人生图画</a:t>
            </a:r>
            <a:endParaRPr lang="zh-CN" altLang="en-US" sz="3200">
              <a:solidFill>
                <a:srgbClr val="FF0000"/>
              </a:solidFill>
              <a:latin typeface="黑体" panose="02010609060101010101" pitchFamily="49" charset="-122"/>
              <a:ea typeface="黑体" panose="02010609060101010101" pitchFamily="49" charset="-122"/>
            </a:endParaRPr>
          </a:p>
        </p:txBody>
      </p:sp>
      <p:sp>
        <p:nvSpPr>
          <p:cNvPr id="8194" name="Text Box 4" title=""/>
          <p:cNvSpPr txBox="1"/>
          <p:nvPr/>
        </p:nvSpPr>
        <p:spPr>
          <a:xfrm>
            <a:off x="1139190" y="4149090"/>
            <a:ext cx="9911715" cy="156845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defPPr>
              <a:defRPr lang="zh-CN"/>
            </a:defPPr>
            <a:lvl1pPr algn="l" rtl="0" fontAlgn="base">
              <a:spcBef>
                <a:spcPct val="0"/>
              </a:spcBef>
              <a:spcAft>
                <a:spcPct val="0"/>
              </a:spcAft>
              <a:defRPr kern="1200">
                <a:solidFill>
                  <a:srgbClr val="000000"/>
                </a:solidFill>
                <a:latin typeface="Calibri"/>
                <a:ea typeface="宋体" panose="02010600030101010101" pitchFamily="2" charset="-122"/>
                <a:cs typeface="+mn-cs"/>
              </a:defRPr>
            </a:lvl1pPr>
            <a:lvl2pPr marL="457200" algn="l" rtl="0" fontAlgn="base">
              <a:spcBef>
                <a:spcPct val="0"/>
              </a:spcBef>
              <a:spcAft>
                <a:spcPct val="0"/>
              </a:spcAft>
              <a:defRPr kern="1200">
                <a:solidFill>
                  <a:srgbClr val="000000"/>
                </a:solidFill>
                <a:latin typeface="Calibri"/>
                <a:ea typeface="宋体" panose="02010600030101010101" pitchFamily="2" charset="-122"/>
                <a:cs typeface="+mn-cs"/>
              </a:defRPr>
            </a:lvl2pPr>
            <a:lvl3pPr marL="914400" algn="l" rtl="0" fontAlgn="base">
              <a:spcBef>
                <a:spcPct val="0"/>
              </a:spcBef>
              <a:spcAft>
                <a:spcPct val="0"/>
              </a:spcAft>
              <a:defRPr kern="1200">
                <a:solidFill>
                  <a:srgbClr val="000000"/>
                </a:solidFill>
                <a:latin typeface="Calibri"/>
                <a:ea typeface="宋体" panose="02010600030101010101" pitchFamily="2" charset="-122"/>
                <a:cs typeface="+mn-cs"/>
              </a:defRPr>
            </a:lvl3pPr>
            <a:lvl4pPr marL="1371600" algn="l" rtl="0" fontAlgn="base">
              <a:spcBef>
                <a:spcPct val="0"/>
              </a:spcBef>
              <a:spcAft>
                <a:spcPct val="0"/>
              </a:spcAft>
              <a:defRPr kern="1200">
                <a:solidFill>
                  <a:srgbClr val="000000"/>
                </a:solidFill>
                <a:latin typeface="Calibri"/>
                <a:ea typeface="宋体" panose="02010600030101010101" pitchFamily="2" charset="-122"/>
                <a:cs typeface="+mn-cs"/>
              </a:defRPr>
            </a:lvl4pPr>
            <a:lvl5pPr marL="1828800" algn="l" rtl="0" fontAlgn="base">
              <a:spcBef>
                <a:spcPct val="0"/>
              </a:spcBef>
              <a:spcAft>
                <a:spcPct val="0"/>
              </a:spcAft>
              <a:defRPr kern="1200">
                <a:solidFill>
                  <a:srgbClr val="000000"/>
                </a:solidFill>
                <a:latin typeface="Calibri"/>
                <a:ea typeface="宋体" panose="02010600030101010101" pitchFamily="2" charset="-122"/>
                <a:cs typeface="+mn-cs"/>
              </a:defRPr>
            </a:lvl5pPr>
            <a:lvl6pPr marL="2286000" algn="l" defTabSz="914400" rtl="0" eaLnBrk="1" latinLnBrk="0" hangingPunct="1">
              <a:defRPr kern="1200">
                <a:solidFill>
                  <a:srgbClr val="000000"/>
                </a:solidFill>
                <a:latin typeface="Calibri"/>
                <a:ea typeface="宋体" panose="02010600030101010101" pitchFamily="2" charset="-122"/>
                <a:cs typeface="+mn-cs"/>
              </a:defRPr>
            </a:lvl6pPr>
            <a:lvl7pPr marL="2743200" algn="l" defTabSz="914400" rtl="0" eaLnBrk="1" latinLnBrk="0" hangingPunct="1">
              <a:defRPr kern="1200">
                <a:solidFill>
                  <a:srgbClr val="000000"/>
                </a:solidFill>
                <a:latin typeface="Calibri"/>
                <a:ea typeface="宋体" panose="02010600030101010101" pitchFamily="2" charset="-122"/>
                <a:cs typeface="+mn-cs"/>
              </a:defRPr>
            </a:lvl7pPr>
            <a:lvl8pPr marL="3200400" algn="l" defTabSz="914400" rtl="0" eaLnBrk="1" latinLnBrk="0" hangingPunct="1">
              <a:defRPr kern="1200">
                <a:solidFill>
                  <a:srgbClr val="000000"/>
                </a:solidFill>
                <a:latin typeface="Calibri"/>
                <a:ea typeface="宋体" panose="02010600030101010101" pitchFamily="2" charset="-122"/>
                <a:cs typeface="+mn-cs"/>
              </a:defRPr>
            </a:lvl8pPr>
            <a:lvl9pPr marL="3657600" algn="l" defTabSz="914400" rtl="0" eaLnBrk="1" latinLnBrk="0" hangingPunct="1">
              <a:defRPr kern="1200">
                <a:solidFill>
                  <a:srgbClr val="000000"/>
                </a:solidFill>
                <a:latin typeface="Calibri"/>
                <a:ea typeface="宋体" panose="02010600030101010101" pitchFamily="2" charset="-122"/>
                <a:cs typeface="+mn-cs"/>
              </a:defRPr>
            </a:lvl9pPr>
          </a:lstStyle>
          <a:p>
            <a:pPr fontAlgn="auto">
              <a:spcBef>
                <a:spcPct val="0"/>
              </a:spcBef>
              <a:spcAft>
                <a:spcPct val="0"/>
              </a:spcAft>
              <a:defRPr/>
            </a:pPr>
            <a:r>
              <a:rPr lang="en-US" altLang="zh-CN" sz="3200">
                <a:solidFill>
                  <a:srgbClr val="00B0F0"/>
                </a:solidFill>
                <a:latin typeface="Arial" pitchFamily="34" charset="0"/>
              </a:rPr>
              <a:t>    </a:t>
            </a:r>
            <a:r>
              <a:rPr lang="en-US" altLang="zh-CN" sz="3200">
                <a:solidFill>
                  <a:srgbClr val="00B0F0"/>
                </a:solidFill>
                <a:latin typeface="黑体" panose="02010609060101010101" pitchFamily="49" charset="-122"/>
                <a:ea typeface="黑体" panose="02010609060101010101" pitchFamily="49" charset="-122"/>
              </a:rPr>
              <a:t>  </a:t>
            </a:r>
            <a:r>
              <a:rPr lang="zh-CN" altLang="en-US" sz="3200">
                <a:solidFill>
                  <a:srgbClr val="00B0F0"/>
                </a:solidFill>
                <a:latin typeface="黑体" panose="02010609060101010101" pitchFamily="49" charset="-122"/>
                <a:ea typeface="黑体" panose="02010609060101010101" pitchFamily="49" charset="-122"/>
              </a:rPr>
              <a:t>艺术家是个说谎的家伙，但是他的艺术，如果确是艺术，会把那个时代的真相告诉你</a:t>
            </a:r>
            <a:r>
              <a:rPr lang="en-US" altLang="zh-CN" sz="3200">
                <a:solidFill>
                  <a:srgbClr val="00B0F0"/>
                </a:solidFill>
                <a:latin typeface="黑体" panose="02010609060101010101" pitchFamily="49" charset="-122"/>
                <a:ea typeface="黑体" panose="02010609060101010101" pitchFamily="49" charset="-122"/>
              </a:rPr>
              <a:t>……</a:t>
            </a:r>
          </a:p>
          <a:p>
            <a:pPr algn="r" fontAlgn="auto">
              <a:spcBef>
                <a:spcPct val="0"/>
              </a:spcBef>
              <a:spcAft>
                <a:spcPct val="0"/>
              </a:spcAft>
              <a:defRPr/>
            </a:pPr>
            <a:r>
              <a:rPr lang="en-US" altLang="zh-CN" sz="3200">
                <a:solidFill>
                  <a:srgbClr val="00B0F0"/>
                </a:solidFill>
                <a:latin typeface="黑体" panose="02010609060101010101" pitchFamily="49" charset="-122"/>
                <a:ea typeface="黑体" panose="02010609060101010101" pitchFamily="49" charset="-122"/>
              </a:rPr>
              <a:t>——</a:t>
            </a:r>
            <a:r>
              <a:rPr lang="zh-CN" altLang="en-US" sz="3200">
                <a:solidFill>
                  <a:srgbClr val="00B0F0"/>
                </a:solidFill>
                <a:latin typeface="黑体" panose="02010609060101010101" pitchFamily="49" charset="-122"/>
                <a:ea typeface="黑体" panose="02010609060101010101" pitchFamily="49" charset="-122"/>
              </a:rPr>
              <a:t>劳伦斯</a:t>
            </a:r>
            <a:r>
              <a:rPr lang="en-US" altLang="zh-CN" sz="2100">
                <a:solidFill>
                  <a:schemeClr val="bg1"/>
                </a:solidFill>
                <a:latin typeface="黑体" panose="02010609060101010101" pitchFamily="49" charset="-122"/>
                <a:ea typeface="黑体" panose="02010609060101010101" pitchFamily="49" charset="-122"/>
              </a:rPr>
              <a:t>     </a:t>
            </a:r>
            <a:r>
              <a:rPr lang="zh-CN" altLang="en-US" sz="2100">
                <a:latin typeface="黑体" panose="02010609060101010101" pitchFamily="49" charset="-122"/>
                <a:ea typeface="黑体" panose="02010609060101010101" pitchFamily="49" charset="-122"/>
              </a:rPr>
              <a:t> </a:t>
            </a:r>
          </a:p>
        </p:txBody>
      </p:sp>
      <p:sp>
        <p:nvSpPr>
          <p:cNvPr id="8196" name="文本框 4" title=""/>
          <p:cNvSpPr/>
          <p:nvPr/>
        </p:nvSpPr>
        <p:spPr>
          <a:xfrm>
            <a:off x="550863" y="260033"/>
            <a:ext cx="2236787" cy="1204319"/>
          </a:xfrm>
          <a:prstGeom prst="ellipse">
            <a:avLst/>
          </a:prstGeom>
          <a:solidFill>
            <a:srgbClr val="0070C0"/>
          </a:solidFill>
          <a:ln w="9525">
            <a:noFill/>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fontAlgn="auto">
              <a:spcBef>
                <a:spcPct val="0"/>
              </a:spcBef>
              <a:spcAft>
                <a:spcPct val="0"/>
              </a:spcAft>
              <a:defRPr/>
            </a:pPr>
            <a:r>
              <a:rPr lang="zh-CN" altLang="zh-CN" sz="4950" b="1">
                <a:solidFill>
                  <a:schemeClr val="bg1">
                    <a:lumMod val="95000"/>
                  </a:schemeClr>
                </a:solidFill>
                <a:latin typeface="微软雅黑" panose="020b0503020204020204" pitchFamily="34" charset="-122"/>
                <a:ea typeface="微软雅黑" panose="020b0503020204020204" pitchFamily="34" charset="-122"/>
              </a:rPr>
              <a:t>虚构</a:t>
            </a:r>
            <a:endParaRPr lang="zh-CN" altLang="zh-CN" sz="4950" b="1">
              <a:solidFill>
                <a:srgbClr val="00B05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8" presetClass="entr" presetSubtype="16" dur="200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diamond(in)">
                                      <p:cBhvr>
                                        <p:cTn id="7" dur="2000"/>
                                        <p:tgtEl>
                                          <p:spTgt spid="819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0" presetClass="entr" presetSubtype="0" dur="2000" fill="hold" grpId="0" nodeType="clickEffect">
                                  <p:stCondLst>
                                    <p:cond delay="0"/>
                                  </p:stCondLst>
                                  <p:childTnLst>
                                    <p:set>
                                      <p:cBhvr>
                                        <p:cTn id="11" dur="1" fill="hold">
                                          <p:stCondLst>
                                            <p:cond delay="0"/>
                                          </p:stCondLst>
                                        </p:cTn>
                                        <p:tgtEl>
                                          <p:spTgt spid="8193"/>
                                        </p:tgtEl>
                                        <p:attrNameLst>
                                          <p:attrName>style.visibility</p:attrName>
                                        </p:attrNameLst>
                                      </p:cBhvr>
                                      <p:to>
                                        <p:strVal val="visible"/>
                                      </p:to>
                                    </p:set>
                                    <p:animEffect transition="in" filter="wedge">
                                      <p:cBhvr>
                                        <p:cTn id="12" dur="2000"/>
                                        <p:tgtEl>
                                          <p:spTgt spid="819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8" presetClass="entr" presetSubtype="16" dur="2000" fill="hold" grpId="0"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diamond(in)">
                                      <p:cBhvr>
                                        <p:cTn id="1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 grpId="0"/>
      <p:bldP spid="8194" grpId="0"/>
      <p:bldP spid="8196"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https://d.book118.com/876043105140010100</a:t>
            </a:r>
          </a:p>
        </p:txBody>
      </p:sp>
    </p:spTree>
  </p:cSld>
  <p:clrMapOvr>
    <a:masterClrMapping/>
  </p:clrMapOvr>
  <p:transition/>
  <p:timing/>
</p:sld>
</file>

<file path=ppt/tags/tag1.xml><?xml version="1.0" encoding="utf-8"?>
<p:tagLst xmlns:p="http://schemas.openxmlformats.org/presentationml/2006/main">
  <p:tag name="KSO_WM_BEAUTIFY_FLAG" val="#wm#"/>
  <p:tag name="KSO_WM_TEMPLATE_CATEGORY" val="custom"/>
  <p:tag name="KSO_WM_TEMPLATE_INDEX" val="20205081"/>
</p:tagLst>
</file>

<file path=ppt/tags/tag2.xml><?xml version="1.0" encoding="utf-8"?>
<p:tagLst xmlns:p="http://schemas.openxmlformats.org/presentationml/2006/main">
  <p:tag name="KSO_WM_BEAUTIFY_FLAG" val="#wm#"/>
  <p:tag name="KSO_WM_TEMPLATE_CATEGORY" val="custom"/>
  <p:tag name="KSO_WM_TEMPLATE_INDEX" val="20205081"/>
</p:tagLst>
</file>

<file path=ppt/tags/tag3.xml><?xml version="1.0" encoding="utf-8"?>
<p:tagLst xmlns:p="http://schemas.openxmlformats.org/presentationml/2006/main">
  <p:tag name="KSO_WM_BEAUTIFY_FLAG" val="#wm#"/>
  <p:tag name="KSO_WM_TEMPLATE_CATEGORY" val="custom"/>
  <p:tag name="KSO_WM_TEMPLATE_INDEX" val="20184574"/>
</p:tagLst>
</file>

<file path=ppt/tags/tag4.xml><?xml version="1.0" encoding="utf-8"?>
<p:tagLst xmlns:p="http://schemas.openxmlformats.org/presentationml/2006/main">
  <p:tag name="KSO_WM_BEAUTIFY_FLAG" val="#wm#"/>
  <p:tag name="KSO_WM_TEMPLATE_CATEGORY" val="custom"/>
  <p:tag name="KSO_WM_TEMPLATE_INDEX" val="20205081"/>
</p:tagLst>
</file>

<file path=ppt/tags/tag5.xml><?xml version="1.0" encoding="utf-8"?>
<p:tagLst xmlns:p="http://schemas.openxmlformats.org/presentationml/2006/main">
  <p:tag name="KSO_WM_BEAUTIFY_FLAG" val="#wm#"/>
  <p:tag name="KSO_WM_TEMPLATE_CATEGORY" val="custom"/>
  <p:tag name="KSO_WM_TEMPLATE_INDEX" val="20205081"/>
</p:tagLst>
</file>

<file path=ppt/tags/tag6.xml><?xml version="1.0" encoding="utf-8"?>
<p:tagLst xmlns:p="http://schemas.openxmlformats.org/presentationml/2006/main">
  <p:tag name="KSO_WM_BEAUTIFY_FLAG" val="#wm#"/>
  <p:tag name="KSO_WM_CHIP_GROUPID" val="5ed745afafe44fab1839bd05"/>
  <p:tag name="KSO_WM_CHIP_XID" val="5ed21bffdaf2e53b70be3ec4"/>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4888bd01fbb84a2a8c58278df8578006"/>
  <p:tag name="KSO_WM_UNIT_DECORATE_INFO" val="{&quot;DecorateInfoH&quot;:{&quot;IsAbs&quot;:true},&quot;DecorateInfoW&quot;:{&quot;IsAbs&quot;:true},&quot;DecorateInfoX&quot;:{&quot;IsAbs&quot;:true,&quot;Pos&quot;:1},&quot;DecorateInfoY&quot;:{&quot;IsAbs&quot;:true,&quot;Pos&quot;:0},&quot;ReferentInfo&quot;:{&quot;Id&quot;:&quot;9ac5351bde294d52a1a9e6ad08e6a601&quot;,&quot;X&quot;:{&quot;Pos&quot;:1},&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574_1*i*1"/>
  <p:tag name="KSO_WM_UNIT_INDEX" val="1"/>
  <p:tag name="KSO_WM_UNIT_LAYERLEVEL" val="1"/>
  <p:tag name="KSO_WM_UNIT_SM_LIMIT_TYPE" val="0"/>
  <p:tag name="KSO_WM_UNIT_TEXT_FILL_FORE_SCHEMECOLOR_INDEX" val="13"/>
  <p:tag name="KSO_WM_UNIT_TEXT_FILL_FORE_SCHEMECOLOR_INDEX_BRIGHTNESS" val="0.15"/>
  <p:tag name="KSO_WM_UNIT_TEXT_FILL_TYPE" val="1"/>
  <p:tag name="KSO_WM_UNIT_TYPE" val="i"/>
  <p:tag name="KSO_WM_UNIT_VALUE" val="10"/>
</p:tagLst>
</file>

<file path=ppt/tags/tag7.xml><?xml version="1.0" encoding="utf-8"?>
<p:tagLst xmlns:p="http://schemas.openxmlformats.org/presentationml/2006/main">
  <p:tag name="KSO_WM_BEAUTIFY_FLAG" val="#wm#"/>
  <p:tag name="KSO_WM_CHIP_GROUPID" val="5ed745afafe44fab1839bd05"/>
  <p:tag name="KSO_WM_CHIP_XID" val="5ed21bffdaf2e53b70be3ec4"/>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51fc2a00958e4110a7400cf7c5fb9b10"/>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07574_1*i*2"/>
  <p:tag name="KSO_WM_UNIT_INDEX" val="2"/>
  <p:tag name="KSO_WM_UNIT_LAYERLEVEL" val="1"/>
  <p:tag name="KSO_WM_UNIT_LINE_FILL_TYPE" val="2"/>
  <p:tag name="KSO_WM_UNIT_LINE_FORE_SCHEMECOLOR_INDEX" val="14"/>
  <p:tag name="KSO_WM_UNIT_LINE_FORE_SCHEMECOLOR_INDEX_BRIGHTNESS" val="-0.15"/>
  <p:tag name="KSO_WM_UNIT_SM_LIMIT_TYPE" val="2"/>
  <p:tag name="KSO_WM_UNIT_TYPE" val="i"/>
  <p:tag name="KSO_WM_UNIT_VALUE" val="738"/>
</p:tagLst>
</file>

<file path=ppt/tags/tag8.xml><?xml version="1.0" encoding="utf-8"?>
<p:tagLst xmlns:p="http://schemas.openxmlformats.org/presentationml/2006/main">
  <p:tag name="KSO_WM_ASSEMBLE_CHIP_INDEX" val="c1f69a0caef54bf784214254c4100a3a"/>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9ac5351bde294d52a1a9e6ad08e6a60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574_1*a*1"/>
  <p:tag name="KSO_WM_UNIT_INDEX" val="1"/>
  <p:tag name="KSO_WM_UNIT_ISCONTENTSTITLE" val="0"/>
  <p:tag name="KSO_WM_UNIT_ISNUMDGMTITLE" val="0"/>
  <p:tag name="KSO_WM_UNIT_LAYERLEVEL" val="1"/>
  <p:tag name="KSO_WM_UNIT_NOCLEAR" val="0"/>
  <p:tag name="KSO_WM_UNIT_PRESET_TEXT" val="添加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0"/>
</p:tagLst>
</file>

<file path=ppt/tags/tag9.xml><?xml version="1.0" encoding="utf-8"?>
<p:tagLst xmlns:p="http://schemas.openxmlformats.org/presentationml/2006/main">
  <p:tag name="KSO_WM_ASSEMBLE_CHIP_INDEX" val="b3287027075e4569b877af43d959f318"/>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3e2be86fb4a64c0e9d1715b8bc40bc8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57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95"/>
</p:tagLst>
</file>

<file path=ppt/tags/tag10.xml><?xml version="1.0" encoding="utf-8"?>
<p:tagLst xmlns:p="http://schemas.openxmlformats.org/presentationml/2006/main">
  <p:tag name="KSO_WM_BEAUTIFY_FLAG" val="#wm#"/>
  <p:tag name="KSO_WM_CHIP_FILLPROP" val="[[{&quot;fill_id&quot;:&quot;9a355c80c5954ee09524de9ebc4c51fa&quot;,&quot;fill_align&quot;:&quot;cm&quot;,&quot;text_align&quot;:&quot;cm&quot;,&quot;text_direction&quot;:&quot;horizontal&quot;,&quot;chip_types&quot;:[&quot;header&quot;]},{&quot;fill_id&quot;:&quot;d54c11053c694c528a73c81ffd135bd4&quot;,&quot;fill_align&quot;:&quot;cm&quot;,&quot;text_align&quot;:&quot;lm&quot;,&quot;text_direction&quot;:&quot;horizontal&quot;,&quot;chip_types&quot;:[&quot;diagram&quot;,&quot;pictext&quot;,&quot;text&quot;,&quot;picture&quot;,&quot;chart&quot;,&quot;table&quot;,&quot;video&quot;],&quot;support_features&quot;:[&quot;collage&quot;,&quot;carousel&quot;]}]]"/>
  <p:tag name="KSO_WM_CHIP_GROUPID" val="5ed745afafe44fab1839bd05"/>
  <p:tag name="KSO_WM_CHIP_INFOS" val="{&quot;layout_type&quot;:&quot;leftright&quot;,&quot;layout_feature&quot;:1,&quot;tags&quot;:{&quot;style&quot;:[&quot;商务&quot;,&quot;简约&quot;,&quot;文艺清新&quot;,&quot;卡通&quot;,&quot;欧美风&quot;,&quot;黑板风&quot;,&quot;渐变风&quot;]},&quot;slide_type&quot;:[&quot;text&quot;],&quot;aspect_ratio&quot;:&quot;16:9&quot;,&quot;diagram&quot;:{&quot;type&quot;:[],&quot;direction&quot;:0,&quot;isSupportDecBetweenItems&quot;:false}}"/>
  <p:tag name="KSO_WM_CHIP_XID" val="5ed21bffdaf2e53b70be3ec4"/>
  <p:tag name="KSO_WM_FULL_TEXT_BEAUTIFY_COPY_ID" val="150995529"/>
  <p:tag name="KSO_WM_SLIDE_BACKGROUND_TYPE" val="general"/>
  <p:tag name="KSO_WM_SLIDE_BK_DARK_LIGHT" val="2"/>
  <p:tag name="KSO_WM_SLIDE_ID" val="diagram20207574_1"/>
  <p:tag name="KSO_WM_SLIDE_INDEX" val="1"/>
  <p:tag name="KSO_WM_SLIDE_ITEM_CNT" val="0"/>
  <p:tag name="KSO_WM_SLIDE_LAYOUT" val="a_f"/>
  <p:tag name="KSO_WM_SLIDE_LAYOUT_CNT" val="1_1"/>
  <p:tag name="KSO_WM_SLIDE_LAYOUT_INFO" val="{&quot;direction&quot;:1,&quot;id&quot;:&quot;2021-04-01T14:58:30&quot;,&quot;maxSize&quot;:{&quot;size1&quot;:32.5},&quot;minSize&quot;:{&quot;size1&quot;:32.5},&quot;normalSize&quot;:{&quot;size1&quot;:32.5},&quot;subLayout&quot;:[{&quot;id&quot;:&quot;2021-04-01T14:58:30&quot;,&quot;margin&quot;:{&quot;bottom&quot;:6.7729997634887695,&quot;left&quot;:1.6929999589920044,&quot;right&quot;:2.1170001029968262,&quot;top&quot;:5.9270000457763672},&quot;type&quot;:0},{&quot;id&quot;:&quot;2021-04-01T14:58:30&quot;,&quot;margin&quot;:{&quot;bottom&quot;:4.2329998016357422,&quot;left&quot;:0.42300000786781311,&quot;right&quot;:4.6570000648498535,&quot;top&quot;:4.2329998016357422},&quot;type&quot;:0}],&quot;type&quot;:0}"/>
  <p:tag name="KSO_WM_SLIDE_POSITION" val="48*71"/>
  <p:tag name="KSO_WM_SLIDE_RATIO" val="1.777778"/>
  <p:tag name="KSO_WM_SLIDE_SIZE" val="840*396"/>
  <p:tag name="KSO_WM_SLIDE_SUBTYPE" val="pureTxt"/>
  <p:tag name="KSO_WM_SLIDE_SUPPORT_FEATURE_TYPE" val="0"/>
  <p:tag name="KSO_WM_SLIDE_TYPE" val="text"/>
  <p:tag name="KSO_WM_TAG_VERSION" val="1.0"/>
  <p:tag name="KSO_WM_TEMPLATE_ASSEMBLE_GROUPID" val="60656e6e4054ed1e2fb7f896"/>
  <p:tag name="KSO_WM_TEMPLATE_ASSEMBLE_XID" val="60656e6e4054ed1e2fb7f896"/>
  <p:tag name="KSO_WM_TEMPLATE_CATEGORY" val="diagram"/>
  <p:tag name="KSO_WM_TEMPLATE_COLOR_TYPE" val="1"/>
  <p:tag name="KSO_WM_TEMPLATE_INDEX" val="20207574"/>
  <p:tag name="KSO_WM_TEMPLATE_MASTER_TYPE" val="0"/>
  <p:tag name="KSO_WM_TEMPLATE_SUBCATEGORY" val="21"/>
</p:tagLst>
</file>

<file path=ppt/tags/tag11.xml><?xml version="1.0" encoding="utf-8"?>
<p:tagLst xmlns:p="http://schemas.openxmlformats.org/presentationml/2006/main">
  <p:tag name="KSO_WM_ASSEMBLE_CHIP_INDEX" val="1f0e134624b7430e9b86558011ef86fd"/>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6065705b4054ed1e2fb814db"/>
  <p:tag name="KSO_WM_TEMPLATE_ASSEMBLE_XID" val="6065705b4054ed1e2fb814db"/>
  <p:tag name="KSO_WM_TEMPLATE_CATEGORY" val="diagram"/>
  <p:tag name="KSO_WM_TEMPLATE_INDEX" val="20217087"/>
  <p:tag name="KSO_WM_UNIT_COMPATIBLE" val="0"/>
  <p:tag name="KSO_WM_UNIT_DEC_AREA_ID" val="2fe0d5f8419341589044e66d817dcfa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7087_1*d*1"/>
  <p:tag name="KSO_WM_UNIT_INDEX" val="1"/>
  <p:tag name="KSO_WM_UNIT_LAYERLEVEL" val="1"/>
  <p:tag name="KSO_WM_UNIT_PLACING_PICTURE" val="1f0e134624b7430e9b86558011ef86fd"/>
  <p:tag name="KSO_WM_UNIT_SM_LIMIT_TYPE" val="2"/>
  <p:tag name="KSO_WM_UNIT_TYPE" val="d"/>
  <p:tag name="KSO_WM_UNIT_VALUE" val="1565*1734"/>
</p:tagLst>
</file>

<file path=ppt/tags/tag12.xml><?xml version="1.0" encoding="utf-8"?>
<p:tagLst xmlns:p="http://schemas.openxmlformats.org/presentationml/2006/main">
  <p:tag name="KSO_WM_ASSEMBLE_CHIP_INDEX" val="b9af57ce1b6044f3b606108a3881137b"/>
  <p:tag name="KSO_WM_BEAUTIFY_FLAG" val="#wm#"/>
  <p:tag name="KSO_WM_CHIP_FILLAREA_FILL_RULE" val="{&quot;fill_align&quot;:&quot;lt&quot;,&quot;fill_mode&quot;:&quot;full&quot;,&quot;sacle_strategy&quot;:&quot;smart&quot;}"/>
  <p:tag name="KSO_WM_CHIP_GROUPID" val="5e7881253197e252a37019b5"/>
  <p:tag name="KSO_WM_CHIP_XID" val="5e7881253197e252a37019b6"/>
  <p:tag name="KSO_WM_TAG_VERSION" val="1.0"/>
  <p:tag name="KSO_WM_TEMPLATE_ASSEMBLE_GROUPID" val="6065705b4054ed1e2fb814db"/>
  <p:tag name="KSO_WM_TEMPLATE_ASSEMBLE_XID" val="6065705b4054ed1e2fb814db"/>
  <p:tag name="KSO_WM_TEMPLATE_CATEGORY" val="diagram"/>
  <p:tag name="KSO_WM_TEMPLATE_INDEX" val="20217087"/>
  <p:tag name="KSO_WM_UNIT_BLOCK" val="0"/>
  <p:tag name="KSO_WM_UNIT_COMPATIBLE" val="0"/>
  <p:tag name="KSO_WM_UNIT_DEC_AREA_ID" val="9afb298df725425bb430abb4761a049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7087_1*a*1"/>
  <p:tag name="KSO_WM_UNIT_INDEX" val="1"/>
  <p:tag name="KSO_WM_UNIT_ISCONTENTSTITLE" val="0"/>
  <p:tag name="KSO_WM_UNIT_ISNUMDGMTITLE" val="0"/>
  <p:tag name="KSO_WM_UNIT_LAYERLEVEL" val="1"/>
  <p:tag name="KSO_WM_UNIT_NOCLEAR" val="0"/>
  <p:tag name="KSO_WM_UNIT_PRESET_TEXT" val="添加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1"/>
</p:tagLst>
</file>

<file path=ppt/tags/tag13.xml><?xml version="1.0" encoding="utf-8"?>
<p:tagLst xmlns:p="http://schemas.openxmlformats.org/presentationml/2006/main">
  <p:tag name="KSO_WM_ASSEMBLE_CHIP_INDEX" val="ffbde3fae3324500b930760bf7222474"/>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6065705b4054ed1e2fb814db"/>
  <p:tag name="KSO_WM_TEMPLATE_ASSEMBLE_XID" val="6065705b4054ed1e2fb814db"/>
  <p:tag name="KSO_WM_TEMPLATE_CATEGORY" val="diagram"/>
  <p:tag name="KSO_WM_TEMPLATE_INDEX" val="20217087"/>
  <p:tag name="KSO_WM_UNIT_BLOCK" val="0"/>
  <p:tag name="KSO_WM_UNIT_COMPATIBLE" val="0"/>
  <p:tag name="KSO_WM_UNIT_DEC_AREA_ID" val="fd7bf282835349baa16e698a00ccbce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087_1*f*2"/>
  <p:tag name="KSO_WM_UNIT_INDEX" val="2"/>
  <p:tag name="KSO_WM_UNIT_LAYERLEVEL" val="1"/>
  <p:tag name="KSO_WM_UNIT_NOCLEAR" val="0"/>
  <p:tag name="KSO_WM_UNIT_PRESET_TEXT" val="单击此处添加正文，文字是您思想的提炼，请尽量言简意赅的阐述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45"/>
</p:tagLst>
</file>

<file path=ppt/tags/tag14.xml><?xml version="1.0" encoding="utf-8"?>
<p:tagLst xmlns:p="http://schemas.openxmlformats.org/presentationml/2006/main">
  <p:tag name="KSO_WM_ASSEMBLE_CHIP_INDEX" val="e2b6eab325b549bd810ccc806294419b"/>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6065705b4054ed1e2fb814db"/>
  <p:tag name="KSO_WM_TEMPLATE_ASSEMBLE_XID" val="6065705b4054ed1e2fb814db"/>
  <p:tag name="KSO_WM_TEMPLATE_CATEGORY" val="diagram"/>
  <p:tag name="KSO_WM_TEMPLATE_INDEX" val="20217087"/>
  <p:tag name="KSO_WM_UNIT_BLOCK" val="0"/>
  <p:tag name="KSO_WM_UNIT_COMPATIBLE" val="0"/>
  <p:tag name="KSO_WM_UNIT_DEC_AREA_ID" val="0d9b81c67e9e492abaae1cb1cb7610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087_1*f*1"/>
  <p:tag name="KSO_WM_UNIT_INDEX" val="1"/>
  <p:tag name="KSO_WM_UNIT_LAYERLEVEL" val="1"/>
  <p:tag name="KSO_WM_UNIT_NOCLEAR" val="0"/>
  <p:tag name="KSO_WM_UNIT_PRESET_TEXT" val="单击此处添加正文，文字是您思想的提炼，请尽量言简意赅的阐述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45"/>
</p:tagLst>
</file>

<file path=ppt/tags/tag15.xml><?xml version="1.0" encoding="utf-8"?>
<p:tagLst xmlns:p="http://schemas.openxmlformats.org/presentationml/2006/main">
  <p:tag name="KSO_WM_BEAUTIFY_FLAG" val="#wm#"/>
  <p:tag name="KSO_WM_CHIP_GROUPID" val="5fadf2d8998712faa657aba6"/>
  <p:tag name="KSO_WM_CHIP_XID" val="5fae372c998712faa657b00a"/>
  <p:tag name="KSO_WM_TAG_VERSION" val="1.0"/>
  <p:tag name="KSO_WM_TEMPLATE_ASSEMBLE_GROUPID" val="6065705b4054ed1e2fb814db"/>
  <p:tag name="KSO_WM_TEMPLATE_ASSEMBLE_XID" val="6065705b4054ed1e2fb814db"/>
  <p:tag name="KSO_WM_TEMPLATE_CATEGORY" val="diagram"/>
  <p:tag name="KSO_WM_TEMPLATE_INDEX" val="20217087"/>
  <p:tag name="KSO_WM_UNIT_BLOCK" val="0"/>
  <p:tag name="KSO_WM_UNIT_COMPATIBLE" val="0"/>
  <p:tag name="KSO_WM_UNIT_DEC_AREA_ID" val="2e7ac8700b8947818763880e77d9f2d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7087_1*i*1"/>
  <p:tag name="KSO_WM_UNIT_INDEX" val="1"/>
  <p:tag name="KSO_WM_UNIT_LAYERLEVEL" val="1"/>
  <p:tag name="KSO_WM_UNIT_SM_LIMIT_TYPE" val="1"/>
  <p:tag name="KSO_WM_UNIT_TEXT_FILL_FORE_SCHEMECOLOR_INDEX" val="2"/>
  <p:tag name="KSO_WM_UNIT_TEXT_FILL_FORE_SCHEMECOLOR_INDEX_BRIGHTNESS" val="0"/>
  <p:tag name="KSO_WM_UNIT_TEXT_FILL_TYPE" val="1"/>
  <p:tag name="KSO_WM_UNIT_TYPE" val="i"/>
  <p:tag name="KSO_WM_UNIT_VALUE" val="4"/>
</p:tagLst>
</file>

<file path=ppt/tags/tag16.xml><?xml version="1.0" encoding="utf-8"?>
<p:tagLst xmlns:p="http://schemas.openxmlformats.org/presentationml/2006/main">
  <p:tag name="KSO_WM_BEAUTIFY_FLAG" val="#wm#"/>
  <p:tag name="KSO_WM_CHIP_DECFILLPROP" val="[]"/>
  <p:tag name="KSO_WM_CHIP_FILLPROP" val="[[{&quot;text_align&quot;:&quot;cm&quot;,&quot;text_direction&quot;:&quot;horizontal&quot;,&quot;support_big_font&quot;:false,&quot;picture_toward&quot;:0,&quot;picture_dockside&quot;:[],&quot;fill_id&quot;:&quot;03f4ceb79b834fd2ade6d5fd147f284b&quot;,&quot;fill_align&quot;:&quot;cm&quot;,&quot;chip_types&quot;:[&quot;picture&quot;]},{&quot;text_align&quot;:&quot;lt&quot;,&quot;text_direction&quot;:&quot;horizontal&quot;,&quot;support_big_font&quot;:false,&quot;picture_toward&quot;:0,&quot;picture_dockside&quot;:[],&quot;fill_id&quot;:&quot;32fd7d00a6a44cb985dcfb57d431aebf&quot;,&quot;fill_align&quot;:&quot;lt&quot;,&quot;chip_types&quot;:[&quot;header&quot;]},{&quot;text_align&quot;:&quot;lt&quot;,&quot;text_direction&quot;:&quot;horizontal&quot;,&quot;support_big_font&quot;:false,&quot;picture_toward&quot;:0,&quot;picture_dockside&quot;:[],&quot;fill_id&quot;:&quot;56e16f5df66a4367b06ced28926e16db&quot;,&quot;fill_align&quot;:&quot;lt&quot;,&quot;chip_types&quot;:[&quot;text&quot;]},{&quot;text_align&quot;:&quot;lt&quot;,&quot;text_direction&quot;:&quot;horizontal&quot;,&quot;support_big_font&quot;:false,&quot;picture_toward&quot;:0,&quot;picture_dockside&quot;:[],&quot;fill_id&quot;:&quot;0599726f793f41589c10d11464c5b9f0&quot;,&quot;fill_align&quot;:&quot;lt&quot;,&quot;chip_types&quot;:[&quot;text&quot;]}]]"/>
  <p:tag name="KSO_WM_CHIP_GROUPID" val="5fadf2d8998712faa657aba6"/>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e372c998712faa657b00a"/>
  <p:tag name="KSO_WM_FULL_TEXT_BEAUTIFY_COPY_ID" val="150995522"/>
  <p:tag name="KSO_WM_SLIDE_BACKGROUND_TYPE" val="general"/>
  <p:tag name="KSO_WM_SLIDE_BK_DARK_LIGHT" val="2"/>
  <p:tag name="KSO_WM_SLIDE_ID" val="diagram20217087_1"/>
  <p:tag name="KSO_WM_SLIDE_INDEX" val="1"/>
  <p:tag name="KSO_WM_SLIDE_ITEM_CNT" val="0"/>
  <p:tag name="KSO_WM_SLIDE_LAYOUT" val="a_d_f"/>
  <p:tag name="KSO_WM_SLIDE_LAYOUT_CNT" val="1_1_2"/>
  <p:tag name="KSO_WM_SLIDE_LAYOUT_INFO" val="{&quot;direction&quot;:1,&quot;id&quot;:&quot;2021-04-01T16:16:22&quot;,&quot;maxSize&quot;:{&quot;size1&quot;:63.700000000000003},&quot;minSize&quot;:{&quot;size1&quot;:43.700000000000003},&quot;normalSize&quot;:{&quot;size1&quot;:57.450000000000003},&quot;subLayout&quot;:[{&quot;id&quot;:&quot;2021-04-01T16:16:22&quot;,&quot;maxSize&quot;:{&quot;size1&quot;:37.799686347113713},&quot;minSize&quot;:{&quot;size1&quot;:22.199686347113715},&quot;normalSize&quot;:{&quot;size1&quot;:27.533019680447051},&quot;subLayout&quot;:[{&quot;id&quot;:&quot;2021-04-01T16:16:22&quot;,&quot;margin&quot;:{&quot;bottom&quot;:0.84700000286102295,&quot;left&quot;:2.1170001029968262,&quot;right&quot;:1.6670000553131104,&quot;top&quot;:1.6929999589920044},&quot;type&quot;:0},{&quot;id&quot;:&quot;2021-04-01T16:16:22&quot;,&quot;maxSize&quot;:{&quot;size1&quot;:59.999567178203229},&quot;minSize&quot;:{&quot;size1&quot;:28.59956717820323},&quot;normalSize&quot;:{&quot;size1&quot;:43.015496604720433},&quot;subLayout&quot;:[{&quot;id&quot;:&quot;2021-04-01T16:16:22&quot;,&quot;margin&quot;:{&quot;bottom&quot;:0.026000002399086952,&quot;left&quot;:2.1170001029968262,&quot;right&quot;:1.6670000553131104,&quot;top&quot;:0.84700000286102295},&quot;type&quot;:0},{&quot;id&quot;:&quot;2021-04-01T16:16:22&quot;,&quot;margin&quot;:{&quot;bottom&quot;:1.6929999589920044,&quot;left&quot;:2.1170001029968262,&quot;right&quot;:1.6670000553131104,&quot;top&quot;:0.81999999284744263},&quot;type&quot;:0}],&quot;type&quot;:0}],&quot;type&quot;:0},{&quot;id&quot;:&quot;2021-04-01T16:16:22&quot;,&quot;margin&quot;:{&quot;bottom&quot;:1.6929999589920044,&quot;left&quot;:0.026000002399086952,&quot;right&quot;:1.6929999589920044,&quot;top&quot;:1.6929999589920044},&quot;type&quot;:0}],&quot;type&quot;:0}"/>
  <p:tag name="KSO_WM_SLIDE_POSITION" val="0*48"/>
  <p:tag name="KSO_WM_SLIDE_RATIO" val="1.777778"/>
  <p:tag name="KSO_WM_SLIDE_SIZE" val="912*444"/>
  <p:tag name="KSO_WM_SLIDE_SUBTYPE" val="picTxt"/>
  <p:tag name="KSO_WM_SLIDE_SUPPORT_FEATURE_TYPE" val="0"/>
  <p:tag name="KSO_WM_SLIDE_TYPE" val="text"/>
  <p:tag name="KSO_WM_TAG_VERSION" val="1.0"/>
  <p:tag name="KSO_WM_TEMPLATE_ASSEMBLE_GROUPID" val="6065705b4054ed1e2fb814db"/>
  <p:tag name="KSO_WM_TEMPLATE_ASSEMBLE_XID" val="6065705b4054ed1e2fb814db"/>
  <p:tag name="KSO_WM_TEMPLATE_CATEGORY" val="diagram"/>
  <p:tag name="KSO_WM_TEMPLATE_COLOR_TYPE" val="1"/>
  <p:tag name="KSO_WM_TEMPLATE_INDEX" val="20217087"/>
  <p:tag name="KSO_WM_TEMPLATE_MASTER_TYPE" val="0"/>
  <p:tag name="KSO_WM_TEMPLATE_SUBCATEGORY" val="21"/>
</p:tagLst>
</file>

<file path=ppt/tags/tag1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163</Paragraphs>
  <Slides>20</Slides>
  <Notes>1</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20</vt:i4>
      </vt:variant>
    </vt:vector>
  </HeadingPairs>
  <TitlesOfParts>
    <vt:vector baseType="lpstr" size="33">
      <vt:lpstr>Arial</vt:lpstr>
      <vt:lpstr>Calibri</vt:lpstr>
      <vt:lpstr>宋体</vt:lpstr>
      <vt:lpstr>微软雅黑</vt:lpstr>
      <vt:lpstr>Times New Roman</vt:lpstr>
      <vt:lpstr>黑体</vt:lpstr>
      <vt:lpstr>楷体</vt:lpstr>
      <vt:lpstr>Adobe 仿宋 Std R</vt:lpstr>
      <vt:lpstr>Wingdings</vt:lpstr>
      <vt:lpstr>方正姚体</vt:lpstr>
      <vt:lpstr>华文中宋</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二、答题技巧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小说家的回答</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2024-09-24T18:19:22.359</cp:lastPrinted>
  <dcterms:created xsi:type="dcterms:W3CDTF">2024-09-24T10:19:22Z</dcterms:created>
  <dcterms:modified xsi:type="dcterms:W3CDTF">2024-09-24T10:19:24Z</dcterms:modified>
</cp:coreProperties>
</file>