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51435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A914DF6-DD62-4CB5-A0E1-5864551B4EB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Font typeface="Arial" pitchFamily="34" charset="0"/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42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0419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6042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42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A76AF-BCB8-47F2-81ED-A9754397A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33C4E-DE94-47E3-808F-4D1811BBD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3AB34-9FD5-4BE5-9409-F2F970ECA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46AAD-623B-4AC9-B097-3D3DCB606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9066C1-4489-4A2C-80C8-B712ABC98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D6181-8A12-4668-A31D-BE6C6C7C4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AB2342-6795-4A18-B084-D81E214DD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0A2AD-60BE-4427-9209-FA9087F2C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9F50F-68EC-4D2D-9073-7D5A8E82A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029A3-58FE-4806-A7E2-8D0D5EEBC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77273-BDE8-4343-BC21-7536786D5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首页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认知基础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 userDrawn="1"/>
        </p:nvCxnSpPr>
        <p:spPr>
          <a:xfrm>
            <a:off x="251520" y="4876006"/>
            <a:ext cx="6264696" cy="1572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/>
        </p:nvCxnSpPr>
        <p:spPr>
          <a:xfrm flipH="1" flipV="1">
            <a:off x="8880605" y="1059582"/>
            <a:ext cx="0" cy="3501729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 userDrawn="1"/>
        </p:nvCxnSpPr>
        <p:spPr>
          <a:xfrm flipV="1">
            <a:off x="239645" y="1662310"/>
            <a:ext cx="11875" cy="2595932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6200000">
            <a:off x="26479" y="4488600"/>
            <a:ext cx="419100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思维发散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 userDrawn="1"/>
        </p:nvCxnSpPr>
        <p:spPr>
          <a:xfrm>
            <a:off x="251520" y="4876006"/>
            <a:ext cx="6264696" cy="1572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/>
        </p:nvCxnSpPr>
        <p:spPr>
          <a:xfrm flipH="1" flipV="1">
            <a:off x="8880605" y="1059582"/>
            <a:ext cx="0" cy="3501729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 userDrawn="1"/>
        </p:nvCxnSpPr>
        <p:spPr>
          <a:xfrm flipV="1">
            <a:off x="239645" y="1662310"/>
            <a:ext cx="11875" cy="2595932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6200000">
            <a:off x="26479" y="4488600"/>
            <a:ext cx="419100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file:///D:\qq&#25991;&#20214;\712321467\Image\C2C\Image2\%7b75232B38-A165-1FB7-499C-2E1C792CACB5%7d.png" TargetMode="External" /><Relationship Id="rId5" Type="http://schemas.openxmlformats.org/officeDocument/2006/relationships/image" Target="../media/image2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5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package" Target="../embeddings/Document1.docx" TargetMode="Internal" /><Relationship Id="rId3" Type="http://schemas.openxmlformats.org/officeDocument/2006/relationships/image" Target="../media/image10.emf" /><Relationship Id="rId4" Type="http://schemas.openxmlformats.org/officeDocument/2006/relationships/vmlDrawing" Target="../drawings/vmlDrawing1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package" Target="../embeddings/Document2.docx" TargetMode="Internal" /><Relationship Id="rId3" Type="http://schemas.openxmlformats.org/officeDocument/2006/relationships/image" Target="../media/image12.emf" /><Relationship Id="rId4" Type="http://schemas.openxmlformats.org/officeDocument/2006/relationships/vmlDrawing" Target="../drawings/vmlDrawing2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522210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TextBox 29" title=""/>
          <p:cNvSpPr txBox="1"/>
          <p:nvPr/>
        </p:nvSpPr>
        <p:spPr>
          <a:xfrm>
            <a:off x="251520" y="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TextBox 5" title=""/>
          <p:cNvSpPr txBox="1">
            <a:spLocks noChangeArrowheads="1"/>
          </p:cNvSpPr>
          <p:nvPr/>
        </p:nvSpPr>
        <p:spPr bwMode="auto">
          <a:xfrm>
            <a:off x="287035" y="0"/>
            <a:ext cx="3564885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kumimoji="0" lang="zh-CN" altLang="en-US" sz="21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人教版 八</a:t>
            </a:r>
            <a:r>
              <a:rPr lang="zh-CN" altLang="en-US" sz="21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年级上</a:t>
            </a:r>
            <a:endParaRPr kumimoji="0" lang="zh-CN" altLang="en-US" sz="2100" b="1" i="0" u="none" strike="noStrike" kern="120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32" name="矩形: 圆角 9" title=""/>
          <p:cNvSpPr/>
          <p:nvPr/>
        </p:nvSpPr>
        <p:spPr>
          <a:xfrm>
            <a:off x="684123" y="483389"/>
            <a:ext cx="2253922" cy="267084"/>
          </a:xfrm>
          <a:prstGeom prst="roundRect">
            <a:avLst>
              <a:gd name="adj" fmla="val 50000"/>
            </a:avLst>
          </a:prstGeom>
          <a:solidFill>
            <a:srgbClr val="E46A00">
              <a:alpha val="6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1200" spc="3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第十三章  轴对称</a:t>
            </a:r>
            <a:endParaRPr lang="zh-CN" altLang="en-US" sz="1200" spc="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矩形 32" title=""/>
          <p:cNvSpPr/>
          <p:nvPr/>
        </p:nvSpPr>
        <p:spPr bwMode="auto">
          <a:xfrm>
            <a:off x="1979644" y="2211576"/>
            <a:ext cx="4601952" cy="49947"/>
          </a:xfrm>
          <a:prstGeom prst="rect">
            <a:avLst/>
          </a:prstGeom>
          <a:solidFill>
            <a:srgbClr val="31A0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6" name="矩形 35" title=""/>
          <p:cNvSpPr/>
          <p:nvPr/>
        </p:nvSpPr>
        <p:spPr>
          <a:xfrm>
            <a:off x="431161" y="3870433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 title=""/>
          <p:cNvSpPr/>
          <p:nvPr/>
        </p:nvSpPr>
        <p:spPr>
          <a:xfrm>
            <a:off x="431161" y="3951583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文本框 49" title=""/>
          <p:cNvSpPr txBox="1"/>
          <p:nvPr/>
        </p:nvSpPr>
        <p:spPr>
          <a:xfrm>
            <a:off x="1946796" y="1618855"/>
            <a:ext cx="4577192" cy="1260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b="1" spc="500"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13.3</a:t>
            </a:r>
            <a:r>
              <a:rPr lang="zh-CN" altLang="en-US" sz="3600" b="1" spc="500"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等腰三角形</a:t>
            </a:r>
            <a:endParaRPr lang="zh-CN" altLang="en-US" sz="3600" b="1" spc="500"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  <a:p>
            <a:pPr lvl="0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>
                <a:latin typeface="Segoe UI Light" panose="020b0502040204020203" pitchFamily="34" charset="0"/>
                <a:ea typeface="思源黑体 CN Medium" panose="020b0600000000000000" pitchFamily="34" charset="-122"/>
                <a:sym typeface="Segoe UI Light" panose="020b0502040204020203" pitchFamily="34" charset="0"/>
              </a:rPr>
              <a:t>－－等边三角形的性质和判定</a:t>
            </a:r>
            <a:endParaRPr lang="zh-CN" altLang="en-US" sz="2000">
              <a:latin typeface="Segoe UI Light" panose="020b0502040204020203" pitchFamily="34" charset="0"/>
              <a:ea typeface="思源黑体 CN Medium" panose="020b0600000000000000" pitchFamily="34" charset="-122"/>
              <a:sym typeface="Segoe UI Light" panose="020b0502040204020203" pitchFamily="34" charset="0"/>
            </a:endParaRPr>
          </a:p>
          <a:p>
            <a:pPr lvl="0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zh-CN" altLang="en-US" sz="2000" b="1" i="0" u="none" strike="noStrike" kern="1200" cap="none" spc="500" normalizeH="0" baseline="0" noProof="0">
                <a:ln>
                  <a:noFill/>
                </a:ln>
                <a:effectLst/>
                <a:uLnTx/>
                <a:uFillTx/>
                <a:latin typeface="Segoe UI Light" panose="020b0502040204020203" pitchFamily="34" charset="0"/>
                <a:ea typeface="思源黑体 CN Medium" panose="020b0600000000000000" pitchFamily="34" charset="-122"/>
                <a:sym typeface="Segoe UI Light" panose="020b0502040204020203" pitchFamily="34" charset="0"/>
              </a:rPr>
              <a:t>考点训练</a:t>
            </a:r>
            <a:endParaRPr kumimoji="0" lang="zh-CN" altLang="en-US" sz="2000" b="1" i="0" u="none" strike="noStrike" kern="1200" cap="none" spc="500" normalizeH="0" baseline="0" noProof="0">
              <a:ln>
                <a:noFill/>
              </a:ln>
              <a:effectLst/>
              <a:uLnTx/>
              <a:uFillTx/>
              <a:latin typeface="Segoe UI Light" panose="020b0502040204020203" pitchFamily="34" charset="0"/>
              <a:ea typeface="思源黑体 CN Medium" panose="020b0600000000000000" pitchFamily="34" charset="-122"/>
              <a:sym typeface="Segoe UI Light" panose="020b0502040204020203" pitchFamily="34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 title=""/>
          <p:cNvSpPr/>
          <p:nvPr/>
        </p:nvSpPr>
        <p:spPr>
          <a:xfrm>
            <a:off x="1117336" y="915566"/>
            <a:ext cx="7415477" cy="34150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2023·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天津南开模拟】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是等边三角形，高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交于点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BOC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等于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60°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90°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120°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150°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5" name="椭圆 14" title=""/>
          <p:cNvSpPr/>
          <p:nvPr/>
        </p:nvSpPr>
        <p:spPr>
          <a:xfrm>
            <a:off x="591240" y="992775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矩形 67" title=""/>
          <p:cNvSpPr/>
          <p:nvPr/>
        </p:nvSpPr>
        <p:spPr>
          <a:xfrm>
            <a:off x="6156176" y="1508536"/>
            <a:ext cx="407484" cy="57996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026" name="Picture 2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79579" y="2253188"/>
            <a:ext cx="1444377" cy="12170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67" title=""/>
          <p:cNvSpPr/>
          <p:nvPr/>
        </p:nvSpPr>
        <p:spPr>
          <a:xfrm>
            <a:off x="7524328" y="1368727"/>
            <a:ext cx="407484" cy="57996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A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椭圆 6" title=""/>
          <p:cNvSpPr/>
          <p:nvPr/>
        </p:nvSpPr>
        <p:spPr>
          <a:xfrm>
            <a:off x="640573" y="842631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1117336" y="784913"/>
            <a:ext cx="7415477" cy="34163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如图，在等边三角形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中，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，垂足为点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在线段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上，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45°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15°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30°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45°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60°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2050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2200" y="2067694"/>
            <a:ext cx="1664732" cy="1669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椭圆 12" title=""/>
          <p:cNvSpPr/>
          <p:nvPr/>
        </p:nvSpPr>
        <p:spPr>
          <a:xfrm>
            <a:off x="631880" y="983334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7" title=""/>
          <p:cNvSpPr/>
          <p:nvPr/>
        </p:nvSpPr>
        <p:spPr>
          <a:xfrm>
            <a:off x="4630149" y="1996169"/>
            <a:ext cx="389850" cy="57996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1117336" y="915566"/>
            <a:ext cx="7415477" cy="286232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【教材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P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Arial"/>
              </a:rPr>
              <a:t>93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复习题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T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Arial"/>
              </a:rPr>
              <a:t>13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变式】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如图，已知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为等边三角形，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为中线，延长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至点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的度数为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105°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           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120°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135°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           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150°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074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55081" y="2139702"/>
            <a:ext cx="1858715" cy="1232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 title=""/>
          <p:cNvSpPr/>
          <p:nvPr/>
        </p:nvSpPr>
        <p:spPr>
          <a:xfrm>
            <a:off x="652003" y="843558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矩形 67" title=""/>
          <p:cNvSpPr/>
          <p:nvPr/>
        </p:nvSpPr>
        <p:spPr>
          <a:xfrm>
            <a:off x="5436096" y="1369654"/>
            <a:ext cx="407484" cy="57996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1117336" y="771550"/>
            <a:ext cx="7415477" cy="34150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2023·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益阳】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为等边三角形，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DCE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40°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等于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40°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30°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20°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15°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4098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8184" y="1779662"/>
            <a:ext cx="1687637" cy="1687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988800" y="10795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椭圆 9" title=""/>
          <p:cNvSpPr/>
          <p:nvPr/>
        </p:nvSpPr>
        <p:spPr>
          <a:xfrm>
            <a:off x="610212" y="987574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2051720" y="2567846"/>
            <a:ext cx="407484" cy="57996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400" b="1" kern="10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1117336" y="915566"/>
            <a:ext cx="7415477" cy="34163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【教材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P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Arial"/>
              </a:rPr>
              <a:t>93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复习题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T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Arial"/>
              </a:rPr>
              <a:t>14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改编】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是等边三角形，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是角平分线，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是等边三角形，下列结论：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；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EF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FD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；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其中正确结论的个数为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              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              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0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5122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60232" y="2755743"/>
            <a:ext cx="1670976" cy="1253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/>
        </p:nvSpPr>
        <p:spPr>
          <a:xfrm>
            <a:off x="1117336" y="699542"/>
            <a:ext cx="7415477" cy="34163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【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原创题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】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等腰三角形是轴对称图形，它的对称轴有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　　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endParaRPr lang="en-US" altLang="zh-CN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A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1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条　</a:t>
            </a:r>
            <a:endParaRPr lang="en-US" altLang="zh-CN" sz="2400" b="1" kern="100" smtClean="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B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2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条　</a:t>
            </a:r>
            <a:endParaRPr lang="en-US" altLang="zh-CN" sz="2400" b="1" kern="100" smtClean="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1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条或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3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条　</a:t>
            </a:r>
            <a:endParaRPr lang="en-US" altLang="zh-CN" sz="2400" b="1" kern="100" smtClean="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D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．不确定</a:t>
            </a:r>
            <a:endParaRPr lang="zh-CN" altLang="en-US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1" name="椭圆 10" title=""/>
          <p:cNvSpPr/>
          <p:nvPr/>
        </p:nvSpPr>
        <p:spPr>
          <a:xfrm>
            <a:off x="618357" y="788057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1144568" y="1419811"/>
            <a:ext cx="407484" cy="57996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400" b="1" kern="100" noProof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 title=""/>
          <p:cNvSpPr/>
          <p:nvPr/>
        </p:nvSpPr>
        <p:spPr>
          <a:xfrm>
            <a:off x="621720" y="841838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1117336" y="771550"/>
            <a:ext cx="7415477" cy="22382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内部的一点，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外部的一点，连接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EC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已知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与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DEC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均为等边三角形，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40°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15°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，求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BEC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的度数．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7170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92280" y="2571750"/>
            <a:ext cx="1330648" cy="1304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727471" y="737681"/>
            <a:ext cx="7805342" cy="33462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解：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∵△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ABC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与</a:t>
            </a:r>
            <a:r>
              <a:rPr lang="en-US" altLang="zh-CN" sz="2400" b="1" kern="100">
                <a:solidFill>
                  <a:srgbClr val="C00000"/>
                </a:solidFill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DEC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均为等边三角形，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∴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EC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DC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BAC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ACB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DCE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60°.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DCE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－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BCD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ACB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－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BCD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，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即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BCE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ACD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∵∠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BAD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40°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ACD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15°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，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CAD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BAC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－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BAD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20°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>
                <a:solidFill>
                  <a:srgbClr val="C00000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BCE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15°.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 title=""/>
          <p:cNvGraphicFramePr>
            <a:graphicFrameLocks noChangeAspect="1"/>
          </p:cNvGraphicFramePr>
          <p:nvPr/>
        </p:nvGraphicFramePr>
        <p:xfrm>
          <a:off x="1547664" y="843558"/>
          <a:ext cx="5902325" cy="32686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5935980" imgH="3284220" progId="Word.Document.12">
                  <p:embed/>
                </p:oleObj>
              </mc:Choice>
              <mc:Fallback>
                <p:oleObj name="文档" r:id="rId2" imgW="5935980" imgH="328422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47664" y="843558"/>
                        <a:ext cx="5902325" cy="32686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椭圆 5" title=""/>
          <p:cNvSpPr/>
          <p:nvPr/>
        </p:nvSpPr>
        <p:spPr>
          <a:xfrm>
            <a:off x="611560" y="821518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1117336" y="699542"/>
            <a:ext cx="7415477" cy="17543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【教材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P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Arial"/>
              </a:rPr>
              <a:t>83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习题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T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Arial"/>
              </a:rPr>
              <a:t>12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变式】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同侧的三个点，已知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AEC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都是等边三角形，连接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CD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求证：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CD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8194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69058" y="1998784"/>
            <a:ext cx="1943001" cy="122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 title=""/>
          <p:cNvGraphicFramePr>
            <a:graphicFrameLocks noChangeAspect="1"/>
          </p:cNvGraphicFramePr>
          <p:nvPr/>
        </p:nvGraphicFramePr>
        <p:xfrm>
          <a:off x="1115616" y="411510"/>
          <a:ext cx="6137275" cy="44624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2" imgW="6148070" imgH="4483735" progId="Word.Document.12">
                  <p:embed/>
                </p:oleObj>
              </mc:Choice>
              <mc:Fallback>
                <p:oleObj name="文档" r:id="rId2" imgW="6148070" imgH="448373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15616" y="411510"/>
                        <a:ext cx="6137275" cy="44624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 title=""/>
          <p:cNvSpPr/>
          <p:nvPr/>
        </p:nvSpPr>
        <p:spPr>
          <a:xfrm>
            <a:off x="1117336" y="915566"/>
            <a:ext cx="7415477" cy="34150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【2023·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石家庄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41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中月考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】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等腰三角形补充下列条件后，仍不一定成为等边三角形的是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　　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endParaRPr lang="en-US" altLang="zh-CN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A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．有一个内角是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60°</a:t>
            </a:r>
            <a:endParaRPr lang="en-US" altLang="zh-CN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B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．有一个外角是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120°</a:t>
            </a:r>
            <a:endParaRPr lang="en-US" altLang="zh-CN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．有两个角相等</a:t>
            </a:r>
            <a:endParaRPr lang="zh-CN" altLang="en-US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D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．腰与底边相等</a:t>
            </a:r>
            <a:endParaRPr lang="zh-CN" altLang="en-US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5" name="椭圆 14" title=""/>
          <p:cNvSpPr/>
          <p:nvPr/>
        </p:nvSpPr>
        <p:spPr>
          <a:xfrm>
            <a:off x="591240" y="992775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矩形 67" title=""/>
          <p:cNvSpPr/>
          <p:nvPr/>
        </p:nvSpPr>
        <p:spPr>
          <a:xfrm>
            <a:off x="5436096" y="1518871"/>
            <a:ext cx="407484" cy="57996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https://d.book118.com/876052221042010052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宋体</vt:lpstr>
      <vt:lpstr>微软雅黑</vt:lpstr>
      <vt:lpstr>黑体</vt:lpstr>
      <vt:lpstr>思源黑体 CN Bold</vt:lpstr>
      <vt:lpstr>Segoe UI Light</vt:lpstr>
      <vt:lpstr>思源黑体 CN Medium</vt:lpstr>
      <vt:lpstr>Times New Roman</vt:lpstr>
      <vt:lpstr>Cambria Math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2024-09-18T11:43:19.345</cp:lastPrinted>
  <dcterms:created xsi:type="dcterms:W3CDTF">2024-09-18T03:43:19Z</dcterms:created>
  <dcterms:modified xsi:type="dcterms:W3CDTF">2024-09-18T03:43:20Z</dcterms:modified>
</cp:coreProperties>
</file>