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LNACQL+MS-UIGothic"/>
      <p:regular r:id="rId15"/>
    </p:embeddedFont>
    <p:embeddedFont>
      <p:font typeface="NNQRAQ+UGSPUV+ArialMT"/>
      <p:regular r:id="rId16"/>
    </p:embeddedFont>
    <p:embeddedFont>
      <p:font typeface="WSEWQM+ERBBOK+MicrosoftYaHei-Bold"/>
      <p:regular r:id="rId17"/>
    </p:embeddedFont>
    <p:embeddedFont>
      <p:font typeface="OVTWWJ+FVDTGN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DFE99-DBD5-4B04-A23A-F0EC461DA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14A24-D669-444C-91E3-492C3702B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B8637-C3D1-43B9-A321-DABC14415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7D748-209B-4082-8FD5-E177631DA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93A060-8E9F-4A2F-886B-5EF056EFF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2BEEB4-22C7-4A24-B348-D0912C2FC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2116DA-883B-4E12-9E0B-7FBD7AA8C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86B37-BFFC-43AC-808C-662A39237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51C75-18C9-496A-88C7-E4DAED165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0AEF2-F2DF-4918-8A9C-55829F15C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5B309-E1B3-4408-A2C2-3902EDC3B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0322511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26160" y="1822334"/>
            <a:ext cx="597217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LNACQL+MS-UIGothic"/>
                <a:cs typeface="LNACQL+MS-UIGothic"/>
              </a:rPr>
              <a:t>黄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鹤</a:t>
            </a:r>
            <a:r>
              <a:rPr sz="4950">
                <a:solidFill>
                  <a:srgbClr val="000000"/>
                </a:solidFill>
                <a:latin typeface="LNACQL+MS-UIGothic"/>
                <a:cs typeface="LNACQL+MS-UIGothic"/>
              </a:rPr>
              <a:t>楼送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别时</a:t>
            </a:r>
            <a:r>
              <a:rPr sz="4950">
                <a:solidFill>
                  <a:srgbClr val="000000"/>
                </a:solidFill>
                <a:latin typeface="LNACQL+MS-UIGothic"/>
                <a:cs typeface="LNACQL+MS-UIGothic"/>
              </a:rPr>
              <a:t>分析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0000"/>
                </a:solidFill>
                <a:latin typeface="LNACQL+MS-UIGothic"/>
                <a:cs typeface="LNACQ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18919" y="2308605"/>
            <a:ext cx="2540000" cy="3763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000"/>
              </a:lnSpc>
              <a:spcBef>
                <a:spcPct val="0"/>
              </a:spcBef>
              <a:spcAft>
                <a:spcPct val="0"/>
              </a:spcAft>
            </a:pPr>
            <a:r>
              <a:rPr sz="8000">
                <a:solidFill>
                  <a:srgbClr val="000000"/>
                </a:solidFill>
                <a:latin typeface="LNACQL+MS-UIGothic"/>
                <a:cs typeface="LNACQL+MS-UIGothic"/>
              </a:rPr>
              <a:t>目</a:t>
            </a:r>
          </a:p>
          <a:p>
            <a:pPr marL="0" marR="0">
              <a:lnSpc>
                <a:spcPts val="8000"/>
              </a:lnSpc>
              <a:spcBef>
                <a:spcPts val="1630"/>
              </a:spcBef>
              <a:spcAft>
                <a:spcPct val="0"/>
              </a:spcAft>
            </a:pPr>
            <a:r>
              <a:rPr sz="80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99025" y="3292030"/>
            <a:ext cx="4790381" cy="17574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NNQRAQ+UGSPUV+ArialMT"/>
                <a:cs typeface="NNQRAQ+UGSPUV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LNACQL+MS-UIGothic"/>
                <a:cs typeface="LNACQL+MS-UIGothic"/>
              </a:rPr>
              <a:t>黄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鹤</a:t>
            </a:r>
            <a:r>
              <a:rPr sz="2400">
                <a:solidFill>
                  <a:srgbClr val="380E00"/>
                </a:solidFill>
                <a:latin typeface="LNACQL+MS-UIGothic"/>
                <a:cs typeface="LNACQL+MS-UIGothic"/>
              </a:rPr>
              <a:t>楼的建筑特色和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艺术</a:t>
            </a:r>
            <a:r>
              <a:rPr sz="2400">
                <a:solidFill>
                  <a:srgbClr val="380E00"/>
                </a:solidFill>
                <a:latin typeface="LNACQL+MS-UIGothic"/>
                <a:cs typeface="LNACQL+MS-UIGothic"/>
              </a:rPr>
              <a:t>价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值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NNQRAQ+UGSPUV+ArialMT"/>
                <a:cs typeface="NNQRAQ+UGSPUV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LNACQL+MS-UIGothic"/>
                <a:cs typeface="LNACQL+MS-UIGothic"/>
              </a:rPr>
              <a:t>黄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鹤</a:t>
            </a:r>
            <a:r>
              <a:rPr sz="2400">
                <a:solidFill>
                  <a:srgbClr val="380E00"/>
                </a:solidFill>
                <a:latin typeface="LNACQL+MS-UIGothic"/>
                <a:cs typeface="LNACQL+MS-UIGothic"/>
              </a:rPr>
              <a:t>楼的旅游开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380E00"/>
                </a:solidFill>
                <a:latin typeface="LNACQL+MS-UIGothic"/>
                <a:cs typeface="LNACQL+MS-UIGothic"/>
              </a:rPr>
              <a:t>与保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NNQRAQ+UGSPUV+ArialMT"/>
                <a:cs typeface="NNQRAQ+UGSPUV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LNACQL+MS-UIGothic"/>
                <a:cs typeface="LNACQL+MS-UIGothic"/>
              </a:rPr>
              <a:t>黄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鹤</a:t>
            </a:r>
            <a:r>
              <a:rPr sz="2400">
                <a:solidFill>
                  <a:srgbClr val="380E00"/>
                </a:solidFill>
                <a:latin typeface="LNACQL+MS-UIGothic"/>
                <a:cs typeface="LNACQL+MS-UIGothic"/>
              </a:rPr>
              <a:t>楼与送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别</a:t>
            </a:r>
            <a:r>
              <a:rPr sz="2400">
                <a:solidFill>
                  <a:srgbClr val="380E00"/>
                </a:solidFill>
                <a:latin typeface="LNACQL+MS-UIGothic"/>
                <a:cs typeface="LNACQL+MS-UIGothic"/>
              </a:rPr>
              <a:t>的文化关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54654" y="2003516"/>
            <a:ext cx="7515225" cy="3138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48538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WSEWQM+ERBBOK+MicrosoftYaHei-Bold"/>
                <a:cs typeface="WSEWQM+ERBBOK+MicrosoftYaHei-Bold"/>
              </a:rPr>
              <a:t>01</a:t>
            </a:r>
          </a:p>
          <a:p>
            <a:pPr marL="0" marR="0">
              <a:lnSpc>
                <a:spcPts val="4500"/>
              </a:lnSpc>
              <a:spcBef>
                <a:spcPts val="2817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LNACQL+MS-UIGothic"/>
                <a:cs typeface="LNACQL+MS-UIGothic"/>
              </a:rPr>
              <a:t>黄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鹤</a:t>
            </a:r>
            <a:r>
              <a:rPr sz="4500">
                <a:solidFill>
                  <a:srgbClr val="000000"/>
                </a:solidFill>
                <a:latin typeface="LNACQL+MS-UIGothic"/>
                <a:cs typeface="LNACQL+MS-UIGothic"/>
              </a:rPr>
              <a:t>楼的地理位置和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4500">
                <a:solidFill>
                  <a:srgbClr val="000000"/>
                </a:solidFill>
                <a:latin typeface="LNACQL+MS-UIGothic"/>
                <a:cs typeface="LNACQL+MS-UIGothic"/>
              </a:rPr>
              <a:t>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26404" y="4164941"/>
            <a:ext cx="2000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LNACQL+MS-UIGothic"/>
                <a:cs typeface="LNACQL+MS-UIGothic"/>
              </a:rPr>
              <a:t>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NACQL+MS-UIGothic"/>
                <a:cs typeface="LNACQL+MS-UIGothic"/>
              </a:rPr>
              <a:t>地理位置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长</a:t>
            </a:r>
            <a:r>
              <a:rPr sz="1550" spc="25">
                <a:solidFill>
                  <a:srgbClr val="EB554D"/>
                </a:solidFill>
                <a:latin typeface="LNACQL+MS-UIGothic"/>
                <a:cs typeface="LNACQL+MS-UIGothic"/>
              </a:rPr>
              <a:t>江中游地区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NACQL+MS-UIGothic"/>
                <a:cs typeface="LNACQL+MS-UIGothic"/>
              </a:rPr>
              <a:t>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鹤</a:t>
            </a:r>
            <a:r>
              <a:rPr sz="1350">
                <a:solidFill>
                  <a:srgbClr val="000000"/>
                </a:solidFill>
                <a:latin typeface="LNACQL+MS-UIGothic"/>
                <a:cs typeface="LNACQL+MS-UIGothic"/>
              </a:rPr>
              <a:t>楼位于中国湖北省武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汉</a:t>
            </a:r>
            <a:r>
              <a:rPr sz="1350">
                <a:solidFill>
                  <a:srgbClr val="000000"/>
                </a:solidFill>
                <a:latin typeface="LNACQL+MS-UIGothic"/>
                <a:cs typeface="LNACQL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NACQL+MS-UIGothic"/>
                <a:cs typeface="LNACQL+MS-UIGothic"/>
              </a:rPr>
              <a:t>江南岸的武昌蛇山之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巅</a:t>
            </a:r>
            <a:r>
              <a:rPr sz="1350">
                <a:solidFill>
                  <a:srgbClr val="000000"/>
                </a:solidFill>
                <a:latin typeface="LNACQL+MS-UIGothic"/>
                <a:cs typeface="LNACQL+MS-UIGothic"/>
              </a:rPr>
              <a:t>，是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LNACQL+MS-UIGothic"/>
                <a:cs typeface="LNACQL+MS-UIGothic"/>
              </a:rPr>
              <a:t>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NACQL+MS-UIGothic"/>
                <a:cs typeface="LNACQL+MS-UIGothic"/>
              </a:rPr>
              <a:t>中游地区的著名景点。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LNACQL+MS-UIGothic"/>
                <a:cs typeface="LNACQL+MS-UIGothic"/>
              </a:rPr>
              <a:t>交通便捷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NACQL+MS-UIGothic"/>
                <a:cs typeface="LNACQL+MS-UIGothic"/>
              </a:rPr>
              <a:t>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鹤</a:t>
            </a:r>
            <a:r>
              <a:rPr sz="1350">
                <a:solidFill>
                  <a:srgbClr val="000000"/>
                </a:solidFill>
                <a:latin typeface="LNACQL+MS-UIGothic"/>
                <a:cs typeface="LNACQL+MS-UIGothic"/>
              </a:rPr>
              <a:t>楼周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350">
                <a:solidFill>
                  <a:srgbClr val="000000"/>
                </a:solidFill>
                <a:latin typeface="LNACQL+MS-UIGothic"/>
                <a:cs typeface="LNACQL+MS-UIGothic"/>
              </a:rPr>
              <a:t>交通网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络发</a:t>
            </a:r>
            <a:r>
              <a:rPr sz="1350">
                <a:solidFill>
                  <a:srgbClr val="000000"/>
                </a:solidFill>
                <a:latin typeface="LNACQL+MS-UIGothic"/>
                <a:cs typeface="LNACQL+MS-UIGothic"/>
              </a:rPr>
              <a:t>达，可通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NACQL+MS-UIGothic"/>
                <a:cs typeface="LNACQL+MS-UIGothic"/>
              </a:rPr>
              <a:t>公路、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LNACQL+MS-UIGothic"/>
                <a:cs typeface="LNACQL+MS-UIGothic"/>
              </a:rPr>
              <a:t>路和航空等多种方式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NACQL+MS-UIGothic"/>
                <a:cs typeface="LNACQL+MS-UIGothic"/>
              </a:rPr>
              <a:t>便捷到达。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EB554D"/>
                </a:solidFill>
                <a:latin typeface="LNACQL+MS-UIGothic"/>
                <a:cs typeface="LNACQL+MS-UIGothic"/>
              </a:rPr>
              <a:t>史背景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LNACQL+MS-UIGothic"/>
                <a:cs typeface="LNACQL+MS-UIGothic"/>
              </a:rPr>
              <a:t>千年古迹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WSEWQM+ERBBOK+MicrosoftYaHei-Bold"/>
                <a:cs typeface="WSEWQM+ERBBOK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555093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鹤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史悠久，始建于三国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期，已有近</a:t>
            </a:r>
            <a:r>
              <a:rPr sz="1500">
                <a:solidFill>
                  <a:srgbClr val="000000"/>
                </a:solidFill>
                <a:latin typeface="OVTWWJ+FVDTGN+MicrosoftYaHei"/>
                <a:cs typeface="OVTWWJ+FVDTGN+MicrosoftYaHei"/>
              </a:rPr>
              <a:t>1800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年的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史。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LNACQL+MS-UIGothic"/>
                <a:cs typeface="LNACQL+MS-UIGothic"/>
              </a:rPr>
              <a:t>文化名楼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WSEWQM+ERBBOK+MicrosoftYaHei-Bold"/>
                <a:cs typeface="WSEWQM+ERBBOK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6441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鹤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楼是中国四大名楼之一，自古以来就是文人墨客吟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作画、送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人的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胜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地。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多脍炙人口的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篇都在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诞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生，如崔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颢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的《黄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鹤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楼送孟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浩然之广陵》等。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LNACQL+MS-UIGothic"/>
                <a:cs typeface="LNACQL+MS-UIGothic"/>
              </a:rPr>
              <a:t>多次重建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WSEWQM+ERBBOK+MicrosoftYaHei-Bold"/>
                <a:cs typeface="WSEWQM+ERBBOK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06269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史上黄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鹤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楼曾多次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毁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火，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存的黄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鹤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楼是</a:t>
            </a:r>
            <a:r>
              <a:rPr sz="1500">
                <a:solidFill>
                  <a:srgbClr val="000000"/>
                </a:solidFill>
                <a:latin typeface="OVTWWJ+FVDTGN+MicrosoftYaHei"/>
                <a:cs typeface="OVTWWJ+FVDTGN+MicrosoftYaHei"/>
              </a:rPr>
              <a:t>1985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年重建的。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811904" y="2003516"/>
            <a:ext cx="5800725" cy="3138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62813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WSEWQM+ERBBOK+MicrosoftYaHei-Bold"/>
                <a:cs typeface="WSEWQM+ERBBOK+MicrosoftYaHei-Bold"/>
              </a:rPr>
              <a:t>02</a:t>
            </a:r>
          </a:p>
          <a:p>
            <a:pPr marL="0" marR="0">
              <a:lnSpc>
                <a:spcPts val="4500"/>
              </a:lnSpc>
              <a:spcBef>
                <a:spcPts val="2817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LNACQL+MS-UIGothic"/>
                <a:cs typeface="LNACQL+MS-UIGothic"/>
              </a:rPr>
              <a:t>黄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鹤</a:t>
            </a:r>
            <a:r>
              <a:rPr sz="4500">
                <a:solidFill>
                  <a:srgbClr val="000000"/>
                </a:solidFill>
                <a:latin typeface="LNACQL+MS-UIGothic"/>
                <a:cs typeface="LNACQL+MS-UIGothic"/>
              </a:rPr>
              <a:t>楼的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4500">
                <a:solidFill>
                  <a:srgbClr val="000000"/>
                </a:solidFill>
                <a:latin typeface="LNACQL+MS-UIGothic"/>
                <a:cs typeface="LNACQL+MS-UIGothic"/>
              </a:rPr>
              <a:t>歌文化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NACQL+MS-UIGothic"/>
                <a:cs typeface="LNACQL+MS-UIGothic"/>
              </a:rPr>
              <a:t>古代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诗</a:t>
            </a:r>
            <a:r>
              <a:rPr sz="3000">
                <a:solidFill>
                  <a:srgbClr val="EB554D"/>
                </a:solidFill>
                <a:latin typeface="LNACQL+MS-UIGothic"/>
                <a:cs typeface="LNACQL+MS-UIGothic"/>
              </a:rPr>
              <a:t>歌中的黄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鹤</a:t>
            </a:r>
            <a:r>
              <a:rPr sz="3000">
                <a:solidFill>
                  <a:srgbClr val="EB554D"/>
                </a:solidFill>
                <a:latin typeface="LNACQL+MS-UIGothic"/>
                <a:cs typeface="LNACQL+MS-UIGothic"/>
              </a:rPr>
              <a:t>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LNACQL+MS-UIGothic"/>
                <a:cs typeface="LNACQL+MS-UIGothic"/>
              </a:rPr>
              <a:t>古代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诗</a:t>
            </a:r>
            <a:r>
              <a:rPr sz="2300" spc="25">
                <a:solidFill>
                  <a:srgbClr val="EB554D"/>
                </a:solidFill>
                <a:latin typeface="LNACQL+MS-UIGothic"/>
                <a:cs typeface="LNACQL+MS-UIGothic"/>
              </a:rPr>
              <a:t>歌中黄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鹤</a:t>
            </a:r>
            <a:r>
              <a:rPr sz="2300" spc="25">
                <a:solidFill>
                  <a:srgbClr val="EB554D"/>
                </a:solidFill>
                <a:latin typeface="LNACQL+MS-UIGothic"/>
                <a:cs typeface="LNACQL+MS-UIGothic"/>
              </a:rPr>
              <a:t>楼的意象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鹤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楼在古代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歌中常常作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、思念和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怀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旧的象征，表达了人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感慨和思念之情。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LNACQL+MS-UIGothic"/>
                <a:cs typeface="LNACQL+MS-UIGothic"/>
              </a:rPr>
              <a:t>著名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诗</a:t>
            </a:r>
            <a:r>
              <a:rPr sz="2300" spc="25">
                <a:solidFill>
                  <a:srgbClr val="EB554D"/>
                </a:solidFill>
                <a:latin typeface="LNACQL+MS-UIGothic"/>
                <a:cs typeface="LNACQL+MS-UIGothic"/>
              </a:rPr>
              <a:t>人与黄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鹤</a:t>
            </a:r>
            <a:r>
              <a:rPr sz="2300" spc="25">
                <a:solidFill>
                  <a:srgbClr val="EB554D"/>
                </a:solidFill>
                <a:latin typeface="LNACQL+MS-UIGothic"/>
                <a:cs typeface="LNACQL+MS-UIGothic"/>
              </a:rPr>
              <a:t>楼的渊源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多著名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人如李白、崔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颢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等都曾在黄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鹤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楼上留下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篇，表达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友人的离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情和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鹤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楼的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赞</a:t>
            </a:r>
            <a:r>
              <a:rPr sz="1500">
                <a:solidFill>
                  <a:srgbClr val="000000"/>
                </a:solidFill>
                <a:latin typeface="LNACQL+MS-UIGothic"/>
                <a:cs typeface="LNACQL+MS-UIGothic"/>
              </a:rPr>
              <a:t>美。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NACQL+MS-UIGothic"/>
                <a:cs typeface="LNACQL+MS-UIGothic"/>
              </a:rPr>
              <a:t>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鹤</a:t>
            </a:r>
            <a:r>
              <a:rPr sz="3000">
                <a:solidFill>
                  <a:srgbClr val="EB554D"/>
                </a:solidFill>
                <a:latin typeface="LNACQL+MS-UIGothic"/>
                <a:cs typeface="LNACQL+MS-UIGothic"/>
              </a:rPr>
              <a:t>楼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诗</a:t>
            </a:r>
            <a:r>
              <a:rPr sz="3000">
                <a:solidFill>
                  <a:srgbClr val="EB554D"/>
                </a:solidFill>
                <a:latin typeface="LNACQL+MS-UIGothic"/>
                <a:cs typeface="LNACQL+MS-UIGothic"/>
              </a:rPr>
              <a:t>歌的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艺术</a:t>
            </a:r>
            <a:r>
              <a:rPr sz="3000">
                <a:solidFill>
                  <a:srgbClr val="EB554D"/>
                </a:solidFill>
                <a:latin typeface="LNACQL+MS-UIGothic"/>
                <a:cs typeface="LNACQL+MS-UIGothic"/>
              </a:rPr>
              <a:t>特色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LNACQL+MS-UIGothic"/>
                <a:cs typeface="LNACQL+MS-UIGothic"/>
              </a:rPr>
              <a:t>独特的自然景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 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NACQL+MS-UIGothic"/>
                <a:cs typeface="LNACQL+MS-UIGothic"/>
              </a:rPr>
              <a:t>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鹤</a:t>
            </a:r>
            <a:r>
              <a:rPr sz="1350">
                <a:solidFill>
                  <a:srgbClr val="000000"/>
                </a:solidFill>
                <a:latin typeface="LNACQL+MS-UIGothic"/>
                <a:cs typeface="LNACQL+MS-UIGothic"/>
              </a:rPr>
              <a:t>楼的地理位置和自然景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观为</a:t>
            </a:r>
            <a:r>
              <a:rPr sz="1350">
                <a:solidFill>
                  <a:srgbClr val="000000"/>
                </a:solidFill>
                <a:latin typeface="LNACQL+MS-UIGothic"/>
                <a:cs typeface="LNACQL+MS-UIGothic"/>
              </a:rPr>
              <a:t>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NACQL+MS-UIGothic"/>
                <a:cs typeface="LNACQL+MS-UIGothic"/>
              </a:rPr>
              <a:t>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LNACQL+MS-UIGothic"/>
                <a:cs typeface="LNACQL+MS-UIGothic"/>
              </a:rPr>
              <a:t>作提供了独特的灵感，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LNACQL+MS-UIGothic"/>
                <a:cs typeface="LNACQL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LNACQL+MS-UIGothic"/>
                <a:cs typeface="LNACQL+MS-UIGothic"/>
              </a:rPr>
              <a:t>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NACQL+MS-UIGothic"/>
                <a:cs typeface="LNACQL+MS-UIGothic"/>
              </a:rPr>
              <a:t>助黄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鹤</a:t>
            </a:r>
            <a:r>
              <a:rPr sz="1350">
                <a:solidFill>
                  <a:srgbClr val="000000"/>
                </a:solidFill>
                <a:latin typeface="LNACQL+MS-UIGothic"/>
                <a:cs typeface="LNACQL+MS-UIGothic"/>
              </a:rPr>
              <a:t>楼的景象抒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LNACQL+MS-UIGothic"/>
                <a:cs typeface="LNACQL+MS-UIGothic"/>
              </a:rPr>
              <a:t>情感。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LNACQL+MS-UIGothic"/>
                <a:cs typeface="LNACQL+MS-UIGothic"/>
              </a:rPr>
              <a:t>丰富的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艺术</a:t>
            </a:r>
            <a:r>
              <a:rPr sz="1550" spc="25">
                <a:solidFill>
                  <a:srgbClr val="FFFFFF"/>
                </a:solidFill>
                <a:latin typeface="LNACQL+MS-UIGothic"/>
                <a:cs typeface="LNACQL+MS-UIGothic"/>
              </a:rPr>
              <a:t>手法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鹤</a:t>
            </a: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歌在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手法上多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，包括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喻</a:t>
            </a: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、象征、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拟</a:t>
            </a: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人等，使得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歌情感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表达更加丰富和深刻。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NACQL+MS-UIGothic"/>
                <a:cs typeface="LNACQL+MS-UIGothic"/>
              </a:rPr>
              <a:t>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鹤</a:t>
            </a:r>
            <a:r>
              <a:rPr sz="3000">
                <a:solidFill>
                  <a:srgbClr val="EB554D"/>
                </a:solidFill>
                <a:latin typeface="LNACQL+MS-UIGothic"/>
                <a:cs typeface="LNACQL+MS-UIGothic"/>
              </a:rPr>
              <a:t>楼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诗</a:t>
            </a:r>
            <a:r>
              <a:rPr sz="3000">
                <a:solidFill>
                  <a:srgbClr val="EB554D"/>
                </a:solidFill>
                <a:latin typeface="LNACQL+MS-UIGothic"/>
                <a:cs typeface="LNACQL+MS-UIGothic"/>
              </a:rPr>
              <a:t>歌的文化意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2300" spc="25">
                <a:solidFill>
                  <a:srgbClr val="FFFFFF"/>
                </a:solidFill>
                <a:latin typeface="LNACQL+MS-UIGothic"/>
                <a:cs typeface="LNACQL+MS-UIGothic"/>
              </a:rPr>
              <a:t>承中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华</a:t>
            </a:r>
            <a:r>
              <a:rPr sz="2300" spc="25">
                <a:solidFill>
                  <a:srgbClr val="FFFFFF"/>
                </a:solidFill>
                <a:latin typeface="LNACQL+MS-UIGothic"/>
                <a:cs typeface="LNACQL+MS-UIGothic"/>
              </a:rPr>
              <a:t>文化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鹤</a:t>
            </a: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歌作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文化的一部分，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承了古代文化的精髓，展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了中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文化的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8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博大精深。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LNACQL+MS-UIGothic"/>
                <a:cs typeface="LNACQL+MS-UIGothic"/>
              </a:rPr>
              <a:t>促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FFFFFF"/>
                </a:solidFill>
                <a:latin typeface="LNACQL+MS-UIGothic"/>
                <a:cs typeface="LNACQL+MS-UIGothic"/>
              </a:rPr>
              <a:t>文化交流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鹤</a:t>
            </a: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歌在国内外都有一定的影响力，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于促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中外文化交流和互相了解具有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重要意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LNACQL+MS-UIGothic"/>
                <a:cs typeface="LNACQ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40044" y="2003516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WSEWQM+ERBBOK+MicrosoftYaHei-Bold"/>
                <a:cs typeface="WSEWQM+ERBBOK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54654" y="3341981"/>
            <a:ext cx="7229475" cy="22517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LNACQL+MS-UIGothic"/>
                <a:cs typeface="LNACQL+MS-UIGothic"/>
              </a:rPr>
              <a:t>黄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鹤</a:t>
            </a:r>
            <a:r>
              <a:rPr sz="4500">
                <a:solidFill>
                  <a:srgbClr val="000000"/>
                </a:solidFill>
                <a:latin typeface="LNACQL+MS-UIGothic"/>
                <a:cs typeface="LNACQL+MS-UIGothic"/>
              </a:rPr>
              <a:t>楼的建筑特色和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</a:p>
          <a:p>
            <a:pPr marL="2571750" marR="0">
              <a:lnSpc>
                <a:spcPts val="4500"/>
              </a:lnSpc>
              <a:spcBef>
                <a:spcPts val="1979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LNACQL+MS-UIGothic"/>
                <a:cs typeface="LNACQL+MS-UIGothic"/>
              </a:rPr>
              <a:t>价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https://d.book118.com/876103225112010050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LNACQL+MS-UIGothic</vt:lpstr>
      <vt:lpstr>SimSun</vt:lpstr>
      <vt:lpstr>NNQRAQ+UGSPUV+ArialMT</vt:lpstr>
      <vt:lpstr>Times New Roman</vt:lpstr>
      <vt:lpstr>WSEWQM+ERBBOK+MicrosoftYaHei-Bold</vt:lpstr>
      <vt:lpstr>OVTWWJ+FVDTGN+MicrosoftYaHei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2024-09-15T16:36:39.012</cp:lastPrinted>
  <dcterms:created xsi:type="dcterms:W3CDTF">2024-09-15T08:36:39Z</dcterms:created>
  <dcterms:modified xsi:type="dcterms:W3CDTF">2024-09-15T08:36:40Z</dcterms:modified>
</cp:coreProperties>
</file>