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A3730-E6B3-446A-BF2C-85DB2B107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B0D85-1447-4EEF-ADB7-C16B9199E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D9974-9DC0-499F-AE12-33E74BD7A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1297C-CF45-4A62-8730-EE4B7739E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347D3B-EC5D-4B8B-BBF1-EC07A5414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0D9C5-45C7-49E5-AA81-AF45C6C22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B226DD-DCAB-4F65-82C0-3036F75AA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191F1-F7FE-41DE-B28C-9746315D8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75510-6C65-49CF-91D7-E7A83E0B3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4B847-D552-41F4-9553-B6CC65547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6B904-D742-4489-B9D7-F1A5C810F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32231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早产儿教学查房PPT\n## 1.早产儿的基本概念与定义\n### 1.1早产儿的定义与分类\n### 1.2早产儿的生理特点\n### 1.3早产儿与足月儿的比较\n## 2.早产儿的病因与危险因素\n### 2.1早产儿的病因分析\n### 2.2早产儿的危险因素\n### 2.3早产儿的预防策略\n## 3.早产儿的临床表现与诊断\n### 3.1早产儿的临床表现\n### 3.2早产儿的诊断方法\n### 3.3早产儿的诊断流程\n## 4.早产儿的治疗与护理\n### 4.1早产儿的治疗方案\n### 4.2早产儿的护理措施\n### 4.3早产儿的并发症防治\n## 5.早产儿的生长发育与评估\n### 5.1早产儿的生长发育特点\n### 5.2早产儿的生长发育评估方法\n### 5.3早产儿的营养与喂养\n## 6.早产儿的家庭与心理支持\n### 6.1早产儿家庭的心理压力与支持\n### 6.2早产儿的心理干预与康复\n### 6.3早产儿的社会支持与教育资源\n## 7.早产儿的随访与健康管理\n### 7.1早产儿的随访计划与内容\n### 7.2早产儿的健康管理策略\n### 7.3早产儿的长期并发症预防与监测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早产儿教学查房PPT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早产儿的基本概念与定义</a:t>
            </a:r>
            <a:endParaRPr/>
          </a:p>
        </p:txBody>
      </p:sp>
      <p:sp>
        <p:nvSpPr>
          <p:cNvPr id="1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早产儿的定义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出生胎龄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37周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出生体重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2500克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的新生儿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早产儿的分类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轻度早产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：32-36周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中度早产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：28-31周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重度早产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：不足28周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生理功能不成熟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呼吸系统：肺泡发育不全，易发生呼吸窘迫综合症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循环系统：心脏功能不完善，易发生低血压和心力衰竭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消化系统：消化酶分泌不足，易发生喂养困难</a:t>
                </a:r>
                <a:endParaRPr/>
              </a:p>
            </p:txBody>
          </p:sp>
          <p:sp>
            <p:nvSpPr>
              <p:cNvPr id="32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生长发育迟缓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体重增长缓慢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头围、身高等身体指标落后</a:t>
                </a:r>
                <a:endParaRPr/>
              </a:p>
            </p:txBody>
          </p:sp>
          <p:sp>
            <p:nvSpPr>
              <p:cNvPr id="32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免疫功能低下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免疫应答能力弱</a:t>
                </a:r>
                <a:endParaRPr/>
              </a:p>
            </p:txBody>
          </p:sp>
          <p:sp>
            <p:nvSpPr>
              <p:cNvPr id="33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早产儿的生理特点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3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3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生理功能</a:t>
                </a:r>
                <a:endParaRPr/>
              </a:p>
            </p:txBody>
          </p:sp>
          <p:sp>
            <p:nvSpPr>
              <p:cNvPr id="3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早产儿功能不成熟，足月儿功能成熟</a:t>
                </a:r>
                <a:endParaRPr/>
              </a:p>
            </p:txBody>
          </p:sp>
        </p:grpSp>
        <p:grpSp>
          <p:nvGrpSpPr>
            <p:cNvPr id="33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</a:t>
                </a:r>
                <a:endParaRPr/>
              </a:p>
            </p:txBody>
          </p:sp>
          <p:sp>
            <p:nvSpPr>
              <p:cNvPr id="3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早产儿生长发育迟缓，足月儿生长发育正常</a:t>
                </a:r>
                <a:endParaRPr/>
              </a:p>
            </p:txBody>
          </p:sp>
        </p:grpSp>
        <p:grpSp>
          <p:nvGrpSpPr>
            <p:cNvPr id="34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</a:t>
                </a:r>
                <a:endParaRPr/>
              </a:p>
            </p:txBody>
          </p:sp>
          <p:sp>
            <p:nvSpPr>
              <p:cNvPr id="34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早产儿免疫功能低下，足月儿免疫功能正常</a:t>
                </a:r>
                <a:endParaRPr/>
              </a:p>
            </p:txBody>
          </p:sp>
        </p:grpSp>
      </p:grpSp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早产儿与足月儿的比较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早产儿的病因与危险因素</a:t>
            </a:r>
            <a:endParaRPr/>
          </a:p>
        </p:txBody>
      </p:sp>
      <p:sp>
        <p:nvSpPr>
          <p:cNvPr id="3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早产儿的病因分析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51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5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胎膜早破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感染、炎症、胎位异常等导致胎膜破裂</a:t>
                </a:r>
                <a:endParaRPr/>
              </a:p>
            </p:txBody>
          </p:sp>
          <p:pic>
            <p:nvPicPr>
              <p:cNvPr id="3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56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5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宫颈功能不全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子宫颈松弛，无法维持妊娠</a:t>
                </a:r>
                <a:endParaRPr/>
              </a:p>
            </p:txBody>
          </p:sp>
          <p:pic>
            <p:nvPicPr>
              <p:cNvPr id="3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61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子宫收缩过强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子宫过度收缩，导致胎儿过早娩出</a:t>
                </a:r>
                <a:endParaRPr/>
              </a:p>
            </p:txBody>
          </p:sp>
          <p:pic>
            <p:nvPicPr>
              <p:cNvPr id="3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66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6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妊娠高血压、糖尿病、肾病等合并症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胎儿发育异常、多胎妊娠等</a:t>
                </a:r>
                <a:endParaRPr/>
              </a:p>
            </p:txBody>
          </p:sp>
          <p:pic>
            <p:nvPicPr>
              <p:cNvPr id="3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85672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早产儿的危险因素</a:t>
            </a:r>
            <a:endParaRPr lang="en-US" sz="2800" b="1">
              <a:latin typeface="微软雅黑"/>
              <a:ea typeface="微软雅黑"/>
            </a:endParaRPr>
          </a:p>
        </p:txBody>
      </p:sp>
      <p:grpSp>
        <p:nvGrpSpPr>
          <p:cNvPr id="3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22352"/>
            <a:ext cx="10856117" cy="4063380"/>
            <a:chOff x="660399" y="2022352"/>
            <a:chExt cx="10856117" cy="4063380"/>
          </a:xfrm>
        </p:grpSpPr>
        <p:grpSp>
          <p:nvGrpSpPr>
            <p:cNvPr id="374" name="组合 96"/>
            <p:cNvGrpSpPr/>
            <p:nvPr/>
          </p:nvGrpSpPr>
          <p:grpSpPr>
            <a:xfrm>
              <a:off x="660399" y="2022352"/>
              <a:ext cx="2088000" cy="4063380"/>
              <a:chOff x="734882" y="2022352"/>
              <a:chExt cx="2088000" cy="4063380"/>
            </a:xfrm>
          </p:grpSpPr>
          <p:sp>
            <p:nvSpPr>
              <p:cNvPr id="375" name="圆角矩形 74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 b="1">
                    <a:latin typeface="Microsoft YaHei"/>
                    <a:ea typeface="Microsoft YaHei"/>
                  </a:rPr>
                  <a:t>妊娠合并症</a:t>
                </a:r>
                <a:endParaRPr lang="en-US" sz="2000" b="1">
                  <a:latin typeface="Microsoft YaHei"/>
                  <a:ea typeface="Microsoft YaHei"/>
                </a:endParaRPr>
              </a:p>
            </p:txBody>
          </p:sp>
          <p:sp>
            <p:nvSpPr>
              <p:cNvPr id="3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9600" cy="181356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妊娠高血压、糖尿病、肾病等</a:t>
                </a:r>
                <a:endParaRPr/>
              </a:p>
            </p:txBody>
          </p:sp>
          <p:sp>
            <p:nvSpPr>
              <p:cNvPr id="378" name="椭圆 95" descr="{&quot;isTemplate&quot;:false,&quot;type&quot;:&quot;subTitle&quot;,&quot;canOmit&quot;:true,&quot;range&quot;:0}"/>
              <p:cNvSpPr/>
              <p:nvPr/>
            </p:nvSpPr>
            <p:spPr>
              <a:xfrm>
                <a:off x="1433723" y="2586240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>
                    <a:latin typeface="微软雅黑"/>
                    <a:ea typeface="微软雅黑"/>
                  </a:rPr>
                  <a:t>💡</a:t>
                </a:r>
                <a:endParaRPr/>
              </a:p>
            </p:txBody>
          </p:sp>
        </p:grpSp>
        <p:grpSp>
          <p:nvGrpSpPr>
            <p:cNvPr id="379" name="组合 114"/>
            <p:cNvGrpSpPr/>
            <p:nvPr/>
          </p:nvGrpSpPr>
          <p:grpSpPr>
            <a:xfrm>
              <a:off x="2852428" y="2022352"/>
              <a:ext cx="2088000" cy="4063380"/>
              <a:chOff x="734882" y="2022352"/>
              <a:chExt cx="2088000" cy="4063380"/>
            </a:xfrm>
          </p:grpSpPr>
          <p:sp>
            <p:nvSpPr>
              <p:cNvPr id="380" name="圆角矩形 115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 b="1">
                    <a:latin typeface="Microsoft YaHei"/>
                    <a:ea typeface="Microsoft YaHei"/>
                  </a:rPr>
                  <a:t>宫颈功能不全</a:t>
                </a:r>
                <a:endParaRPr lang="en-US" sz="2000" b="1">
                  <a:latin typeface="Microsoft YaHei"/>
                  <a:ea typeface="Microsoft YaHei"/>
                </a:endParaRPr>
              </a:p>
            </p:txBody>
          </p:sp>
          <p:sp>
            <p:nvSpPr>
              <p:cNvPr id="3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9600" cy="181356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子宫颈松弛，无法维持妊娠</a:t>
                </a:r>
                <a:endParaRPr/>
              </a:p>
            </p:txBody>
          </p:sp>
          <p:sp>
            <p:nvSpPr>
              <p:cNvPr id="383" name="椭圆 118" descr="{&quot;isTemplate&quot;:false,&quot;type&quot;:&quot;subTitle&quot;,&quot;canOmit&quot;:true,&quot;range&quot;:0}"/>
              <p:cNvSpPr/>
              <p:nvPr/>
            </p:nvSpPr>
            <p:spPr>
              <a:xfrm>
                <a:off x="1433723" y="2586240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>
                    <a:latin typeface="微软雅黑"/>
                    <a:ea typeface="微软雅黑"/>
                  </a:rPr>
                  <a:t>📖</a:t>
                </a:r>
                <a:endParaRPr/>
              </a:p>
            </p:txBody>
          </p:sp>
        </p:grpSp>
        <p:grpSp>
          <p:nvGrpSpPr>
            <p:cNvPr id="384" name="组合 119"/>
            <p:cNvGrpSpPr/>
            <p:nvPr/>
          </p:nvGrpSpPr>
          <p:grpSpPr>
            <a:xfrm>
              <a:off x="5044457" y="2022352"/>
              <a:ext cx="2088000" cy="4063380"/>
              <a:chOff x="734882" y="2022352"/>
              <a:chExt cx="2088000" cy="4063380"/>
            </a:xfrm>
          </p:grpSpPr>
          <p:sp>
            <p:nvSpPr>
              <p:cNvPr id="385" name="圆角矩形 120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 b="1">
                    <a:latin typeface="Microsoft YaHei"/>
                    <a:ea typeface="Microsoft YaHei"/>
                  </a:rPr>
                  <a:t>胎膜早破</a:t>
                </a:r>
                <a:endParaRPr lang="en-US" sz="2000" b="1">
                  <a:latin typeface="Microsoft YaHei"/>
                  <a:ea typeface="Microsoft YaHei"/>
                </a:endParaRPr>
              </a:p>
            </p:txBody>
          </p:sp>
          <p:sp>
            <p:nvSpPr>
              <p:cNvPr id="3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9600" cy="181356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感染、炎症、胎位异常等导致胎膜破裂</a:t>
                </a:r>
                <a:endParaRPr/>
              </a:p>
            </p:txBody>
          </p:sp>
          <p:sp>
            <p:nvSpPr>
              <p:cNvPr id="388" name="椭圆 123" descr="{&quot;isTemplate&quot;:false,&quot;type&quot;:&quot;subTitle&quot;,&quot;canOmit&quot;:true,&quot;range&quot;:0}"/>
              <p:cNvSpPr/>
              <p:nvPr/>
            </p:nvSpPr>
            <p:spPr>
              <a:xfrm>
                <a:off x="1433723" y="2586240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>
                    <a:latin typeface="微软雅黑"/>
                    <a:ea typeface="微软雅黑"/>
                  </a:rPr>
                  <a:t>⌛️</a:t>
                </a:r>
                <a:endParaRPr/>
              </a:p>
            </p:txBody>
          </p:sp>
        </p:grpSp>
        <p:grpSp>
          <p:nvGrpSpPr>
            <p:cNvPr id="389" name="组合 124"/>
            <p:cNvGrpSpPr/>
            <p:nvPr/>
          </p:nvGrpSpPr>
          <p:grpSpPr>
            <a:xfrm>
              <a:off x="7236486" y="2022352"/>
              <a:ext cx="2088000" cy="4063380"/>
              <a:chOff x="734882" y="2022352"/>
              <a:chExt cx="2088000" cy="4063380"/>
            </a:xfrm>
          </p:grpSpPr>
          <p:sp>
            <p:nvSpPr>
              <p:cNvPr id="390" name="圆角矩形 125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 b="1">
                    <a:latin typeface="Microsoft YaHei"/>
                    <a:ea typeface="Microsoft YaHei"/>
                  </a:rPr>
                  <a:t>吸烟、饮酒</a:t>
                </a:r>
                <a:endParaRPr lang="en-US" sz="2000" b="1">
                  <a:latin typeface="Microsoft YaHei"/>
                  <a:ea typeface="Microsoft YaHei"/>
                </a:endParaRPr>
              </a:p>
            </p:txBody>
          </p:sp>
          <p:sp>
            <p:nvSpPr>
              <p:cNvPr id="3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9600" cy="181356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导致子宫收缩过强，增加早产风险</a:t>
                </a:r>
                <a:endParaRPr/>
              </a:p>
            </p:txBody>
          </p:sp>
          <p:sp>
            <p:nvSpPr>
              <p:cNvPr id="393" name="椭圆 128" descr="{&quot;isTemplate&quot;:false,&quot;type&quot;:&quot;subTitle&quot;,&quot;canOmit&quot;:true,&quot;range&quot;:0}"/>
              <p:cNvSpPr/>
              <p:nvPr/>
            </p:nvSpPr>
            <p:spPr>
              <a:xfrm>
                <a:off x="1433723" y="2586240"/>
                <a:ext cx="690319" cy="690319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>
                    <a:latin typeface="微软雅黑"/>
                    <a:ea typeface="微软雅黑"/>
                  </a:rPr>
                  <a:t>⚙️</a:t>
                </a:r>
                <a:endParaRPr/>
              </a:p>
            </p:txBody>
          </p:sp>
        </p:grpSp>
        <p:grpSp>
          <p:nvGrpSpPr>
            <p:cNvPr id="394" name="组合 109"/>
            <p:cNvGrpSpPr/>
            <p:nvPr/>
          </p:nvGrpSpPr>
          <p:grpSpPr>
            <a:xfrm>
              <a:off x="9428516" y="2022352"/>
              <a:ext cx="2088000" cy="4063380"/>
              <a:chOff x="734882" y="2022352"/>
              <a:chExt cx="2088000" cy="4063380"/>
            </a:xfrm>
          </p:grpSpPr>
          <p:sp>
            <p:nvSpPr>
              <p:cNvPr id="395" name="圆角矩形 110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 b="1">
                    <a:latin typeface="Microsoft YaHei"/>
                    <a:ea typeface="Microsoft YaHei"/>
                  </a:rPr>
                  <a:t>社会经济因素</a:t>
                </a:r>
                <a:endParaRPr lang="en-US" sz="2000" b="1">
                  <a:latin typeface="Microsoft YaHei"/>
                  <a:ea typeface="Microsoft YaHei"/>
                </a:endParaRPr>
              </a:p>
            </p:txBody>
          </p:sp>
          <p:sp>
            <p:nvSpPr>
              <p:cNvPr id="3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9600" cy="181356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低收入、教育水平低等</a:t>
                </a:r>
                <a:endParaRPr/>
              </a:p>
            </p:txBody>
          </p:sp>
          <p:sp>
            <p:nvSpPr>
              <p:cNvPr id="398" name="椭圆 113" descr="{&quot;isTemplate&quot;:false,&quot;type&quot;:&quot;subTitle&quot;,&quot;canOmit&quot;:true,&quot;range&quot;:0}"/>
              <p:cNvSpPr/>
              <p:nvPr/>
            </p:nvSpPr>
            <p:spPr>
              <a:xfrm>
                <a:off x="1433723" y="2586240"/>
                <a:ext cx="690319" cy="690319"/>
              </a:xfrm>
              <a:prstGeom prst="ellipse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2000">
                    <a:latin typeface="微软雅黑"/>
                    <a:ea typeface="微软雅黑"/>
                  </a:rPr>
                  <a:t>🔎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早产儿的预防策略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0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定期产检   -及时发现并处理妊娠合并症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合理膳食，补充营养素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孕期保健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戒烟、戒酒，避免有害物质接触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心理辅导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减轻心理压力，保持良好心态</a:t>
            </a:r>
            <a:endParaRPr/>
          </a:p>
        </p:txBody>
      </p:sp>
      <p:pic>
        <p:nvPicPr>
          <p:cNvPr id="40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早产儿的临床表现与诊断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https://d.book118.com/876132231011010103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早产儿教学查房PPT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2024-09-28T04:05:56.275</cp:lastPrinted>
  <dcterms:created xsi:type="dcterms:W3CDTF">2024-09-27T20:05:56Z</dcterms:created>
  <dcterms:modified xsi:type="dcterms:W3CDTF">2024-09-27T20:05:58Z</dcterms:modified>
</cp:coreProperties>
</file>