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49E3AA3-E6F8-4327-A6D6-D0058429BF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DC029F-ACE1-4BD6-8057-AD0165DEE5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EE7605B-2AFA-4346-B404-82707F890D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DE56EA0-B1CF-4099-BE95-9CCD32FB430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E79742A-170A-480A-BE47-96D99E8FB1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BE13F16-5167-4F84-A3BD-3DBDB984975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386FDC2-AF72-4685-8EAD-8B5CF67EF6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F4F7BE-5C27-4C64-A88D-3221946BBA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F2A464-27E6-4445-9443-3E7A432F5E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D9F253-5380-4999-879A-3EB7E00EF1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AA3225-6CFE-4800-AE14-55EAB77AE7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png" /><Relationship Id="rId3" Type="http://schemas.openxmlformats.org/officeDocument/2006/relationships/image" Target="../media/image18.png" /><Relationship Id="rId4" Type="http://schemas.openxmlformats.org/officeDocument/2006/relationships/image" Target="../media/image19.pn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6135223120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医疗仪器的血液凝固研究</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2024-01-19</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医疗仪器在血液凝固研究中的应用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实验设计与方法</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实验结果与数据分析</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医疗仪器在血液凝固研究中的优势与局限性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68" b="17968"/>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9697" b="19697"/>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血液凝固研究的重要性</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血液凝固是止血和血栓形成过程中的关键环节，对维持人体正常生理功能具有重要意义。</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医疗仪器在血液凝固研究中的应用</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随着医疗技术的不断发展，医疗仪器在血液凝固研究中发挥着越来越重要的作用，为疾病的诊断和治疗提供了有力支持。</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现有研究的不足</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尽管已有大量关于血液凝固的研究，但仍存在许多未解决的问题，如凝血机制的深入理解、新型抗凝药物的开发等。</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5746" b="35746"/>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21492" b="21492"/>
          <a:stretch>
            <a:fillRect/>
          </a:stretch>
        </p:blipFill>
        <p:spPr>
          <a:xfrm>
            <a:off x="6099049" y="3829217"/>
            <a:ext cx="5058967" cy="2163308"/>
          </a:xfrm>
          <a:prstGeom prst="rect">
            <a:avLst/>
          </a:prstGeom>
        </p:spPr>
      </p:pic>
      <p:sp>
        <p:nvSpPr>
          <p:cNvPr id="4" name="AutoShape 4"/>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研究假设</a:t>
            </a:r>
            <a:endParaRPr lang="en-US" sz="1100"/>
          </a:p>
        </p:txBody>
      </p:sp>
      <p:sp>
        <p:nvSpPr>
          <p:cNvPr id="7" name="AutoShape 7"/>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我们假设通过精确控制实验条件和使用高灵敏度的医疗仪器，能够更准确地揭示血液凝固过程中的关键分子事件和调控机制。同时，我们还将探讨不同疾病状态下血液凝固的异常表现及其潜在的治疗策略。</a:t>
            </a:r>
            <a:endParaRPr lang="en-US" sz="1100"/>
          </a:p>
        </p:txBody>
      </p:sp>
      <p:sp>
        <p:nvSpPr>
          <p:cNvPr id="8" name="AutoShape 8"/>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研究目的</a:t>
            </a:r>
            <a:endParaRPr lang="en-US" sz="1100"/>
          </a:p>
        </p:txBody>
      </p:sp>
      <p:sp>
        <p:nvSpPr>
          <p:cNvPr id="9" name="AutoShape 9"/>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本研究旨在利用先进的医疗仪器，深入探究血液凝固的分子机制和影响因素，为相关疾病的诊断和治疗提供新的思路和方法。</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研究目的和假设</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医疗仪器在血液凝固研究中的应用</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6749" b="6749"/>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凝血因子激活</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当血管受损时，凝血因子被激活，形成凝血酶原，进而转化为凝血酶。</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纤维蛋白原转化</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凝血酶将纤维蛋白原转化为纤维蛋白，形成网状结构，捕捉血液中的细胞形成血栓。</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血小板聚集</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同时，血小板在受损部位聚集并释放内容物，促进血液凝固。</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血液凝固基本原理</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医疗仪器能够实时监测血液凝固过程，提供凝血时间、凝血速度等关键参数。</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实时监测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数据分析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疾病诊断与治疗</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5" r="16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通过对监测数据的分析，研究人员能够深入了解血液凝固的机制和影响因素。</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医疗仪器在血液凝固相关疾病的诊断与治疗中发挥重要作用，如血栓性疾病、出血性疾病等。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医疗仪器在血液凝固研究中的角色</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用于检测凝血时间、凝血因子活性等参数，为血液凝固研究提供重要数据。</a:t>
            </a:r>
          </a:p>
        </p:txBody>
      </p:sp>
      <p:pic>
        <p:nvPicPr>
          <p:cNvPr id="4" name="Picture 4"/>
          <p:cNvPicPr>
            <a:picLocks noChangeAspect="1"/>
          </p:cNvPicPr>
          <p:nvPr/>
        </p:nvPicPr>
        <p:blipFill>
          <a:blip r:embed="rId2"/>
          <a:srcRect t="16667" b="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75" r="16675"/>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凝血分析仪</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用于检测血小板聚集功能，评估血小板在血液凝固中的作用。</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血小板聚集仪</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用于检测血液的流变性质，如粘度、弹性等，以了解血液凝固过程中的血流动力学变化。</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血流变仪</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常见医疗仪器介绍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实验设计与方法</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l="10321" r="10321"/>
          <a:stretch>
            <a:fillRect/>
          </a:stretch>
        </p:blipFill>
        <p:spPr>
          <a:xfrm>
            <a:off x="6099052" y="1665911"/>
            <a:ext cx="5058969" cy="4260571"/>
          </a:xfrm>
          <a:prstGeom prst="rect">
            <a:avLst/>
          </a:prstGeom>
        </p:spPr>
      </p:pic>
      <p:sp>
        <p:nvSpPr>
          <p:cNvPr id="4" name="AutoShape 4"/>
          <p:cNvSpPr/>
          <p:nvPr/>
        </p:nvSpPr>
        <p:spPr>
          <a:xfrm>
            <a:off x="1352702"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a:off x="2204679"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3056534"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3908511"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1352702" y="2211388"/>
            <a:ext cx="4276714" cy="119686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健康成年志愿者，无血液疾病史，近期未服用影响凝血功能的药物。</a:t>
            </a:r>
            <a:endParaRPr lang="en-US" sz="1100"/>
          </a:p>
        </p:txBody>
      </p:sp>
      <p:sp>
        <p:nvSpPr>
          <p:cNvPr id="9" name="AutoShape 9"/>
          <p:cNvSpPr/>
          <p:nvPr/>
        </p:nvSpPr>
        <p:spPr>
          <a:xfrm>
            <a:off x="1352702" y="3980984"/>
            <a:ext cx="4276714" cy="122060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根据志愿者年龄、性别等因素进行分层随机抽样，分为实验组和对照组，每组至少30人。</a:t>
            </a:r>
            <a:endParaRPr lang="en-US" sz="1100"/>
          </a:p>
        </p:txBody>
      </p:sp>
      <p:sp>
        <p:nvSpPr>
          <p:cNvPr id="10" name="Freeform 10"/>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352702" y="180411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实验对象</a:t>
            </a:r>
            <a:endParaRPr lang="en-US" sz="1100"/>
          </a:p>
        </p:txBody>
      </p:sp>
      <p:sp>
        <p:nvSpPr>
          <p:cNvPr id="15" name="AutoShape 15"/>
          <p:cNvSpPr/>
          <p:nvPr/>
        </p:nvSpPr>
        <p:spPr>
          <a:xfrm>
            <a:off x="1352702" y="359476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分组方法</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实验对象与分组</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1040081" y="3060169"/>
            <a:ext cx="10117937" cy="1602668"/>
          </a:xfrm>
          <a:prstGeom prst="rightArrow">
            <a:avLst/>
          </a:prstGeom>
          <a:solidFill>
            <a:schemeClr val="accent1">
              <a:lumMod val="50000"/>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142098" y="3230392"/>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tretch>
            <a:fillRect/>
          </a:stretch>
        </p:blipFill>
        <p:spPr>
          <a:xfrm>
            <a:off x="5522732" y="3566769"/>
            <a:ext cx="500969" cy="589605"/>
          </a:xfrm>
          <a:prstGeom prst="rect">
            <a:avLst/>
          </a:prstGeom>
        </p:spPr>
      </p:pic>
      <p:sp>
        <p:nvSpPr>
          <p:cNvPr id="5" name="AutoShape 5"/>
          <p:cNvSpPr/>
          <p:nvPr/>
        </p:nvSpPr>
        <p:spPr>
          <a:xfrm>
            <a:off x="1942673" y="3198205"/>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2256617" y="3614318"/>
            <a:ext cx="634228" cy="494386"/>
          </a:xfrm>
          <a:prstGeom prst="rect">
            <a:avLst/>
          </a:prstGeom>
        </p:spPr>
      </p:pic>
      <p:sp>
        <p:nvSpPr>
          <p:cNvPr id="7" name="AutoShape 7"/>
          <p:cNvSpPr/>
          <p:nvPr/>
        </p:nvSpPr>
        <p:spPr>
          <a:xfrm>
            <a:off x="8341523" y="3198205"/>
            <a:ext cx="1262116" cy="12621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678997" y="3563234"/>
            <a:ext cx="587411" cy="531815"/>
          </a:xfrm>
          <a:prstGeom prst="rect">
            <a:avLst/>
          </a:prstGeom>
        </p:spPr>
      </p:pic>
      <p:sp>
        <p:nvSpPr>
          <p:cNvPr id="9" name="AutoShape 9"/>
          <p:cNvSpPr/>
          <p:nvPr/>
        </p:nvSpPr>
        <p:spPr>
          <a:xfrm>
            <a:off x="4650304" y="4577174"/>
            <a:ext cx="2628129"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仪器处理</a:t>
            </a:r>
            <a:endParaRPr lang="en-US" sz="1100"/>
          </a:p>
        </p:txBody>
      </p:sp>
      <p:sp>
        <p:nvSpPr>
          <p:cNvPr id="10" name="AutoShape 10"/>
          <p:cNvSpPr/>
          <p:nvPr/>
        </p:nvSpPr>
        <p:spPr>
          <a:xfrm>
            <a:off x="4650305" y="4975638"/>
            <a:ext cx="2311548"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将血液样本分别置于医疗仪器中，按照仪器操作说明进行处理。</a:t>
            </a:r>
            <a:endParaRPr lang="en-US" sz="1100"/>
          </a:p>
        </p:txBody>
      </p:sp>
      <p:sp>
        <p:nvSpPr>
          <p:cNvPr id="11" name="AutoShape 11"/>
          <p:cNvSpPr/>
          <p:nvPr/>
        </p:nvSpPr>
        <p:spPr>
          <a:xfrm>
            <a:off x="1564104" y="1428884"/>
            <a:ext cx="256724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采血</a:t>
            </a:r>
            <a:endParaRPr lang="en-US" sz="1100"/>
          </a:p>
        </p:txBody>
      </p:sp>
      <p:sp>
        <p:nvSpPr>
          <p:cNvPr id="12" name="AutoShape 12"/>
          <p:cNvSpPr/>
          <p:nvPr/>
        </p:nvSpPr>
        <p:spPr>
          <a:xfrm>
            <a:off x="1564104" y="1827351"/>
            <a:ext cx="2335900"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对志愿者进行静脉采血，采集足量血液样本。</a:t>
            </a:r>
            <a:endParaRPr lang="en-US" sz="1100"/>
          </a:p>
        </p:txBody>
      </p:sp>
      <p:sp>
        <p:nvSpPr>
          <p:cNvPr id="13" name="AutoShape 13"/>
          <p:cNvSpPr/>
          <p:nvPr/>
        </p:nvSpPr>
        <p:spPr>
          <a:xfrm>
            <a:off x="7908169" y="142888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观察记录</a:t>
            </a:r>
            <a:endParaRPr lang="en-US" sz="1100"/>
          </a:p>
        </p:txBody>
      </p:sp>
      <p:sp>
        <p:nvSpPr>
          <p:cNvPr id="14" name="AutoShape 14"/>
          <p:cNvSpPr/>
          <p:nvPr/>
        </p:nvSpPr>
        <p:spPr>
          <a:xfrm>
            <a:off x="7908170" y="1827351"/>
            <a:ext cx="2311548"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在规定时间内观察血液凝固情况，记录凝固时间、凝固程度等指标。</a:t>
            </a:r>
            <a:endParaRPr lang="en-US" sz="1100"/>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实验操作流程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https://d.book118.com/876135223120010040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2024-09-06T22:08:21.615</cp:lastPrinted>
  <dcterms:created xsi:type="dcterms:W3CDTF">2024-09-06T14:08:21Z</dcterms:created>
  <dcterms:modified xsi:type="dcterms:W3CDTF">2024-09-06T14:08:23Z</dcterms:modified>
</cp:coreProperties>
</file>