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432C4E-2BDA-475A-8B7F-5571BC8753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60B8BA-D728-449E-AEB1-0E9D88987A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1AE753-4FBF-4D27-A64D-FA33E5F31D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79B4FA-335C-40D6-BEC3-476A9F84D5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650CDE-54CD-4170-A53A-3FB70086BC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5E441E-DB00-4813-992C-7A379C731E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3C5329-B2D7-4BA1-952F-A5877B2F43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E79064-4E30-42D5-A044-6076C95977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2528F7-91E4-4192-8402-F8B2379439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7CEF16-11DE-4D83-A887-FE33AF29F8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A50E24-2146-4BBA-9776-AEBA32FF3C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6144113003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西南科技大学网络教育上海学习中心\n## 1.西南科技大学网络教育简介\n### 1.1西南科技大学网络教育的发展历程\n### 1.2网络教育的主要优势和特点\n### 1.3西南科技大学网络教育的课程体系\n## 2.上海学习中心的设立背景与优势\n### 2.1上海地区网络教育市场需求分析\n### 2.2上海学习中心的地理位置与资源优势\n### 2.3上海学习中心的教学管理与服务\n## 3.西南科技大学网络教育上海学习中心的招生与报名\n### 3.1招生对象与报名条件\n### 3.2报名流程与所需材料\n### 3.3招生政策与优惠政策\n## 4.西南科技大学网络教育上海学习中心的教学与学习支持\n### 4.1教学资源与技术支持\n### 4.2学习辅导与学术支持\n### 4.3学生评价与反馈机制\n## 5.西南科技大学网络教育上海学习中心的毕业与学位授予\n### 5.1毕业条件与要求\n### 5.2学位申请与授予流程\n### 5.3毕业与学位证书的颁发与认证\n## 6.西南科技大学网络教育上海学习中心的典型毕业生案例与就业指导\n### 6.1优秀毕业生案例分享\n### 6.2毕业生就业形势分析\n### 6.3就业指导与职业规划建议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900"/>
              <a:t>西南科技大学网络教育上海学习中心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284052" cy="313932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 smtClean="0"/>
              <a:t> 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1435770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9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西南科技大学网络教育简介</a:t>
            </a:r>
            <a:endParaRPr/>
          </a:p>
        </p:txBody>
      </p:sp>
      <p:sp>
        <p:nvSpPr>
          <p:cNvPr id="90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91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56" name="组合 15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57" name="组合 156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58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2000年，西南科技大学开始尝试网络教育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成立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网络教育学院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，负责网络教育的规划与实施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开发首个网络教育课程，标志着网络教育的正式启动</a:t>
                </a:r>
                <a:endParaRPr/>
              </a:p>
            </p:txBody>
          </p:sp>
          <p:pic>
            <p:nvPicPr>
              <p:cNvPr id="16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62" name="组合 161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63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2005年，西南科技大学网络教育取得重要突破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签订合作协议，共同推进网络教育发展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获得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国家级网络教育精品课程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荣誉，进一步提升网络教育品牌形象</a:t>
                </a:r>
                <a:endParaRPr/>
              </a:p>
            </p:txBody>
          </p:sp>
          <p:pic>
            <p:nvPicPr>
              <p:cNvPr id="166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67" name="组合 166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68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2010年至今，西南科技大学网络教育进入快速发展阶段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推出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移动端学习平台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，方便学员随时随地学习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与多家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建立合作关系，为学员提供实习和就业机会</a:t>
                </a:r>
                <a:endParaRPr/>
              </a:p>
            </p:txBody>
          </p:sp>
          <p:pic>
            <p:nvPicPr>
              <p:cNvPr id="171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西南科技大学网络教育的发展历程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4" name="组合 1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9" y="3146123"/>
            <a:ext cx="10906690" cy="3349049"/>
            <a:chOff x="685799" y="3146123"/>
            <a:chExt cx="10906690" cy="3349049"/>
          </a:xfrm>
        </p:grpSpPr>
        <p:grpSp>
          <p:nvGrpSpPr>
            <p:cNvPr id="175" name="组合 174"/>
            <p:cNvGrpSpPr/>
            <p:nvPr/>
          </p:nvGrpSpPr>
          <p:grpSpPr>
            <a:xfrm>
              <a:off x="685799" y="3146904"/>
              <a:ext cx="3384000" cy="3348268"/>
              <a:chOff x="685799" y="3146904"/>
              <a:chExt cx="3384000" cy="3348268"/>
            </a:xfrm>
          </p:grpSpPr>
          <p:sp>
            <p:nvSpPr>
              <p:cNvPr id="17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9" y="3146904"/>
                <a:ext cx="3384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灵活性：网络教育允许学员自主安排学习时间和地点，适应不同学员的需求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77" name="组合 176"/>
            <p:cNvGrpSpPr/>
            <p:nvPr/>
          </p:nvGrpSpPr>
          <p:grpSpPr>
            <a:xfrm>
              <a:off x="3511842" y="3146904"/>
              <a:ext cx="3060000" cy="3348268"/>
              <a:chOff x="3511842" y="3146904"/>
              <a:chExt cx="3060000" cy="3348268"/>
            </a:xfrm>
          </p:grpSpPr>
          <p:sp>
            <p:nvSpPr>
              <p:cNvPr id="17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3511842" y="3146904"/>
                <a:ext cx="306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资源共享：网络教育可以实现教育资源的全球共享，提高教育资源的利用效率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79" name="组合 178"/>
            <p:cNvGrpSpPr/>
            <p:nvPr/>
          </p:nvGrpSpPr>
          <p:grpSpPr>
            <a:xfrm>
              <a:off x="6016719" y="3146904"/>
              <a:ext cx="3060000" cy="3348268"/>
              <a:chOff x="6016719" y="3146904"/>
              <a:chExt cx="3060000" cy="3348268"/>
            </a:xfrm>
          </p:grpSpPr>
          <p:sp>
            <p:nvSpPr>
              <p:cNvPr id="18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719" y="3146904"/>
                <a:ext cx="3060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个性化学习：网络教育可以根据学员的学习进度和能力，提供个性化的学习建议和资源推荐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81" name="组合 180"/>
            <p:cNvGrpSpPr/>
            <p:nvPr/>
          </p:nvGrpSpPr>
          <p:grpSpPr>
            <a:xfrm>
              <a:off x="8532489" y="3146123"/>
              <a:ext cx="3060000" cy="3348268"/>
              <a:chOff x="8532489" y="3146123"/>
              <a:chExt cx="3060000" cy="3348268"/>
            </a:xfrm>
          </p:grpSpPr>
          <p:sp>
            <p:nvSpPr>
              <p:cNvPr id="18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532489" y="3146123"/>
                <a:ext cx="3060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互动性：网络教育提供实时互动功能，学员可以与教师和其他学员进行交流和讨论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网络教育的主要优势和特点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西南科技大学网络教育的课程体系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6" name="组合 1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6" y="1998403"/>
            <a:ext cx="10790199" cy="3908001"/>
            <a:chOff x="660396" y="1998403"/>
            <a:chExt cx="10790199" cy="3908001"/>
          </a:xfrm>
        </p:grpSpPr>
        <p:grpSp>
          <p:nvGrpSpPr>
            <p:cNvPr id="187" name="Group 19"/>
            <p:cNvGrpSpPr/>
            <p:nvPr/>
          </p:nvGrpSpPr>
          <p:grpSpPr>
            <a:xfrm>
              <a:off x="660396" y="1998403"/>
              <a:ext cx="10790199" cy="1225768"/>
              <a:chOff x="660395" y="1262089"/>
              <a:chExt cx="10790199" cy="1044000"/>
            </a:xfrm>
          </p:grpSpPr>
          <p:sp>
            <p:nvSpPr>
              <p:cNvPr id="188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9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19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本科课程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：涵盖工、理、管、文、经等多个学科领域，满足学员多样化的学习需求</a:t>
                </a:r>
                <a:endParaRPr/>
              </a:p>
            </p:txBody>
          </p:sp>
          <p:cxnSp>
            <p:nvCxnSpPr>
              <p:cNvPr id="191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92" name="Group 18"/>
            <p:cNvGrpSpPr/>
            <p:nvPr/>
          </p:nvGrpSpPr>
          <p:grpSpPr>
            <a:xfrm>
              <a:off x="660396" y="3335232"/>
              <a:ext cx="10790199" cy="1235837"/>
              <a:chOff x="660395" y="2380713"/>
              <a:chExt cx="10790199" cy="1052575"/>
            </a:xfrm>
          </p:grpSpPr>
          <p:sp>
            <p:nvSpPr>
              <p:cNvPr id="193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4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195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9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硕士课程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专业学位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学术学位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课程，为学员提供更高级别的学术深造机会</a:t>
                </a:r>
                <a:endParaRPr/>
              </a:p>
            </p:txBody>
          </p:sp>
        </p:grpSp>
        <p:grpSp>
          <p:nvGrpSpPr>
            <p:cNvPr id="197" name="Group 17"/>
            <p:cNvGrpSpPr/>
            <p:nvPr/>
          </p:nvGrpSpPr>
          <p:grpSpPr>
            <a:xfrm>
              <a:off x="660396" y="4680636"/>
              <a:ext cx="10790199" cy="1225768"/>
              <a:chOff x="660395" y="3499337"/>
              <a:chExt cx="10790199" cy="1044000"/>
            </a:xfrm>
          </p:grpSpPr>
          <p:sp>
            <p:nvSpPr>
              <p:cNvPr id="198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9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00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0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继续教育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职业技能培训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兴趣爱好培养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课程，帮助学员提升综合素质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3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上海学习中心的设立背景与优势</a:t>
            </a:r>
            <a:endParaRPr/>
          </a:p>
        </p:txBody>
      </p:sp>
      <p:sp>
        <p:nvSpPr>
          <p:cNvPr id="204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05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7" name="组合 206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08" name="组合 207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0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上海作为国际化大都市，拥有庞大的人口基数和较高的教育需求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10" name="组合 209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1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网络教育在上海地区的发展迅速，市场需求旺盛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12" name="组合 211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上海地区对高质量教育资源的需求日益增长，为西南科技大学网络教育上海学习中心提供了广阔的市场空间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1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上海地区网络教育市场需求分析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6" name="组合 21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217" name="组合 216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218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上海学习中心位于市中心，交通便利，方便学员前来学习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9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220" name="组合 219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221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上海学习中心周边有多家高校和企业，为学员提供丰富的实践机会和资源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2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223" name="组合 222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224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上海学习中心拥有先进的教学设备和优秀的师资力量，确保教学质量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5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226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上海学习中心的地理位置与资源优势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上海学习中心的教学管理与服务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9" name="组合 228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6" y="1998403"/>
            <a:ext cx="10790199" cy="3908001"/>
            <a:chOff x="660396" y="1998403"/>
            <a:chExt cx="10790199" cy="3908001"/>
          </a:xfrm>
        </p:grpSpPr>
        <p:grpSp>
          <p:nvGrpSpPr>
            <p:cNvPr id="230" name="Group 19"/>
            <p:cNvGrpSpPr/>
            <p:nvPr/>
          </p:nvGrpSpPr>
          <p:grpSpPr>
            <a:xfrm>
              <a:off x="660396" y="1998403"/>
              <a:ext cx="10790199" cy="1225768"/>
              <a:chOff x="660395" y="1262089"/>
              <a:chExt cx="10790199" cy="1044000"/>
            </a:xfrm>
          </p:grpSpPr>
          <p:sp>
            <p:nvSpPr>
              <p:cNvPr id="231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2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上海学习中心实行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严格的教学质量管理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，确保学员的学习效果</a:t>
                </a:r>
                <a:endParaRPr/>
              </a:p>
            </p:txBody>
          </p:sp>
          <p:cxnSp>
            <p:nvCxnSpPr>
              <p:cNvPr id="234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35" name="Group 18"/>
            <p:cNvGrpSpPr/>
            <p:nvPr/>
          </p:nvGrpSpPr>
          <p:grpSpPr>
            <a:xfrm>
              <a:off x="660396" y="3335232"/>
              <a:ext cx="10790199" cy="1235837"/>
              <a:chOff x="660395" y="2380713"/>
              <a:chExt cx="10790199" cy="1052575"/>
            </a:xfrm>
          </p:grpSpPr>
          <p:sp>
            <p:nvSpPr>
              <p:cNvPr id="236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38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上海学习中心提供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全程跟踪服务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，帮助学员解决学习过程中的问题</a:t>
                </a:r>
                <a:endParaRPr/>
              </a:p>
            </p:txBody>
          </p:sp>
        </p:grpSp>
        <p:grpSp>
          <p:nvGrpSpPr>
            <p:cNvPr id="240" name="Group 17"/>
            <p:cNvGrpSpPr/>
            <p:nvPr/>
          </p:nvGrpSpPr>
          <p:grpSpPr>
            <a:xfrm>
              <a:off x="660396" y="4680636"/>
              <a:ext cx="10790199" cy="1225768"/>
              <a:chOff x="660395" y="3499337"/>
              <a:chExt cx="10790199" cy="1044000"/>
            </a:xfrm>
          </p:grpSpPr>
          <p:sp>
            <p:nvSpPr>
              <p:cNvPr id="241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43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4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上海学习中心定期举办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学术交流活动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，提升学员的学术素养和人际交往能力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西南科技大学网络教育上海学习中心的招生与报名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20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招生对象与报名条件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3" name="组合 1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6" y="1933268"/>
            <a:ext cx="10790200" cy="3973136"/>
            <a:chOff x="660396" y="1933268"/>
            <a:chExt cx="10790200" cy="3973136"/>
          </a:xfrm>
        </p:grpSpPr>
        <p:grpSp>
          <p:nvGrpSpPr>
            <p:cNvPr id="14" name="Group 19"/>
            <p:cNvGrpSpPr/>
            <p:nvPr/>
          </p:nvGrpSpPr>
          <p:grpSpPr>
            <a:xfrm>
              <a:off x="660396" y="1933268"/>
              <a:ext cx="10790199" cy="1854580"/>
              <a:chOff x="660395" y="1262089"/>
              <a:chExt cx="10790199" cy="1044000"/>
            </a:xfrm>
          </p:grpSpPr>
          <p:sp>
            <p:nvSpPr>
              <p:cNvPr id="15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1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vert="horz"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l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招生对象：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在职人员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应届毕业生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待业人员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等，满足不同人群的学习需求</a:t>
                </a:r>
                <a:endParaRPr/>
              </a:p>
            </p:txBody>
          </p:sp>
          <p:cxnSp>
            <p:nvCxnSpPr>
              <p:cNvPr id="18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9" name="Group 18"/>
            <p:cNvGrpSpPr/>
            <p:nvPr/>
          </p:nvGrpSpPr>
          <p:grpSpPr>
            <a:xfrm>
              <a:off x="660397" y="4036590"/>
              <a:ext cx="10790199" cy="1869814"/>
              <a:chOff x="660395" y="2380713"/>
              <a:chExt cx="10790199" cy="1052575"/>
            </a:xfrm>
          </p:grpSpPr>
          <p:sp>
            <p:nvSpPr>
              <p:cNvPr id="20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2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报名条件：具有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高中及以上学历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，有一定的计算机操作能力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6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7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9" name="Group 18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809821" y="1823726"/>
            <a:ext cx="3286271" cy="4300566"/>
            <a:chOff x="7809821" y="1823726"/>
            <a:chExt cx="3286271" cy="4300566"/>
          </a:xfrm>
        </p:grpSpPr>
        <p:grpSp>
          <p:nvGrpSpPr>
            <p:cNvPr id="30" name="Group 43"/>
            <p:cNvGrpSpPr/>
            <p:nvPr/>
          </p:nvGrpSpPr>
          <p:grpSpPr>
            <a:xfrm>
              <a:off x="7809821" y="1823726"/>
              <a:ext cx="3286271" cy="1875094"/>
              <a:chOff x="7809821" y="1823726"/>
              <a:chExt cx="3286271" cy="1875094"/>
            </a:xfrm>
          </p:grpSpPr>
          <p:sp>
            <p:nvSpPr>
              <p:cNvPr id="31" name="TextBox 44" descr="{&quot;isTemplate&quot;:true,&quot;type&quot;:&quot;title&quot;,&quot;canOmit&quot;:true,&quot;range&quot;:0}"/>
              <p:cNvSpPr txBox="1"/>
              <p:nvPr/>
            </p:nvSpPr>
            <p:spPr>
              <a:xfrm>
                <a:off x="7809821" y="1823726"/>
                <a:ext cx="3286271" cy="187509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rm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>
                  <a:lnSpc>
                    <a:spcPct val="130000"/>
                  </a:lnSpc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报名流程：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在线报名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现场确认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缴纳学费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领取教材</a:t>
                </a:r>
                <a:endParaRPr/>
              </a:p>
            </p:txBody>
          </p:sp>
        </p:grpSp>
        <p:grpSp>
          <p:nvGrpSpPr>
            <p:cNvPr id="32" name="Group 45"/>
            <p:cNvGrpSpPr/>
            <p:nvPr/>
          </p:nvGrpSpPr>
          <p:grpSpPr>
            <a:xfrm>
              <a:off x="7809821" y="4249198"/>
              <a:ext cx="3286271" cy="1875094"/>
              <a:chOff x="7809821" y="4249198"/>
              <a:chExt cx="3286271" cy="1875094"/>
            </a:xfrm>
          </p:grpSpPr>
          <p:sp>
            <p:nvSpPr>
              <p:cNvPr id="33" name="TextBox 46" descr="{&quot;isTemplate&quot;:true,&quot;type&quot;:&quot;title&quot;,&quot;canOmit&quot;:true,&quot;range&quot;:0}"/>
              <p:cNvSpPr txBox="1"/>
              <p:nvPr/>
            </p:nvSpPr>
            <p:spPr>
              <a:xfrm>
                <a:off x="7809821" y="4249198"/>
                <a:ext cx="3286271" cy="187509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rm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>
                  <a:lnSpc>
                    <a:spcPct val="130000"/>
                  </a:lnSpc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所需材料：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身份证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学历证书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近期免冠照片</a:t>
                </a:r>
                <a:endParaRPr/>
              </a:p>
            </p:txBody>
          </p:sp>
        </p:grpSp>
      </p:grpSp>
      <p:sp>
        <p:nvSpPr>
          <p:cNvPr id="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435696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报名流程与所需材料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6" name="组合 3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37" name="组合 36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3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招生政策：按照西南科技大学网络教育招生规定进行招生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39" name="组合 38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4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优惠政策：根据学员情况，提供免试入学、奖学金等优惠政策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招生政策与优惠政策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https://d.book118.com/876144113003010054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西南科技大学网络教育上海学习中心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2024-09-20T23:02:48.288</cp:lastPrinted>
  <dcterms:created xsi:type="dcterms:W3CDTF">2024-09-20T15:02:48Z</dcterms:created>
  <dcterms:modified xsi:type="dcterms:W3CDTF">2024-09-20T15:02:50Z</dcterms:modified>
</cp:coreProperties>
</file>