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fntdata" ContentType="application/x-fontdata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embedTrueTypeFonts="1" saveSubsetFonts="1">
  <p:sldMasterIdLst>
    <p:sldMasterId id="2147483648" r:id="rId1"/>
    <p:sldMasterId id="214748366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embeddedFontLst>
    <p:embeddedFont>
      <p:font typeface="SRVTAO+AEUTEQ+ArialMT"/>
      <p:regular r:id="rId20"/>
    </p:embeddedFont>
    <p:embeddedFont>
      <p:font typeface="AEWTTG+MS-UIGothic"/>
      <p:regular r:id="rId21"/>
    </p:embeddedFont>
    <p:embeddedFont>
      <p:font typeface="LDPUDG+LQPWVA+MicrosoftYaHei-Bold"/>
      <p:regular r:id="rId22"/>
    </p:embeddedFont>
    <p:embeddedFont>
      <p:font typeface="UQEISC+JPMLOJ+MicrosoftYaHei"/>
      <p:regular r:id="rId23"/>
    </p:embeddedFont>
  </p:embeddedFontLst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font" Target="fonts/font1.fntdata" /><Relationship Id="rId21" Type="http://schemas.openxmlformats.org/officeDocument/2006/relationships/font" Target="fonts/font2.fntdata" /><Relationship Id="rId22" Type="http://schemas.openxmlformats.org/officeDocument/2006/relationships/font" Target="fonts/font3.fntdata" /><Relationship Id="rId23" Type="http://schemas.openxmlformats.org/officeDocument/2006/relationships/font" Target="fonts/font4.fntdata" /><Relationship Id="rId24" Type="http://schemas.openxmlformats.org/officeDocument/2006/relationships/presProps" Target="presProps.xml" /><Relationship Id="rId25" Type="http://schemas.openxmlformats.org/officeDocument/2006/relationships/viewProps" Target="viewProps.xml" /><Relationship Id="rId26" Type="http://schemas.openxmlformats.org/officeDocument/2006/relationships/theme" Target="theme/theme1.xml" /><Relationship Id="rId27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B67A195-E028-4C28-9B26-A12ECBAC2F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29EB5A6-46BC-4BCA-B14C-BFBC2EB70E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97B7DF-93F1-47FC-95F9-E2611BE256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F238AEA-3557-4635-B394-B18E79B48C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254B323-5E29-4B58-85CB-AF2867671CB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8930842-E3FA-4BC1-993A-313A0DF57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DD424BC-B415-416C-904A-97614D4F12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DF750C8-563B-4497-88A6-5121D69F72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B113F84-C5B8-4706-8220-6EED0F0167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A551467-684F-453A-9F2D-28CFF1A7F05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B58DDD0-6109-4A0A-8E6E-E9F50607B5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x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eader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Title</a:t>
            </a:r>
            <a:endParaRPr lang="en-US"/>
          </a:p>
        </p:txBody>
      </p:sp>
      <p:sp>
        <p:nvSpPr>
          <p:cNvPr id="3" name="Text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pPr lvl="0"/>
            <a:r>
              <a:rPr lang="en-US" smtClean="0"/>
              <a:t>Text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16525B2-4347-4F72-BAF7-76B19438D329}" type="datetimeFigureOut">
              <a:rPr lang="en-US" smtClean="0"/>
              <a:t>27.02.2014</a:t>
            </a:fld>
            <a:endParaRPr lang="en-US"/>
          </a:p>
        </p:txBody>
      </p:sp>
      <p:sp>
        <p:nvSpPr>
          <p:cNvPr id="5" name="Foot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0F073CC-40D5-4B23-8DF0-9BD0A0C12F2C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377666" y="427735"/>
            <a:ext cx="6797992" cy="1710943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7666" y="2459482"/>
            <a:ext cx="6797992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/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68130" y="9944862"/>
            <a:ext cx="2417063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/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7666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/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38394" y="9944862"/>
            <a:ext cx="1737264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В‹#В›</a:t>
            </a:fld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</p:sldLayoutIdLst>
  <p:transition/>
  <p:timing/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5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6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9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0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1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1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76150024140010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4928870" y="1668970"/>
            <a:ext cx="2490509" cy="78400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C8C8C"/>
                </a:solidFill>
                <a:latin typeface="SRVTAO+AEUTEQ+ArialMT"/>
                <a:cs typeface="SRVTAO+AEUTEQ+ArialMT"/>
              </a:rPr>
              <a:t>•</a:t>
            </a:r>
            <a:r>
              <a:rPr sz="2450" spc="128">
                <a:solidFill>
                  <a:srgbClr val="8C8C8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8C8C"/>
                </a:solidFill>
                <a:latin typeface="AEWTTG+MS-UIGothic"/>
                <a:cs typeface="AEWTTG+MS-UIGothic"/>
              </a:rPr>
              <a:t>安全知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识</a:t>
            </a:r>
            <a:r>
              <a:rPr sz="2400">
                <a:solidFill>
                  <a:srgbClr val="8C8C8C"/>
                </a:solidFill>
                <a:latin typeface="AEWTTG+MS-UIGothic"/>
                <a:cs typeface="AEWTTG+MS-UIGothic"/>
              </a:rPr>
              <a:t>概述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928870" y="2217610"/>
            <a:ext cx="3738821" cy="35268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552"/>
              </a:lnSpc>
              <a:spcBef>
                <a:spcPct val="0"/>
              </a:spcBef>
              <a:spcAft>
                <a:spcPct val="0"/>
              </a:spcAft>
            </a:pPr>
            <a:r>
              <a:rPr sz="2450">
                <a:solidFill>
                  <a:srgbClr val="8C8C8C"/>
                </a:solidFill>
                <a:latin typeface="SRVTAO+AEUTEQ+ArialMT"/>
                <a:cs typeface="SRVTAO+AEUTEQ+ArialMT"/>
              </a:rPr>
              <a:t>•</a:t>
            </a:r>
            <a:r>
              <a:rPr sz="2450" spc="128">
                <a:solidFill>
                  <a:srgbClr val="8C8C8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8C8C"/>
                </a:solidFill>
                <a:latin typeface="AEWTTG+MS-UIGothic"/>
                <a:cs typeface="AEWTTG+MS-UIGothic"/>
              </a:rPr>
              <a:t>交通安全知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识</a:t>
            </a:r>
            <a:r>
              <a:rPr sz="2400">
                <a:solidFill>
                  <a:srgbClr val="8C8C8C"/>
                </a:solidFill>
                <a:latin typeface="AEWTTG+MS-UIGothic"/>
                <a:cs typeface="AEWTTG+MS-UIGothic"/>
              </a:rPr>
              <a:t>剖析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8C8C8C"/>
                </a:solidFill>
                <a:latin typeface="SRVTAO+AEUTEQ+ArialMT"/>
                <a:cs typeface="SRVTAO+AEUTEQ+ArialMT"/>
              </a:rPr>
              <a:t>•</a:t>
            </a:r>
            <a:r>
              <a:rPr sz="2450" spc="128">
                <a:solidFill>
                  <a:srgbClr val="8C8C8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8C8C"/>
                </a:solidFill>
                <a:latin typeface="AEWTTG+MS-UIGothic"/>
                <a:cs typeface="AEWTTG+MS-UIGothic"/>
              </a:rPr>
              <a:t>消防安全知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识</a:t>
            </a:r>
            <a:r>
              <a:rPr sz="2400">
                <a:solidFill>
                  <a:srgbClr val="8C8C8C"/>
                </a:solidFill>
                <a:latin typeface="AEWTTG+MS-UIGothic"/>
                <a:cs typeface="AEWTTG+MS-UIGothic"/>
              </a:rPr>
              <a:t>剖析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8C8C8C"/>
                </a:solidFill>
                <a:latin typeface="SRVTAO+AEUTEQ+ArialMT"/>
                <a:cs typeface="SRVTAO+AEUTEQ+ArialMT"/>
              </a:rPr>
              <a:t>•</a:t>
            </a:r>
            <a:r>
              <a:rPr sz="2450" spc="128">
                <a:solidFill>
                  <a:srgbClr val="8C8C8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8C8C"/>
                </a:solidFill>
                <a:latin typeface="AEWTTG+MS-UIGothic"/>
                <a:cs typeface="AEWTTG+MS-UIGothic"/>
              </a:rPr>
              <a:t>网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络</a:t>
            </a:r>
            <a:r>
              <a:rPr sz="2400">
                <a:solidFill>
                  <a:srgbClr val="8C8C8C"/>
                </a:solidFill>
                <a:latin typeface="AEWTTG+MS-UIGothic"/>
                <a:cs typeface="AEWTTG+MS-UIGothic"/>
              </a:rPr>
              <a:t>安全知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识</a:t>
            </a:r>
            <a:r>
              <a:rPr sz="2400">
                <a:solidFill>
                  <a:srgbClr val="8C8C8C"/>
                </a:solidFill>
                <a:latin typeface="AEWTTG+MS-UIGothic"/>
                <a:cs typeface="AEWTTG+MS-UIGothic"/>
              </a:rPr>
              <a:t>剖析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8C8C8C"/>
                </a:solidFill>
                <a:latin typeface="SRVTAO+AEUTEQ+ArialMT"/>
                <a:cs typeface="SRVTAO+AEUTEQ+ArialMT"/>
              </a:rPr>
              <a:t>•</a:t>
            </a:r>
            <a:r>
              <a:rPr sz="2450" spc="128">
                <a:solidFill>
                  <a:srgbClr val="8C8C8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8C8C"/>
                </a:solidFill>
                <a:latin typeface="AEWTTG+MS-UIGothic"/>
                <a:cs typeface="AEWTTG+MS-UIGothic"/>
              </a:rPr>
              <a:t>食品安全知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识</a:t>
            </a:r>
            <a:r>
              <a:rPr sz="2400">
                <a:solidFill>
                  <a:srgbClr val="8C8C8C"/>
                </a:solidFill>
                <a:latin typeface="AEWTTG+MS-UIGothic"/>
                <a:cs typeface="AEWTTG+MS-UIGothic"/>
              </a:rPr>
              <a:t>剖析</a:t>
            </a:r>
          </a:p>
          <a:p>
            <a:pPr marL="0" marR="0">
              <a:lnSpc>
                <a:spcPts val="2552"/>
              </a:lnSpc>
              <a:spcBef>
                <a:spcPts val="1717"/>
              </a:spcBef>
              <a:spcAft>
                <a:spcPct val="0"/>
              </a:spcAft>
            </a:pPr>
            <a:r>
              <a:rPr sz="2450">
                <a:solidFill>
                  <a:srgbClr val="8C8C8C"/>
                </a:solidFill>
                <a:latin typeface="SRVTAO+AEUTEQ+ArialMT"/>
                <a:cs typeface="SRVTAO+AEUTEQ+ArialMT"/>
              </a:rPr>
              <a:t>•</a:t>
            </a:r>
            <a:r>
              <a:rPr sz="2450" spc="128">
                <a:solidFill>
                  <a:srgbClr val="8C8C8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8C8C"/>
                </a:solidFill>
                <a:latin typeface="AEWTTG+MS-UIGothic"/>
                <a:cs typeface="AEWTTG+MS-UIGothic"/>
              </a:rPr>
              <a:t>自然灾害安全知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识</a:t>
            </a:r>
            <a:r>
              <a:rPr sz="2400">
                <a:solidFill>
                  <a:srgbClr val="8C8C8C"/>
                </a:solidFill>
                <a:latin typeface="AEWTTG+MS-UIGothic"/>
                <a:cs typeface="AEWTTG+MS-UIGothic"/>
              </a:rPr>
              <a:t>剖析</a:t>
            </a:r>
          </a:p>
          <a:p>
            <a:pPr marL="0" marR="0">
              <a:lnSpc>
                <a:spcPts val="2552"/>
              </a:lnSpc>
              <a:spcBef>
                <a:spcPts val="1767"/>
              </a:spcBef>
              <a:spcAft>
                <a:spcPct val="0"/>
              </a:spcAft>
            </a:pPr>
            <a:r>
              <a:rPr sz="2450">
                <a:solidFill>
                  <a:srgbClr val="8C8C8C"/>
                </a:solidFill>
                <a:latin typeface="SRVTAO+AEUTEQ+ArialMT"/>
                <a:cs typeface="SRVTAO+AEUTEQ+ArialMT"/>
              </a:rPr>
              <a:t>•</a:t>
            </a:r>
            <a:r>
              <a:rPr sz="2450" spc="128">
                <a:solidFill>
                  <a:srgbClr val="8C8C8C"/>
                </a:solidFill>
                <a:latin typeface="Times New Roman"/>
                <a:cs typeface="Times New Roman"/>
              </a:rPr>
              <a:t> </a:t>
            </a:r>
            <a:r>
              <a:rPr sz="2400">
                <a:solidFill>
                  <a:srgbClr val="8C8C8C"/>
                </a:solidFill>
                <a:latin typeface="AEWTTG+MS-UIGothic"/>
                <a:cs typeface="AEWTTG+MS-UIGothic"/>
              </a:rPr>
              <a:t>社会安全知</a:t>
            </a:r>
            <a:r>
              <a:rPr sz="2400">
                <a:solidFill>
                  <a:srgbClr val="8C8C8C"/>
                </a:solidFill>
                <a:latin typeface="SimSun"/>
                <a:cs typeface="SimSun"/>
              </a:rPr>
              <a:t>识</a:t>
            </a:r>
            <a:r>
              <a:rPr sz="2400">
                <a:solidFill>
                  <a:srgbClr val="8C8C8C"/>
                </a:solidFill>
                <a:latin typeface="AEWTTG+MS-UIGothic"/>
                <a:cs typeface="AEWTTG+MS-UIGothic"/>
              </a:rPr>
              <a:t>剖析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1089660" y="3988026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AEWTTG+MS-UIGothic"/>
                <a:cs typeface="AEWTTG+MS-UIGothic"/>
              </a:rPr>
              <a:t>目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089660" y="5445351"/>
            <a:ext cx="2428875" cy="242887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650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FFFFF"/>
                </a:solidFill>
                <a:latin typeface="SimSun"/>
                <a:cs typeface="SimSun"/>
              </a:rPr>
              <a:t>录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843009" y="6093221"/>
            <a:ext cx="4297997" cy="185628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5991"/>
              </a:lnSpc>
              <a:spcBef>
                <a:spcPct val="0"/>
              </a:spcBef>
              <a:spcAft>
                <a:spcPct val="0"/>
              </a:spcAft>
            </a:pPr>
            <a:r>
              <a:rPr sz="5750" spc="10">
                <a:solidFill>
                  <a:srgbClr val="CACACA"/>
                </a:solidFill>
                <a:latin typeface="LDPUDG+LQPWVA+MicrosoftYaHei-Bold"/>
                <a:cs typeface="LDPUDG+LQPWVA+MicrosoftYaHei-Bold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76909" y="1995949"/>
            <a:ext cx="5159197" cy="31045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7F7F7"/>
                </a:solidFill>
                <a:latin typeface="LDPUDG+LQPWVA+MicrosoftYaHei-Bold"/>
                <a:cs typeface="LDPUDG+LQPWVA+MicrosoftYaHei-Bold"/>
              </a:rPr>
              <a:t>01</a:t>
            </a:r>
          </a:p>
          <a:p>
            <a:pPr marL="0" marR="0">
              <a:lnSpc>
                <a:spcPts val="5150"/>
              </a:lnSpc>
              <a:spcBef>
                <a:spcPts val="2510"/>
              </a:spcBef>
              <a:spcAft>
                <a:spcPct val="0"/>
              </a:spcAft>
            </a:pPr>
            <a:r>
              <a:rPr sz="5150" spc="25">
                <a:solidFill>
                  <a:srgbClr val="F7F7F7"/>
                </a:solidFill>
                <a:latin typeface="AEWTTG+MS-UIGothic"/>
                <a:cs typeface="AEWTTG+MS-UIGothic"/>
              </a:rPr>
              <a:t>安全知</a:t>
            </a:r>
            <a:r>
              <a:rPr sz="5150" spc="20">
                <a:solidFill>
                  <a:srgbClr val="F7F7F7"/>
                </a:solidFill>
                <a:latin typeface="SimSun"/>
                <a:cs typeface="SimSun"/>
              </a:rPr>
              <a:t>识</a:t>
            </a:r>
            <a:r>
              <a:rPr sz="5150" spc="25">
                <a:solidFill>
                  <a:srgbClr val="F7F7F7"/>
                </a:solidFill>
                <a:latin typeface="AEWTTG+MS-UIGothic"/>
                <a:cs typeface="AEWTTG+MS-UIGothic"/>
              </a:rPr>
              <a:t>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81965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AEWTTG+MS-UIGothic"/>
                <a:cs typeface="AEWTTG+MS-UIGothic"/>
              </a:rPr>
              <a:t>安全知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识</a:t>
            </a:r>
            <a:r>
              <a:rPr sz="3000">
                <a:solidFill>
                  <a:srgbClr val="8C8C8C"/>
                </a:solidFill>
                <a:latin typeface="AEWTTG+MS-UIGothic"/>
                <a:cs typeface="AEWTTG+MS-UIGothic"/>
              </a:rPr>
              <a:t>的定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义</a:t>
            </a:r>
            <a:r>
              <a:rPr sz="3000">
                <a:solidFill>
                  <a:srgbClr val="8C8C8C"/>
                </a:solidFill>
                <a:latin typeface="AEWTTG+MS-UIGothic"/>
                <a:cs typeface="AEWTTG+MS-UIGothic"/>
              </a:rPr>
              <a:t>与重要性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9344025" y="2004055"/>
            <a:ext cx="1492319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AEWTTG+MS-UIGothic"/>
                <a:cs typeface="AEWTTG+MS-UIGothic"/>
              </a:rPr>
              <a:t>安全知</a:t>
            </a: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识</a:t>
            </a:r>
            <a:r>
              <a:rPr sz="1550" spc="25">
                <a:solidFill>
                  <a:srgbClr val="8C8C8C"/>
                </a:solidFill>
                <a:latin typeface="AEWTTG+MS-UIGothic"/>
                <a:cs typeface="AEWTTG+MS-UIGothic"/>
              </a:rPr>
              <a:t>定</a:t>
            </a:r>
            <a:r>
              <a:rPr sz="1550">
                <a:solidFill>
                  <a:srgbClr val="8C8C8C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497569" y="2558268"/>
            <a:ext cx="2760345" cy="104584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EWTTG+MS-UIGothic"/>
                <a:cs typeface="AEWTTG+MS-UIGothic"/>
              </a:rPr>
              <a:t>安全知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F7F7F7"/>
                </a:solidFill>
                <a:latin typeface="AEWTTG+MS-UIGothic"/>
                <a:cs typeface="AEWTTG+MS-UIGothic"/>
              </a:rPr>
              <a:t>是指与安全相关的各种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EWTTG+MS-UIGothic"/>
                <a:cs typeface="AEWTTG+MS-UIGothic"/>
              </a:rPr>
              <a:t>理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论</a:t>
            </a:r>
            <a:r>
              <a:rPr sz="1350">
                <a:solidFill>
                  <a:srgbClr val="F7F7F7"/>
                </a:solidFill>
                <a:latin typeface="AEWTTG+MS-UIGothic"/>
                <a:cs typeface="AEWTTG+MS-UIGothic"/>
              </a:rPr>
              <a:t>、原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则</a:t>
            </a:r>
            <a:r>
              <a:rPr sz="1350">
                <a:solidFill>
                  <a:srgbClr val="F7F7F7"/>
                </a:solidFill>
                <a:latin typeface="AEWTTG+MS-UIGothic"/>
                <a:cs typeface="AEWTTG+MS-UIGothic"/>
              </a:rPr>
              <a:t>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规</a:t>
            </a:r>
            <a:r>
              <a:rPr sz="1350">
                <a:solidFill>
                  <a:srgbClr val="F7F7F7"/>
                </a:solidFill>
                <a:latin typeface="AEWTTG+MS-UIGothic"/>
                <a:cs typeface="AEWTTG+MS-UIGothic"/>
              </a:rPr>
              <a:t>范和操作方法等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EWTTG+MS-UIGothic"/>
                <a:cs typeface="AEWTTG+MS-UIGothic"/>
              </a:rPr>
              <a:t>方面的知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F7F7F7"/>
                </a:solidFill>
                <a:latin typeface="AEWTTG+MS-UIGothic"/>
                <a:cs typeface="AEWTTG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643744" y="4147815"/>
            <a:ext cx="8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AEWTTG+MS-UIGothic"/>
                <a:cs typeface="AEWTTG+MS-UIGothic"/>
              </a:rPr>
              <a:t>重要性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497569" y="4661388"/>
            <a:ext cx="2694109" cy="135445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EWTTG+MS-UIGothic"/>
                <a:cs typeface="AEWTTG+MS-UIGothic"/>
              </a:rPr>
              <a:t>安全知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F7F7F7"/>
                </a:solidFill>
                <a:latin typeface="AEWTTG+MS-UIGothic"/>
                <a:cs typeface="AEWTTG+MS-UIGothic"/>
              </a:rPr>
              <a:t>是保障个人、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组织</a:t>
            </a:r>
            <a:r>
              <a:rPr sz="1350">
                <a:solidFill>
                  <a:srgbClr val="F7F7F7"/>
                </a:solidFill>
                <a:latin typeface="AEWTTG+MS-UIGothic"/>
                <a:cs typeface="AEWTTG+MS-UIGothic"/>
              </a:rPr>
              <a:t>和社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EWTTG+MS-UIGothic"/>
                <a:cs typeface="AEWTTG+MS-UIGothic"/>
              </a:rPr>
              <a:t>会安全的重要基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础</a:t>
            </a:r>
            <a:r>
              <a:rPr sz="1350">
                <a:solidFill>
                  <a:srgbClr val="F7F7F7"/>
                </a:solidFill>
                <a:latin typeface="AEWTTG+MS-UIGothic"/>
                <a:cs typeface="AEWTTG+MS-UIGothic"/>
              </a:rPr>
              <a:t>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7F7F7"/>
                </a:solidFill>
                <a:latin typeface="AEWTTG+MS-UIGothic"/>
                <a:cs typeface="AEWTTG+MS-UIGothic"/>
              </a:rPr>
              <a:t>于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预</a:t>
            </a:r>
            <a:r>
              <a:rPr sz="1350">
                <a:solidFill>
                  <a:srgbClr val="F7F7F7"/>
                </a:solidFill>
                <a:latin typeface="AEWTTG+MS-UIGothic"/>
                <a:cs typeface="AEWTTG+MS-UIGothic"/>
              </a:rPr>
              <a:t>防事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EWTTG+MS-UIGothic"/>
                <a:cs typeface="AEWTTG+MS-UIGothic"/>
              </a:rPr>
              <a:t>故、减少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损</a:t>
            </a:r>
            <a:r>
              <a:rPr sz="1350">
                <a:solidFill>
                  <a:srgbClr val="F7F7F7"/>
                </a:solidFill>
                <a:latin typeface="AEWTTG+MS-UIGothic"/>
                <a:cs typeface="AEWTTG+MS-UIGothic"/>
              </a:rPr>
              <a:t>失、提高安全意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F7F7F7"/>
                </a:solidFill>
                <a:latin typeface="AEWTTG+MS-UIGothic"/>
                <a:cs typeface="AEWTTG+MS-UIGothic"/>
              </a:rPr>
              <a:t>具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EWTTG+MS-UIGothic"/>
                <a:cs typeface="AEWTTG+MS-UIGothic"/>
              </a:rPr>
              <a:t>有重要意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义</a:t>
            </a:r>
            <a:r>
              <a:rPr sz="1350">
                <a:solidFill>
                  <a:srgbClr val="F7F7F7"/>
                </a:solidFill>
                <a:latin typeface="AEWTTG+MS-UIGothic"/>
                <a:cs typeface="AEWTTG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AEWTTG+MS-UIGothic"/>
                <a:cs typeface="AEWTTG+MS-UIGothic"/>
              </a:rPr>
              <a:t>安全知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识</a:t>
            </a:r>
            <a:r>
              <a:rPr sz="3000">
                <a:solidFill>
                  <a:srgbClr val="8C8C8C"/>
                </a:solidFill>
                <a:latin typeface="AEWTTG+MS-UIGothic"/>
                <a:cs typeface="AEWTTG+MS-UIGothic"/>
              </a:rPr>
              <a:t>的学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习</a:t>
            </a:r>
            <a:r>
              <a:rPr sz="3000">
                <a:solidFill>
                  <a:srgbClr val="8C8C8C"/>
                </a:solidFill>
                <a:latin typeface="AEWTTG+MS-UIGothic"/>
                <a:cs typeface="AEWTTG+MS-UIGothic"/>
              </a:rPr>
              <a:t>与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应</a:t>
            </a:r>
            <a:r>
              <a:rPr sz="3000">
                <a:solidFill>
                  <a:srgbClr val="8C8C8C"/>
                </a:solidFill>
                <a:latin typeface="AEWTTG+MS-UIGothic"/>
                <a:cs typeface="AEWTTG+MS-UIGothic"/>
              </a:rPr>
              <a:t>用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55319" y="147319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8C8C8C"/>
                </a:solidFill>
                <a:latin typeface="AEWTTG+MS-UIGothic"/>
                <a:cs typeface="AEWTTG+MS-UIGothic"/>
              </a:rPr>
              <a:t>学</a:t>
            </a:r>
            <a:r>
              <a:rPr sz="1550" spc="25">
                <a:solidFill>
                  <a:srgbClr val="8C8C8C"/>
                </a:solidFill>
                <a:latin typeface="SimSun"/>
                <a:cs typeface="SimSun"/>
              </a:rPr>
              <a:t>习</a:t>
            </a:r>
            <a:r>
              <a:rPr sz="1550" spc="25">
                <a:solidFill>
                  <a:srgbClr val="8C8C8C"/>
                </a:solidFill>
                <a:latin typeface="AEWTTG+MS-UIGothic"/>
                <a:cs typeface="AEWTTG+MS-UIGothic"/>
              </a:rPr>
              <a:t>途径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55319" y="1960098"/>
            <a:ext cx="3022208" cy="73723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EWTTG+MS-UIGothic"/>
                <a:cs typeface="AEWTTG+MS-UIGothic"/>
              </a:rPr>
              <a:t>通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7F7F7"/>
                </a:solidFill>
                <a:latin typeface="AEWTTG+MS-UIGothic"/>
                <a:cs typeface="AEWTTG+MS-UIGothic"/>
              </a:rPr>
              <a:t>学校教育、社会培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训</a:t>
            </a:r>
            <a:r>
              <a:rPr sz="1350">
                <a:solidFill>
                  <a:srgbClr val="F7F7F7"/>
                </a:solidFill>
                <a:latin typeface="AEWTTG+MS-UIGothic"/>
                <a:cs typeface="AEWTTG+MS-UIGothic"/>
              </a:rPr>
              <a:t>、网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络</a:t>
            </a:r>
            <a:r>
              <a:rPr sz="1350">
                <a:solidFill>
                  <a:srgbClr val="F7F7F7"/>
                </a:solidFill>
                <a:latin typeface="AEWTTG+MS-UIGothic"/>
                <a:cs typeface="AEWTTG+MS-UIGothic"/>
              </a:rPr>
              <a:t>学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习</a:t>
            </a:r>
          </a:p>
          <a:p>
            <a:pPr marL="0" marR="0">
              <a:lnSpc>
                <a:spcPts val="1350"/>
              </a:lnSpc>
              <a:spcBef>
                <a:spcPts val="108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EWTTG+MS-UIGothic"/>
                <a:cs typeface="AEWTTG+MS-UIGothic"/>
              </a:rPr>
              <a:t>等多种途径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获</a:t>
            </a:r>
            <a:r>
              <a:rPr sz="1350">
                <a:solidFill>
                  <a:srgbClr val="F7F7F7"/>
                </a:solidFill>
                <a:latin typeface="AEWTTG+MS-UIGothic"/>
                <a:cs typeface="AEWTTG+MS-UIGothic"/>
              </a:rPr>
              <a:t>取安全知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F7F7F7"/>
                </a:solidFill>
                <a:latin typeface="AEWTTG+MS-UIGothic"/>
                <a:cs typeface="AEWTTG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93419" y="4044946"/>
            <a:ext cx="1092123" cy="4921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50"/>
              </a:lnSpc>
              <a:spcBef>
                <a:spcPct val="0"/>
              </a:spcBef>
              <a:spcAft>
                <a:spcPct val="0"/>
              </a:spcAft>
            </a:pP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550" spc="25">
                <a:solidFill>
                  <a:srgbClr val="FFFFFF"/>
                </a:solidFill>
                <a:latin typeface="AEWTTG+MS-UIGothic"/>
                <a:cs typeface="AEWTTG+MS-UIGothic"/>
              </a:rPr>
              <a:t>用</a:t>
            </a:r>
            <a:r>
              <a:rPr sz="1550" spc="25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550">
                <a:solidFill>
                  <a:srgbClr val="FFFFFF"/>
                </a:solidFill>
                <a:latin typeface="AEWTTG+MS-UIGothic"/>
                <a:cs typeface="AEWTTG+MS-UIGothic"/>
              </a:rPr>
              <a:t>域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93419" y="4451838"/>
            <a:ext cx="3285611" cy="104584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EWTTG+MS-UIGothic"/>
                <a:cs typeface="AEWTTG+MS-UIGothic"/>
              </a:rPr>
              <a:t>安全知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FFFFFF"/>
                </a:solidFill>
                <a:latin typeface="AEWTTG+MS-UIGothic"/>
                <a:cs typeface="AEWTTG+MS-UIGothic"/>
              </a:rPr>
              <a:t>广泛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FFFFF"/>
                </a:solidFill>
                <a:latin typeface="AEWTTG+MS-UIGothic"/>
                <a:cs typeface="AEWTTG+MS-UIGothic"/>
              </a:rPr>
              <a:t>用于生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产</a:t>
            </a:r>
            <a:r>
              <a:rPr sz="1350">
                <a:solidFill>
                  <a:srgbClr val="FFFFFF"/>
                </a:solidFill>
                <a:latin typeface="AEWTTG+MS-UIGothic"/>
                <a:cs typeface="AEWTTG+MS-UIGothic"/>
              </a:rPr>
              <a:t>、生活、交</a:t>
            </a:r>
          </a:p>
          <a:p>
            <a:pPr marL="0" marR="0">
              <a:lnSpc>
                <a:spcPts val="1350"/>
              </a:lnSpc>
              <a:spcBef>
                <a:spcPts val="107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EWTTG+MS-UIGothic"/>
                <a:cs typeface="AEWTTG+MS-UIGothic"/>
              </a:rPr>
              <a:t>通、消防等各个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领</a:t>
            </a:r>
            <a:r>
              <a:rPr sz="1350">
                <a:solidFill>
                  <a:srgbClr val="FFFFFF"/>
                </a:solidFill>
                <a:latin typeface="AEWTTG+MS-UIGothic"/>
                <a:cs typeface="AEWTTG+MS-UIGothic"/>
              </a:rPr>
              <a:t>域，帮助人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们</a:t>
            </a:r>
            <a:r>
              <a:rPr sz="1350">
                <a:solidFill>
                  <a:srgbClr val="FFFFFF"/>
                </a:solidFill>
                <a:latin typeface="AEWTTG+MS-UIGothic"/>
                <a:cs typeface="AEWTTG+MS-UIGothic"/>
              </a:rPr>
              <a:t>提高</a:t>
            </a:r>
          </a:p>
          <a:p>
            <a:pPr marL="0" marR="0">
              <a:lnSpc>
                <a:spcPts val="1350"/>
              </a:lnSpc>
              <a:spcBef>
                <a:spcPts val="1029"/>
              </a:spcBef>
              <a:spcAft>
                <a:spcPct val="0"/>
              </a:spcAft>
            </a:pPr>
            <a:r>
              <a:rPr sz="1350">
                <a:solidFill>
                  <a:srgbClr val="FFFFFF"/>
                </a:solidFill>
                <a:latin typeface="AEWTTG+MS-UIGothic"/>
                <a:cs typeface="AEWTTG+MS-UIGothic"/>
              </a:rPr>
              <a:t>安全防范意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FFFFFF"/>
                </a:solidFill>
                <a:latin typeface="AEWTTG+MS-UIGothic"/>
                <a:cs typeface="AEWTTG+MS-UIGothic"/>
              </a:rPr>
              <a:t>和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应对</a:t>
            </a:r>
            <a:r>
              <a:rPr sz="1350">
                <a:solidFill>
                  <a:srgbClr val="FFFFFF"/>
                </a:solidFill>
                <a:latin typeface="AEWTTG+MS-UIGothic"/>
                <a:cs typeface="AEWTTG+MS-UIGothic"/>
              </a:rPr>
              <a:t>突</a:t>
            </a:r>
            <a:r>
              <a:rPr sz="1350">
                <a:solidFill>
                  <a:srgbClr val="FFFFFF"/>
                </a:solidFill>
                <a:latin typeface="SimSun"/>
                <a:cs typeface="SimSun"/>
              </a:rPr>
              <a:t>发</a:t>
            </a:r>
            <a:r>
              <a:rPr sz="1350">
                <a:solidFill>
                  <a:srgbClr val="FFFFFF"/>
                </a:solidFill>
                <a:latin typeface="AEWTTG+MS-UIGothic"/>
                <a:cs typeface="AEWTTG+MS-UIGothic"/>
              </a:rPr>
              <a:t>事件的能力。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8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381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AEWTTG+MS-UIGothic"/>
                <a:cs typeface="AEWTTG+MS-UIGothic"/>
              </a:rPr>
              <a:t>安全意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识</a:t>
            </a:r>
            <a:r>
              <a:rPr sz="3000">
                <a:solidFill>
                  <a:srgbClr val="8C8C8C"/>
                </a:solidFill>
                <a:latin typeface="AEWTTG+MS-UIGothic"/>
                <a:cs typeface="AEWTTG+MS-UIGothic"/>
              </a:rPr>
              <a:t>的培养与提高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385559" y="1691163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8C8C8C"/>
                </a:solidFill>
                <a:latin typeface="AEWTTG+MS-UIGothic"/>
                <a:cs typeface="AEWTTG+MS-UIGothic"/>
              </a:rPr>
              <a:t>培养方法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385559" y="2272518"/>
            <a:ext cx="4927647" cy="4286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EWTTG+MS-UIGothic"/>
                <a:cs typeface="AEWTTG+MS-UIGothic"/>
              </a:rPr>
              <a:t>通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过</a:t>
            </a:r>
            <a:r>
              <a:rPr sz="1350">
                <a:solidFill>
                  <a:srgbClr val="F7F7F7"/>
                </a:solidFill>
                <a:latin typeface="AEWTTG+MS-UIGothic"/>
                <a:cs typeface="AEWTTG+MS-UIGothic"/>
              </a:rPr>
              <a:t>宣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传</a:t>
            </a:r>
            <a:r>
              <a:rPr sz="1350">
                <a:solidFill>
                  <a:srgbClr val="F7F7F7"/>
                </a:solidFill>
                <a:latin typeface="AEWTTG+MS-UIGothic"/>
                <a:cs typeface="AEWTTG+MS-UIGothic"/>
              </a:rPr>
              <a:t>教育、案例分析、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7F7F7"/>
                </a:solidFill>
                <a:latin typeface="AEWTTG+MS-UIGothic"/>
                <a:cs typeface="AEWTTG+MS-UIGothic"/>
              </a:rPr>
              <a:t>践操作等方式培养安全意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F7F7F7"/>
                </a:solidFill>
                <a:latin typeface="AEWTTG+MS-UIGothic"/>
                <a:cs typeface="AEWTTG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385559" y="4208938"/>
            <a:ext cx="140284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8C8C8C"/>
                </a:solidFill>
                <a:latin typeface="AEWTTG+MS-UIGothic"/>
                <a:cs typeface="AEWTTG+MS-UIGothic"/>
              </a:rPr>
              <a:t>提高途径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385559" y="4766163"/>
            <a:ext cx="5124814" cy="810894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350"/>
              </a:lnSpc>
              <a:spcBef>
                <a:spcPct val="0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EWTTG+MS-UIGothic"/>
                <a:cs typeface="AEWTTG+MS-UIGothic"/>
              </a:rPr>
              <a:t>不断学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习</a:t>
            </a:r>
            <a:r>
              <a:rPr sz="1350">
                <a:solidFill>
                  <a:srgbClr val="F7F7F7"/>
                </a:solidFill>
                <a:latin typeface="AEWTTG+MS-UIGothic"/>
                <a:cs typeface="AEWTTG+MS-UIGothic"/>
              </a:rPr>
              <a:t>、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实</a:t>
            </a:r>
            <a:r>
              <a:rPr sz="1350">
                <a:solidFill>
                  <a:srgbClr val="F7F7F7"/>
                </a:solidFill>
                <a:latin typeface="AEWTTG+MS-UIGothic"/>
                <a:cs typeface="AEWTTG+MS-UIGothic"/>
              </a:rPr>
              <a:t>践和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总结</a:t>
            </a:r>
            <a:r>
              <a:rPr sz="1350">
                <a:solidFill>
                  <a:srgbClr val="F7F7F7"/>
                </a:solidFill>
                <a:latin typeface="AEWTTG+MS-UIGothic"/>
                <a:cs typeface="AEWTTG+MS-UIGothic"/>
              </a:rPr>
              <a:t>，提高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对</a:t>
            </a:r>
            <a:r>
              <a:rPr sz="1350">
                <a:solidFill>
                  <a:srgbClr val="F7F7F7"/>
                </a:solidFill>
                <a:latin typeface="AEWTTG+MS-UIGothic"/>
                <a:cs typeface="AEWTTG+MS-UIGothic"/>
              </a:rPr>
              <a:t>安全知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F7F7F7"/>
                </a:solidFill>
                <a:latin typeface="AEWTTG+MS-UIGothic"/>
                <a:cs typeface="AEWTTG+MS-UIGothic"/>
              </a:rPr>
              <a:t>的理解和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应</a:t>
            </a:r>
            <a:r>
              <a:rPr sz="1350">
                <a:solidFill>
                  <a:srgbClr val="F7F7F7"/>
                </a:solidFill>
                <a:latin typeface="AEWTTG+MS-UIGothic"/>
                <a:cs typeface="AEWTTG+MS-UIGothic"/>
              </a:rPr>
              <a:t>用能力，</a:t>
            </a:r>
          </a:p>
          <a:p>
            <a:pPr marL="0" marR="0">
              <a:lnSpc>
                <a:spcPts val="1350"/>
              </a:lnSpc>
              <a:spcBef>
                <a:spcPts val="1659"/>
              </a:spcBef>
              <a:spcAft>
                <a:spcPct val="0"/>
              </a:spcAft>
            </a:pPr>
            <a:r>
              <a:rPr sz="1350">
                <a:solidFill>
                  <a:srgbClr val="F7F7F7"/>
                </a:solidFill>
                <a:latin typeface="AEWTTG+MS-UIGothic"/>
                <a:cs typeface="AEWTTG+MS-UIGothic"/>
              </a:rPr>
              <a:t>增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强</a:t>
            </a:r>
            <a:r>
              <a:rPr sz="1350">
                <a:solidFill>
                  <a:srgbClr val="F7F7F7"/>
                </a:solidFill>
                <a:latin typeface="AEWTTG+MS-UIGothic"/>
                <a:cs typeface="AEWTTG+MS-UIGothic"/>
              </a:rPr>
              <a:t>安全意</a:t>
            </a:r>
            <a:r>
              <a:rPr sz="1350">
                <a:solidFill>
                  <a:srgbClr val="F7F7F7"/>
                </a:solidFill>
                <a:latin typeface="SimSun"/>
                <a:cs typeface="SimSun"/>
              </a:rPr>
              <a:t>识</a:t>
            </a:r>
            <a:r>
              <a:rPr sz="1350">
                <a:solidFill>
                  <a:srgbClr val="F7F7F7"/>
                </a:solidFill>
                <a:latin typeface="AEWTTG+MS-UIGothic"/>
                <a:cs typeface="AEWTTG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76909" y="1995949"/>
            <a:ext cx="6473837" cy="31045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7F7F7"/>
                </a:solidFill>
                <a:latin typeface="LDPUDG+LQPWVA+MicrosoftYaHei-Bold"/>
                <a:cs typeface="LDPUDG+LQPWVA+MicrosoftYaHei-Bold"/>
              </a:rPr>
              <a:t>02</a:t>
            </a:r>
          </a:p>
          <a:p>
            <a:pPr marL="0" marR="0">
              <a:lnSpc>
                <a:spcPts val="5150"/>
              </a:lnSpc>
              <a:spcBef>
                <a:spcPts val="2510"/>
              </a:spcBef>
              <a:spcAft>
                <a:spcPct val="0"/>
              </a:spcAft>
            </a:pPr>
            <a:r>
              <a:rPr sz="5150" spc="25">
                <a:solidFill>
                  <a:srgbClr val="F7F7F7"/>
                </a:solidFill>
                <a:latin typeface="AEWTTG+MS-UIGothic"/>
                <a:cs typeface="AEWTTG+MS-UIGothic"/>
              </a:rPr>
              <a:t>交通安全知</a:t>
            </a:r>
            <a:r>
              <a:rPr sz="5150" spc="25">
                <a:solidFill>
                  <a:srgbClr val="F7F7F7"/>
                </a:solidFill>
                <a:latin typeface="SimSun"/>
                <a:cs typeface="SimSun"/>
              </a:rPr>
              <a:t>识</a:t>
            </a:r>
            <a:r>
              <a:rPr sz="5150" spc="25">
                <a:solidFill>
                  <a:srgbClr val="F7F7F7"/>
                </a:solidFill>
                <a:latin typeface="AEWTTG+MS-UIGothic"/>
                <a:cs typeface="AEWTTG+MS-UIGothic"/>
              </a:rPr>
              <a:t>剖析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3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3619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AEWTTG+MS-UIGothic"/>
                <a:cs typeface="AEWTTG+MS-UIGothic"/>
              </a:rPr>
              <a:t>交通安全基本知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 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112519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DPUDG+LQPWVA+MicrosoftYaHei-Bold"/>
                <a:cs typeface="LDPUDG+LQPWVA+MicrosoftYaHei-Bold"/>
              </a:rPr>
              <a:t>01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820920" y="170271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DPUDG+LQPWVA+MicrosoftYaHei-Bold"/>
                <a:cs typeface="LDPUDG+LQPWVA+MicrosoftYaHei-Bold"/>
              </a:rPr>
              <a:t>02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524240" y="1712876"/>
            <a:ext cx="696137" cy="645666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83"/>
              </a:lnSpc>
              <a:spcBef>
                <a:spcPct val="0"/>
              </a:spcBef>
              <a:spcAft>
                <a:spcPct val="0"/>
              </a:spcAft>
            </a:pPr>
            <a:r>
              <a:rPr sz="2000" spc="15">
                <a:solidFill>
                  <a:srgbClr val="FFFFFF"/>
                </a:solidFill>
                <a:latin typeface="LDPUDG+LQPWVA+MicrosoftYaHei-Bold"/>
                <a:cs typeface="LDPUDG+LQPWVA+MicrosoftYaHei-Bold"/>
              </a:rPr>
              <a:t>03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104264" y="3905789"/>
            <a:ext cx="192100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8C8C8C"/>
                </a:solidFill>
                <a:latin typeface="AEWTTG+MS-UIGothic"/>
                <a:cs typeface="AEWTTG+MS-UIGothic"/>
              </a:rPr>
              <a:t>安全</a:t>
            </a:r>
            <a:r>
              <a:rPr sz="2000" spc="25">
                <a:solidFill>
                  <a:srgbClr val="8C8C8C"/>
                </a:solidFill>
                <a:latin typeface="SimSun"/>
                <a:cs typeface="SimSun"/>
              </a:rPr>
              <a:t>带</a:t>
            </a:r>
            <a:r>
              <a:rPr sz="2000" spc="25">
                <a:solidFill>
                  <a:srgbClr val="8C8C8C"/>
                </a:solidFill>
                <a:latin typeface="AEWTTG+MS-UIGothic"/>
                <a:cs typeface="AEWTTG+MS-UIGothic"/>
              </a:rPr>
              <a:t>的使用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785359" y="3905789"/>
            <a:ext cx="217805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8C8C8C"/>
                </a:solidFill>
                <a:latin typeface="AEWTTG+MS-UIGothic"/>
                <a:cs typeface="AEWTTG+MS-UIGothic"/>
              </a:rPr>
              <a:t>行</a:t>
            </a:r>
            <a:r>
              <a:rPr sz="2000" spc="25">
                <a:solidFill>
                  <a:srgbClr val="8C8C8C"/>
                </a:solidFill>
                <a:latin typeface="SimSun"/>
                <a:cs typeface="SimSun"/>
              </a:rPr>
              <a:t>驶</a:t>
            </a:r>
            <a:r>
              <a:rPr sz="2000" spc="25">
                <a:solidFill>
                  <a:srgbClr val="8C8C8C"/>
                </a:solidFill>
                <a:latin typeface="AEWTTG+MS-UIGothic"/>
                <a:cs typeface="AEWTTG+MS-UIGothic"/>
              </a:rPr>
              <a:t>速度的控制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487409" y="390578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5">
                <a:solidFill>
                  <a:srgbClr val="8C8C8C"/>
                </a:solidFill>
                <a:latin typeface="AEWTTG+MS-UIGothic"/>
                <a:cs typeface="AEWTTG+MS-UIGothic"/>
              </a:rPr>
              <a:t>保持</a:t>
            </a:r>
            <a:r>
              <a:rPr sz="2000" spc="25">
                <a:solidFill>
                  <a:srgbClr val="8C8C8C"/>
                </a:solidFill>
                <a:latin typeface="SimSun"/>
                <a:cs typeface="SimSun"/>
              </a:rPr>
              <a:t>车</a:t>
            </a:r>
            <a:r>
              <a:rPr sz="2000">
                <a:solidFill>
                  <a:srgbClr val="8C8C8C"/>
                </a:solidFill>
                <a:latin typeface="AEWTTG+MS-UIGothic"/>
                <a:cs typeface="AEWTTG+MS-UIGothic"/>
              </a:rPr>
              <a:t>距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104264" y="4746997"/>
            <a:ext cx="2409825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正确使用安全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带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可以减少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交通事故中的人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员伤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亡。</a:t>
            </a:r>
          </a:p>
        </p:txBody>
      </p:sp>
      <p:sp>
        <p:nvSpPr>
          <p:cNvPr id="11" name="object 11"/>
          <p:cNvSpPr txBox="1"/>
          <p:nvPr/>
        </p:nvSpPr>
        <p:spPr>
          <a:xfrm>
            <a:off x="4785359" y="4746997"/>
            <a:ext cx="2555304" cy="69596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在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定的速度范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围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内行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驶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避免超速或低速行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驶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。</a:t>
            </a:r>
          </a:p>
        </p:txBody>
      </p:sp>
      <p:sp>
        <p:nvSpPr>
          <p:cNvPr id="12" name="object 12"/>
          <p:cNvSpPr txBox="1"/>
          <p:nvPr/>
        </p:nvSpPr>
        <p:spPr>
          <a:xfrm>
            <a:off x="8487409" y="4746997"/>
            <a:ext cx="2409825" cy="9156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与前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保持适当的距离，</a:t>
            </a:r>
          </a:p>
          <a:p>
            <a:pPr marL="0" marR="0">
              <a:lnSpc>
                <a:spcPts val="1500"/>
              </a:lnSpc>
              <a:spcBef>
                <a:spcPts val="23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以便在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紧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急情况下有足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够</a:t>
            </a:r>
          </a:p>
          <a:p>
            <a:pPr marL="0" marR="0">
              <a:lnSpc>
                <a:spcPts val="1500"/>
              </a:lnSpc>
              <a:spcBef>
                <a:spcPts val="28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刹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AEWTTG+MS-UIGothic"/>
                <a:cs typeface="AEWTTG+MS-UIGothic"/>
              </a:rPr>
              <a:t>交通信号与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标</a:t>
            </a:r>
            <a:r>
              <a:rPr sz="3000">
                <a:solidFill>
                  <a:srgbClr val="8C8C8C"/>
                </a:solidFill>
                <a:latin typeface="AEWTTG+MS-UIGothic"/>
                <a:cs typeface="AEWTTG+MS-UIGothic"/>
              </a:rPr>
              <a:t>志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识别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353185" y="3825041"/>
            <a:ext cx="1911210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AEWTTG+MS-UIGothic"/>
                <a:cs typeface="AEWTTG+MS-UIGothic"/>
              </a:rPr>
              <a:t>交通信号灯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4757420" y="3825041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AEWTTG+MS-UIGothic"/>
                <a:cs typeface="AEWTTG+MS-UIGothic"/>
              </a:rPr>
              <a:t>交通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标</a:t>
            </a:r>
            <a:r>
              <a:rPr sz="2300">
                <a:solidFill>
                  <a:srgbClr val="8C8C8C"/>
                </a:solidFill>
                <a:latin typeface="AEWTTG+MS-UIGothic"/>
                <a:cs typeface="AEWTTG+MS-UIGothic"/>
              </a:rPr>
              <a:t>志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8427719" y="382504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AEWTTG+MS-UIGothic"/>
                <a:cs typeface="AEWTTG+MS-UIGothic"/>
              </a:rPr>
              <a:t>路面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标线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1452244" y="4698738"/>
            <a:ext cx="2336229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识别红绿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灯、黄灯等交通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857115" y="4698738"/>
            <a:ext cx="2481708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识别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交通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志，如禁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令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志、警告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志、指示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志等，并遵守相关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定。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6780" y="4698738"/>
            <a:ext cx="2336229" cy="102489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识别车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道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线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、停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车线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、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转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向箭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头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等路面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标线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，遵守</a:t>
            </a:r>
          </a:p>
          <a:p>
            <a:pPr marL="0" marR="0">
              <a:lnSpc>
                <a:spcPts val="1500"/>
              </a:lnSpc>
              <a:spcBef>
                <a:spcPts val="60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相关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规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定。</a:t>
            </a:r>
          </a:p>
        </p:txBody>
      </p:sp>
      <p:sp>
        <p:nvSpPr>
          <p:cNvPr id="10" name="object 10"/>
          <p:cNvSpPr txBox="1"/>
          <p:nvPr/>
        </p:nvSpPr>
        <p:spPr>
          <a:xfrm>
            <a:off x="1452244" y="4973058"/>
            <a:ext cx="248170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信号，遵守信号灯的指示。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AEWTTG+MS-UIGothic"/>
                <a:cs typeface="AEWTTG+MS-UIGothic"/>
              </a:rPr>
              <a:t>交通事故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预</a:t>
            </a:r>
            <a:r>
              <a:rPr sz="3000">
                <a:solidFill>
                  <a:srgbClr val="8C8C8C"/>
                </a:solidFill>
                <a:latin typeface="AEWTTG+MS-UIGothic"/>
                <a:cs typeface="AEWTTG+MS-UIGothic"/>
              </a:rPr>
              <a:t>防与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处</a:t>
            </a:r>
            <a:r>
              <a:rPr sz="3000">
                <a:solidFill>
                  <a:srgbClr val="8C8C8C"/>
                </a:solidFill>
                <a:latin typeface="AEWTTG+MS-UIGothic"/>
                <a:cs typeface="AEWTTG+MS-UIGothic"/>
              </a:rPr>
              <a:t>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2164714" y="1709959"/>
            <a:ext cx="1406651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预</a:t>
            </a:r>
            <a:r>
              <a:rPr sz="2000" spc="25">
                <a:solidFill>
                  <a:srgbClr val="FFFDFD"/>
                </a:solidFill>
                <a:latin typeface="AEWTTG+MS-UIGothic"/>
                <a:cs typeface="AEWTTG+MS-UIGothic"/>
              </a:rPr>
              <a:t>防措施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8954769" y="170995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AEWTTG+MS-UIGothic"/>
                <a:cs typeface="AEWTTG+MS-UIGothic"/>
              </a:rPr>
              <a:t>保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险</a:t>
            </a:r>
            <a:r>
              <a:rPr sz="2000" spc="25">
                <a:solidFill>
                  <a:srgbClr val="FFFDFD"/>
                </a:solidFill>
                <a:latin typeface="AEWTTG+MS-UIGothic"/>
                <a:cs typeface="AEWTTG+MS-UIGothic"/>
              </a:rPr>
              <a:t>理</a:t>
            </a:r>
            <a:r>
              <a:rPr sz="2000">
                <a:solidFill>
                  <a:srgbClr val="FFFDFD"/>
                </a:solidFill>
                <a:latin typeface="SimSun"/>
                <a:cs typeface="SimSun"/>
              </a:rPr>
              <a:t>赔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1114425" y="2624192"/>
            <a:ext cx="3577083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EWTTG+MS-UIGothic"/>
                <a:cs typeface="AEWTTG+MS-UIGothic"/>
              </a:rPr>
              <a:t>遵守交通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规则</a:t>
            </a:r>
            <a:r>
              <a:rPr sz="1500">
                <a:solidFill>
                  <a:srgbClr val="FFFDFD"/>
                </a:solidFill>
                <a:latin typeface="AEWTTG+MS-UIGothic"/>
                <a:cs typeface="AEWTTG+MS-UIGothic"/>
              </a:rPr>
              <a:t>，保持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FFFDFD"/>
                </a:solidFill>
                <a:latin typeface="AEWTTG+MS-UIGothic"/>
                <a:cs typeface="AEWTTG+MS-UIGothic"/>
              </a:rPr>
              <a:t>距，控制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FFFDFD"/>
                </a:solidFill>
                <a:latin typeface="AEWTTG+MS-UIGothic"/>
                <a:cs typeface="AEWTTG+MS-UIGothic"/>
              </a:rPr>
              <a:t>速，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EWTTG+MS-UIGothic"/>
                <a:cs typeface="AEWTTG+MS-UIGothic"/>
              </a:rPr>
              <a:t>避免酒后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驾驶</a:t>
            </a:r>
            <a:r>
              <a:rPr sz="1500">
                <a:solidFill>
                  <a:srgbClr val="FFFDFD"/>
                </a:solidFill>
                <a:latin typeface="AEWTTG+MS-UIGothic"/>
                <a:cs typeface="AEWTTG+MS-UIGothic"/>
              </a:rPr>
              <a:t>、疲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劳驾驶</a:t>
            </a:r>
            <a:r>
              <a:rPr sz="1500">
                <a:solidFill>
                  <a:srgbClr val="FFFDFD"/>
                </a:solidFill>
                <a:latin typeface="AEWTTG+MS-UIGothic"/>
                <a:cs typeface="AEWTTG+MS-UIGothic"/>
              </a:rPr>
              <a:t>等危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FFFDFD"/>
                </a:solidFill>
                <a:latin typeface="AEWTTG+MS-UIGothic"/>
                <a:cs typeface="AEWTTG+MS-UIGothic"/>
              </a:rPr>
              <a:t>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为</a:t>
            </a:r>
            <a:r>
              <a:rPr sz="1500">
                <a:solidFill>
                  <a:srgbClr val="FFFDFD"/>
                </a:solidFill>
                <a:latin typeface="AEWTTG+MS-UIGothic"/>
                <a:cs typeface="AEWTTG+MS-UIGothic"/>
              </a:rPr>
              <a:t>。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7999730" y="2624192"/>
            <a:ext cx="3431604" cy="8191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EWTTG+MS-UIGothic"/>
                <a:cs typeface="AEWTTG+MS-UIGothic"/>
              </a:rPr>
              <a:t>了解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车辆</a:t>
            </a:r>
            <a:r>
              <a:rPr sz="1500">
                <a:solidFill>
                  <a:srgbClr val="FFFDFD"/>
                </a:solidFill>
                <a:latin typeface="AEWTTG+MS-UIGothic"/>
                <a:cs typeface="AEWTTG+MS-UIGothic"/>
              </a:rPr>
              <a:t>保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险</a:t>
            </a:r>
            <a:r>
              <a:rPr sz="1500">
                <a:solidFill>
                  <a:srgbClr val="FFFDFD"/>
                </a:solidFill>
                <a:latin typeface="AEWTTG+MS-UIGothic"/>
                <a:cs typeface="AEWTTG+MS-UIGothic"/>
              </a:rPr>
              <a:t>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赔</a:t>
            </a:r>
            <a:r>
              <a:rPr sz="1500">
                <a:solidFill>
                  <a:srgbClr val="FFFDFD"/>
                </a:solidFill>
                <a:latin typeface="AEWTTG+MS-UIGothic"/>
                <a:cs typeface="AEWTTG+MS-UIGothic"/>
              </a:rPr>
              <a:t>流程，以便在需要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时进</a:t>
            </a:r>
            <a:r>
              <a:rPr sz="1500">
                <a:solidFill>
                  <a:srgbClr val="FFFDFD"/>
                </a:solidFill>
                <a:latin typeface="AEWTTG+MS-UIGothic"/>
                <a:cs typeface="AEWTTG+MS-UIGothic"/>
              </a:rPr>
              <a:t>行理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赔</a:t>
            </a:r>
            <a:r>
              <a:rPr sz="1500">
                <a:solidFill>
                  <a:srgbClr val="FFFDFD"/>
                </a:solidFill>
                <a:latin typeface="AEWTTG+MS-UIGothic"/>
                <a:cs typeface="AEWTTG+MS-UIGothic"/>
              </a:rPr>
              <a:t>申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请</a:t>
            </a:r>
            <a:r>
              <a:rPr sz="1500">
                <a:solidFill>
                  <a:srgbClr val="FFFDFD"/>
                </a:solidFill>
                <a:latin typeface="AEWTTG+MS-UIGothic"/>
                <a:cs typeface="AEWTTG+MS-UIGothic"/>
              </a:rPr>
              <a:t>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5560059" y="3853719"/>
            <a:ext cx="1406652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2000" spc="25">
                <a:solidFill>
                  <a:srgbClr val="FFFDFD"/>
                </a:solidFill>
                <a:latin typeface="AEWTTG+MS-UIGothic"/>
                <a:cs typeface="AEWTTG+MS-UIGothic"/>
              </a:rPr>
              <a:t>急</a:t>
            </a:r>
            <a:r>
              <a:rPr sz="2000" spc="25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2000">
                <a:solidFill>
                  <a:srgbClr val="FFFDFD"/>
                </a:solidFill>
                <a:latin typeface="AEWTTG+MS-UIGothic"/>
                <a:cs typeface="AEWTTG+MS-UIGothic"/>
              </a:rPr>
              <a:t>理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4604384" y="4425688"/>
            <a:ext cx="3431604" cy="15049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EWTTG+MS-UIGothic"/>
                <a:cs typeface="AEWTTG+MS-UIGothic"/>
              </a:rPr>
              <a:t>在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发</a:t>
            </a:r>
            <a:r>
              <a:rPr sz="1500">
                <a:solidFill>
                  <a:srgbClr val="FFFDFD"/>
                </a:solidFill>
                <a:latin typeface="AEWTTG+MS-UIGothic"/>
                <a:cs typeface="AEWTTG+MS-UIGothic"/>
              </a:rPr>
              <a:t>生交通事故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FFDFD"/>
                </a:solidFill>
                <a:latin typeface="AEWTTG+MS-UIGothic"/>
                <a:cs typeface="AEWTTG+MS-UIGothic"/>
              </a:rPr>
              <a:t>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应</a:t>
            </a:r>
            <a:r>
              <a:rPr sz="1500">
                <a:solidFill>
                  <a:srgbClr val="FFFDFD"/>
                </a:solidFill>
                <a:latin typeface="AEWTTG+MS-UIGothic"/>
                <a:cs typeface="AEWTTG+MS-UIGothic"/>
              </a:rPr>
              <a:t>立即停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车</a:t>
            </a:r>
            <a:r>
              <a:rPr sz="1500">
                <a:solidFill>
                  <a:srgbClr val="FFFDFD"/>
                </a:solidFill>
                <a:latin typeface="AEWTTG+MS-UIGothic"/>
                <a:cs typeface="AEWTTG+MS-UIGothic"/>
              </a:rPr>
              <a:t>并开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EWTTG+MS-UIGothic"/>
                <a:cs typeface="AEWTTG+MS-UIGothic"/>
              </a:rPr>
              <a:t>启危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险报</a:t>
            </a:r>
            <a:r>
              <a:rPr sz="1500">
                <a:solidFill>
                  <a:srgbClr val="FFFDFD"/>
                </a:solidFill>
                <a:latin typeface="AEWTTG+MS-UIGothic"/>
                <a:cs typeface="AEWTTG+MS-UIGothic"/>
              </a:rPr>
              <a:t>警灯，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FFDFD"/>
                </a:solidFill>
                <a:latin typeface="AEWTTG+MS-UIGothic"/>
                <a:cs typeface="AEWTTG+MS-UIGothic"/>
              </a:rPr>
              <a:t>置警示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标</a:t>
            </a:r>
            <a:r>
              <a:rPr sz="1500">
                <a:solidFill>
                  <a:srgbClr val="FFFDFD"/>
                </a:solidFill>
                <a:latin typeface="AEWTTG+MS-UIGothic"/>
                <a:cs typeface="AEWTTG+MS-UIGothic"/>
              </a:rPr>
              <a:t>志，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检查</a:t>
            </a:r>
          </a:p>
          <a:p>
            <a:pPr marL="0" marR="0">
              <a:lnSpc>
                <a:spcPts val="1500"/>
              </a:lnSpc>
              <a:spcBef>
                <a:spcPts val="1200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伤</a:t>
            </a:r>
            <a:r>
              <a:rPr sz="1500">
                <a:solidFill>
                  <a:srgbClr val="FFFDFD"/>
                </a:solidFill>
                <a:latin typeface="AEWTTG+MS-UIGothic"/>
                <a:cs typeface="AEWTTG+MS-UIGothic"/>
              </a:rPr>
              <a:t>者情况并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协</a:t>
            </a:r>
            <a:r>
              <a:rPr sz="1500">
                <a:solidFill>
                  <a:srgbClr val="FFFDFD"/>
                </a:solidFill>
                <a:latin typeface="AEWTTG+MS-UIGothic"/>
                <a:cs typeface="AEWTTG+MS-UIGothic"/>
              </a:rPr>
              <a:t>助救治，同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时报</a:t>
            </a:r>
            <a:r>
              <a:rPr sz="1500">
                <a:solidFill>
                  <a:srgbClr val="FFFDFD"/>
                </a:solidFill>
                <a:latin typeface="AEWTTG+MS-UIGothic"/>
                <a:cs typeface="AEWTTG+MS-UIGothic"/>
              </a:rPr>
              <a:t>警等待</a:t>
            </a:r>
          </a:p>
          <a:p>
            <a:pPr marL="0" marR="0">
              <a:lnSpc>
                <a:spcPts val="1500"/>
              </a:lnSpc>
              <a:spcBef>
                <a:spcPts val="1199"/>
              </a:spcBef>
              <a:spcAft>
                <a:spcPct val="0"/>
              </a:spcAft>
            </a:pPr>
            <a:r>
              <a:rPr sz="1500">
                <a:solidFill>
                  <a:srgbClr val="FFFDFD"/>
                </a:solidFill>
                <a:latin typeface="AEWTTG+MS-UIGothic"/>
                <a:cs typeface="AEWTTG+MS-UIGothic"/>
              </a:rPr>
              <a:t>交警</a:t>
            </a:r>
            <a:r>
              <a:rPr sz="1500">
                <a:solidFill>
                  <a:srgbClr val="FFFDFD"/>
                </a:solidFill>
                <a:latin typeface="SimSun"/>
                <a:cs typeface="SimSun"/>
              </a:rPr>
              <a:t>处</a:t>
            </a:r>
            <a:r>
              <a:rPr sz="1500">
                <a:solidFill>
                  <a:srgbClr val="FFFDFD"/>
                </a:solidFill>
                <a:latin typeface="AEWTTG+MS-UIGothic"/>
                <a:cs typeface="AEWTTG+MS-UIGothic"/>
              </a:rPr>
              <a:t>理。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76909" y="1995949"/>
            <a:ext cx="6473837" cy="31045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7F7F7"/>
                </a:solidFill>
                <a:latin typeface="LDPUDG+LQPWVA+MicrosoftYaHei-Bold"/>
                <a:cs typeface="LDPUDG+LQPWVA+MicrosoftYaHei-Bold"/>
              </a:rPr>
              <a:t>03</a:t>
            </a:r>
          </a:p>
          <a:p>
            <a:pPr marL="0" marR="0">
              <a:lnSpc>
                <a:spcPts val="5150"/>
              </a:lnSpc>
              <a:spcBef>
                <a:spcPts val="2510"/>
              </a:spcBef>
              <a:spcAft>
                <a:spcPct val="0"/>
              </a:spcAft>
            </a:pPr>
            <a:r>
              <a:rPr sz="5150" spc="25">
                <a:solidFill>
                  <a:srgbClr val="F7F7F7"/>
                </a:solidFill>
                <a:latin typeface="AEWTTG+MS-UIGothic"/>
                <a:cs typeface="AEWTTG+MS-UIGothic"/>
              </a:rPr>
              <a:t>消防安全知</a:t>
            </a:r>
            <a:r>
              <a:rPr sz="5150" spc="25">
                <a:solidFill>
                  <a:srgbClr val="F7F7F7"/>
                </a:solidFill>
                <a:latin typeface="SimSun"/>
                <a:cs typeface="SimSun"/>
              </a:rPr>
              <a:t>识</a:t>
            </a:r>
            <a:r>
              <a:rPr sz="5150" spc="25">
                <a:solidFill>
                  <a:srgbClr val="F7F7F7"/>
                </a:solidFill>
                <a:latin typeface="AEWTTG+MS-UIGothic"/>
                <a:cs typeface="AEWTTG+MS-UIGothic"/>
              </a:rPr>
              <a:t>剖析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2857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AEWTTG+MS-UIGothic"/>
                <a:cs typeface="AEWTTG+MS-UIGothic"/>
              </a:rPr>
              <a:t>火灾基本知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 识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7414894" y="1544121"/>
            <a:ext cx="1616188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AEWTTG+MS-UIGothic"/>
                <a:cs typeface="AEWTTG+MS-UIGothic"/>
              </a:rPr>
              <a:t>火灾分</a:t>
            </a:r>
            <a:r>
              <a:rPr sz="2300">
                <a:solidFill>
                  <a:srgbClr val="8C8C8C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7414894" y="2079997"/>
            <a:ext cx="3212529" cy="762662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根据燃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烧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物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质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的不同，火灾可分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为</a:t>
            </a:r>
          </a:p>
          <a:p>
            <a:pPr marL="0" marR="0">
              <a:lnSpc>
                <a:spcPts val="1562"/>
              </a:lnSpc>
              <a:spcBef>
                <a:spcPts val="597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UQEISC+JPMLOJ+MicrosoftYaHei"/>
                <a:cs typeface="UQEISC+JPMLOJ+MicrosoftYaHei"/>
              </a:rPr>
              <a:t>A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、</a:t>
            </a:r>
            <a:r>
              <a:rPr sz="1500">
                <a:solidFill>
                  <a:srgbClr val="F7F7F7"/>
                </a:solidFill>
                <a:latin typeface="UQEISC+JPMLOJ+MicrosoftYaHei"/>
                <a:cs typeface="UQEISC+JPMLOJ+MicrosoftYaHei"/>
              </a:rPr>
              <a:t>B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、</a:t>
            </a:r>
            <a:r>
              <a:rPr sz="1500">
                <a:solidFill>
                  <a:srgbClr val="F7F7F7"/>
                </a:solidFill>
                <a:latin typeface="UQEISC+JPMLOJ+MicrosoftYaHei"/>
                <a:cs typeface="UQEISC+JPMLOJ+MicrosoftYaHei"/>
              </a:rPr>
              <a:t>C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、</a:t>
            </a:r>
            <a:r>
              <a:rPr sz="1500">
                <a:solidFill>
                  <a:srgbClr val="F7F7F7"/>
                </a:solidFill>
                <a:latin typeface="UQEISC+JPMLOJ+MicrosoftYaHei"/>
                <a:cs typeface="UQEISC+JPMLOJ+MicrosoftYaHei"/>
              </a:rPr>
              <a:t>D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四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2021839" y="225722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AEWTTG+MS-UIGothic"/>
                <a:cs typeface="AEWTTG+MS-UIGothic"/>
              </a:rPr>
              <a:t>火灾定</a:t>
            </a:r>
            <a:r>
              <a:rPr sz="2300">
                <a:solidFill>
                  <a:srgbClr val="8C8C8C"/>
                </a:solidFill>
                <a:latin typeface="SimSun"/>
                <a:cs typeface="SimSun"/>
              </a:rPr>
              <a:t>义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539115" y="282040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火灾是指在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时间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或空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间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上失去控</a:t>
            </a:r>
          </a:p>
          <a:p>
            <a:pPr marL="761999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制的燃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烧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所造成的灾害。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8735694" y="4350186"/>
            <a:ext cx="1616189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AEWTTG+MS-UIGothic"/>
                <a:cs typeface="AEWTTG+MS-UIGothic"/>
              </a:rPr>
              <a:t>火灾危害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735694" y="4886063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火灾可造成人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员伤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亡和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财产损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失，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甚至危及生命安全。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灭</a:t>
            </a:r>
            <a:r>
              <a:rPr sz="3000">
                <a:solidFill>
                  <a:srgbClr val="8C8C8C"/>
                </a:solidFill>
                <a:latin typeface="AEWTTG+MS-UIGothic"/>
                <a:cs typeface="AEWTTG+MS-UIGothic"/>
              </a:rPr>
              <a:t>火器的使用与</a:t>
            </a:r>
            <a:r>
              <a:rPr sz="3000">
                <a:solidFill>
                  <a:srgbClr val="8C8C8C"/>
                </a:solidFill>
                <a:latin typeface="SimSun"/>
                <a:cs typeface="SimSun"/>
              </a:rPr>
              <a:t>维护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1678304" y="34104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8C8C8C"/>
                </a:solidFill>
                <a:latin typeface="SimSun"/>
                <a:cs typeface="SimSun"/>
              </a:rPr>
              <a:t>灭</a:t>
            </a:r>
            <a:r>
              <a:rPr sz="2000" spc="25">
                <a:solidFill>
                  <a:srgbClr val="8C8C8C"/>
                </a:solidFill>
                <a:latin typeface="AEWTTG+MS-UIGothic"/>
                <a:cs typeface="AEWTTG+MS-UIGothic"/>
              </a:rPr>
              <a:t>火器种</a:t>
            </a:r>
            <a:r>
              <a:rPr sz="2000">
                <a:solidFill>
                  <a:srgbClr val="8C8C8C"/>
                </a:solidFill>
                <a:latin typeface="SimSun"/>
                <a:cs typeface="SimSun"/>
              </a:rPr>
              <a:t>类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5195570" y="3410489"/>
            <a:ext cx="2178049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8C8C8C"/>
                </a:solidFill>
                <a:latin typeface="SimSun"/>
                <a:cs typeface="SimSun"/>
              </a:rPr>
              <a:t>灭</a:t>
            </a:r>
            <a:r>
              <a:rPr sz="2000" spc="25">
                <a:solidFill>
                  <a:srgbClr val="8C8C8C"/>
                </a:solidFill>
                <a:latin typeface="AEWTTG+MS-UIGothic"/>
                <a:cs typeface="AEWTTG+MS-UIGothic"/>
              </a:rPr>
              <a:t>火器使用方法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9218930" y="3410489"/>
            <a:ext cx="1663700" cy="6350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000"/>
              </a:lnSpc>
              <a:spcBef>
                <a:spcPct val="0"/>
              </a:spcBef>
              <a:spcAft>
                <a:spcPct val="0"/>
              </a:spcAft>
            </a:pPr>
            <a:r>
              <a:rPr sz="2000" spc="23">
                <a:solidFill>
                  <a:srgbClr val="8C8C8C"/>
                </a:solidFill>
                <a:latin typeface="SimSun"/>
                <a:cs typeface="SimSun"/>
              </a:rPr>
              <a:t>灭</a:t>
            </a:r>
            <a:r>
              <a:rPr sz="2000" spc="25">
                <a:solidFill>
                  <a:srgbClr val="8C8C8C"/>
                </a:solidFill>
                <a:latin typeface="AEWTTG+MS-UIGothic"/>
                <a:cs typeface="AEWTTG+MS-UIGothic"/>
              </a:rPr>
              <a:t>火器</a:t>
            </a:r>
            <a:r>
              <a:rPr sz="2000" spc="23">
                <a:solidFill>
                  <a:srgbClr val="8C8C8C"/>
                </a:solidFill>
                <a:latin typeface="SimSun"/>
                <a:cs typeface="SimSun"/>
              </a:rPr>
              <a:t>维护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892175" y="4031988"/>
            <a:ext cx="3065338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干粉、泡沫、二氧化碳等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灭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火器。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4667250" y="4031988"/>
            <a:ext cx="3212529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根据火灾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类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型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选择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合适的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灭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火器，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并按照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灭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火器操作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说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明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行使用。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8528050" y="4031988"/>
            <a:ext cx="2993454" cy="75057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定期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检查灭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火器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压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力是否正常，</a:t>
            </a:r>
          </a:p>
          <a:p>
            <a:pPr marL="0" marR="0">
              <a:lnSpc>
                <a:spcPts val="1500"/>
              </a:lnSpc>
              <a:spcBef>
                <a:spcPts val="66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及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时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更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换过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期或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损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坏的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灭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火器。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0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1218564" y="385048"/>
            <a:ext cx="4000500" cy="95250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3000"/>
              </a:lnSpc>
              <a:spcBef>
                <a:spcPct val="0"/>
              </a:spcBef>
              <a:spcAft>
                <a:spcPct val="0"/>
              </a:spcAft>
            </a:pPr>
            <a:r>
              <a:rPr sz="3000">
                <a:solidFill>
                  <a:srgbClr val="8C8C8C"/>
                </a:solidFill>
                <a:latin typeface="AEWTTG+MS-UIGothic"/>
                <a:cs typeface="AEWTTG+MS-UIGothic"/>
              </a:rPr>
              <a:t>火灾逃生与自救技巧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6097270" y="1499036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AEWTTG+MS-UIGothic"/>
                <a:cs typeface="AEWTTG+MS-UIGothic"/>
              </a:rPr>
              <a:t>火灾逃生原</a:t>
            </a:r>
            <a:r>
              <a:rPr sz="2300">
                <a:solidFill>
                  <a:srgbClr val="8C8C8C"/>
                </a:solidFill>
                <a:latin typeface="SimSun"/>
                <a:cs typeface="SimSun"/>
              </a:rPr>
              <a:t>则</a:t>
            </a:r>
          </a:p>
        </p:txBody>
      </p:sp>
      <p:sp>
        <p:nvSpPr>
          <p:cNvPr id="5" name="object 5"/>
          <p:cNvSpPr txBox="1"/>
          <p:nvPr/>
        </p:nvSpPr>
        <p:spPr>
          <a:xfrm>
            <a:off x="6097270" y="2034913"/>
            <a:ext cx="5037013" cy="476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保持冷静，迅速撤离到安全区域，尽量避免乘坐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电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梯。</a:t>
            </a:r>
          </a:p>
        </p:txBody>
      </p:sp>
      <p:sp>
        <p:nvSpPr>
          <p:cNvPr id="6" name="object 6"/>
          <p:cNvSpPr txBox="1"/>
          <p:nvPr/>
        </p:nvSpPr>
        <p:spPr>
          <a:xfrm>
            <a:off x="6097270" y="3148131"/>
            <a:ext cx="2206523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AEWTTG+MS-UIGothic"/>
                <a:cs typeface="AEWTTG+MS-UIGothic"/>
              </a:rPr>
              <a:t>火灾自救技巧</a:t>
            </a:r>
          </a:p>
        </p:txBody>
      </p:sp>
      <p:sp>
        <p:nvSpPr>
          <p:cNvPr id="7" name="object 7"/>
          <p:cNvSpPr txBox="1"/>
          <p:nvPr/>
        </p:nvSpPr>
        <p:spPr>
          <a:xfrm>
            <a:off x="6097270" y="3684008"/>
            <a:ext cx="6096446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用湿毛巾捂住口鼻，低姿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势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，避免吸入有毒烟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雾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；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寻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找安全出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口，利用建筑物内部的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设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施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进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行自救和互救。</a:t>
            </a:r>
          </a:p>
        </p:txBody>
      </p:sp>
      <p:sp>
        <p:nvSpPr>
          <p:cNvPr id="8" name="object 8"/>
          <p:cNvSpPr txBox="1"/>
          <p:nvPr/>
        </p:nvSpPr>
        <p:spPr>
          <a:xfrm>
            <a:off x="6097270" y="4800401"/>
            <a:ext cx="2501836" cy="730250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2300"/>
              </a:lnSpc>
              <a:spcBef>
                <a:spcPct val="0"/>
              </a:spcBef>
              <a:spcAft>
                <a:spcPct val="0"/>
              </a:spcAft>
            </a:pPr>
            <a:r>
              <a:rPr sz="2300" spc="25">
                <a:solidFill>
                  <a:srgbClr val="8C8C8C"/>
                </a:solidFill>
                <a:latin typeface="AEWTTG+MS-UIGothic"/>
                <a:cs typeface="AEWTTG+MS-UIGothic"/>
              </a:rPr>
              <a:t>火灾</a:t>
            </a:r>
            <a:r>
              <a:rPr sz="2300" spc="25">
                <a:solidFill>
                  <a:srgbClr val="8C8C8C"/>
                </a:solidFill>
                <a:latin typeface="SimSun"/>
                <a:cs typeface="SimSun"/>
              </a:rPr>
              <a:t>报</a:t>
            </a:r>
            <a:r>
              <a:rPr sz="2300" spc="25">
                <a:solidFill>
                  <a:srgbClr val="8C8C8C"/>
                </a:solidFill>
                <a:latin typeface="AEWTTG+MS-UIGothic"/>
                <a:cs typeface="AEWTTG+MS-UIGothic"/>
              </a:rPr>
              <a:t>警与救援</a:t>
            </a:r>
          </a:p>
        </p:txBody>
      </p:sp>
      <p:sp>
        <p:nvSpPr>
          <p:cNvPr id="9" name="object 9"/>
          <p:cNvSpPr txBox="1"/>
          <p:nvPr/>
        </p:nvSpPr>
        <p:spPr>
          <a:xfrm>
            <a:off x="6097270" y="5336278"/>
            <a:ext cx="6170041" cy="750569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1500"/>
              </a:lnSpc>
              <a:spcBef>
                <a:spcPct val="0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发现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火灾后立即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报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警，告知火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场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位置和燃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烧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情况；在安全区域等待</a:t>
            </a:r>
          </a:p>
          <a:p>
            <a:pPr marL="0" marR="0">
              <a:lnSpc>
                <a:spcPts val="1500"/>
              </a:lnSpc>
              <a:spcBef>
                <a:spcPts val="659"/>
              </a:spcBef>
              <a:spcAft>
                <a:spcPct val="0"/>
              </a:spcAft>
            </a:pP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救援，配合消防人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员进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行</a:t>
            </a:r>
            <a:r>
              <a:rPr sz="1500">
                <a:solidFill>
                  <a:srgbClr val="F7F7F7"/>
                </a:solidFill>
                <a:latin typeface="SimSun"/>
                <a:cs typeface="SimSun"/>
              </a:rPr>
              <a:t>灭</a:t>
            </a:r>
            <a:r>
              <a:rPr sz="1500">
                <a:solidFill>
                  <a:srgbClr val="F7F7F7"/>
                </a:solidFill>
                <a:latin typeface="AEWTTG+MS-UIGothic"/>
                <a:cs typeface="AEWTTG+MS-UIGothic"/>
              </a:rPr>
              <a:t>火和救援工作。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object 1"/>
          <p:cNvSpPr/>
          <p:nvPr/>
        </p:nvSpPr>
        <p:spPr>
          <a:xfrm>
            <a:off x="0" y="0"/>
            <a:ext cx="12192000" cy="6858000"/>
          </a:xfrm>
          <a:prstGeom prst="rect">
            <a:avLst/>
          </a:prstGeom>
          <a:blipFill>
            <a:blip r:embed="rId2"/>
            <a:stretch>
              <a:fillRect/>
            </a:stretch>
          </a:blipFill>
        </p:spPr>
        <p:txBody>
          <a:bodyPr wrap="square" lIns="0" tIns="0" rIns="0" bIns="0" rtlCol="0">
            <a:spAutoFit/>
          </a:bodyPr>
          <a:lstStyle/>
          <a:p/>
        </p:txBody>
      </p:sp>
      <p:sp>
        <p:nvSpPr>
          <p:cNvPr id="3" name="object 3"/>
          <p:cNvSpPr txBox="1"/>
          <p:nvPr/>
        </p:nvSpPr>
        <p:spPr>
          <a:xfrm>
            <a:off x="676909" y="1995949"/>
            <a:ext cx="6473837" cy="3104525"/>
          </a:xfrm>
          <a:prstGeom prst="rect">
            <a:avLst/>
          </a:prstGeom>
        </p:spPr>
        <p:txBody>
          <a:bodyPr vert="horz" wrap="square" lIns="0" tIns="0" rIns="0" bIns="0" rtlCol="0">
            <a:spAutoFit/>
          </a:bodyPr>
          <a:lstStyle/>
          <a:p>
            <a:pPr marL="0" marR="0">
              <a:lnSpc>
                <a:spcPts val="7971"/>
              </a:lnSpc>
              <a:spcBef>
                <a:spcPct val="0"/>
              </a:spcBef>
              <a:spcAft>
                <a:spcPct val="0"/>
              </a:spcAft>
            </a:pPr>
            <a:r>
              <a:rPr sz="7650">
                <a:solidFill>
                  <a:srgbClr val="F7F7F7"/>
                </a:solidFill>
                <a:latin typeface="LDPUDG+LQPWVA+MicrosoftYaHei-Bold"/>
                <a:cs typeface="LDPUDG+LQPWVA+MicrosoftYaHei-Bold"/>
              </a:rPr>
              <a:t>04</a:t>
            </a:r>
          </a:p>
          <a:p>
            <a:pPr marL="0" marR="0">
              <a:lnSpc>
                <a:spcPts val="5150"/>
              </a:lnSpc>
              <a:spcBef>
                <a:spcPts val="2510"/>
              </a:spcBef>
              <a:spcAft>
                <a:spcPct val="0"/>
              </a:spcAft>
            </a:pPr>
            <a:r>
              <a:rPr sz="5150" spc="25">
                <a:solidFill>
                  <a:srgbClr val="F7F7F7"/>
                </a:solidFill>
                <a:latin typeface="AEWTTG+MS-UIGothic"/>
                <a:cs typeface="AEWTTG+MS-UIGothic"/>
              </a:rPr>
              <a:t>网</a:t>
            </a:r>
            <a:r>
              <a:rPr sz="5150" spc="25">
                <a:solidFill>
                  <a:srgbClr val="F7F7F7"/>
                </a:solidFill>
                <a:latin typeface="SimSun"/>
                <a:cs typeface="SimSun"/>
              </a:rPr>
              <a:t>络</a:t>
            </a:r>
            <a:r>
              <a:rPr sz="5150" spc="23">
                <a:solidFill>
                  <a:srgbClr val="F7F7F7"/>
                </a:solidFill>
                <a:latin typeface="AEWTTG+MS-UIGothic"/>
                <a:cs typeface="AEWTTG+MS-UIGothic"/>
              </a:rPr>
              <a:t>安全知</a:t>
            </a:r>
            <a:r>
              <a:rPr sz="5150" spc="25">
                <a:solidFill>
                  <a:srgbClr val="F7F7F7"/>
                </a:solidFill>
                <a:latin typeface="SimSun"/>
                <a:cs typeface="SimSun"/>
              </a:rPr>
              <a:t>识</a:t>
            </a:r>
            <a:r>
              <a:rPr sz="5150" spc="25">
                <a:solidFill>
                  <a:srgbClr val="F7F7F7"/>
                </a:solidFill>
                <a:latin typeface="AEWTTG+MS-UIGothic"/>
                <a:cs typeface="AEWTTG+MS-UIGothic"/>
              </a:rPr>
              <a:t>剖析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https://d.book118.com/876150024140010040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Theme Office">
  <a:themeElements>
    <a:clrScheme name="Standard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Standard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Standard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109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5">
      <vt:lpstr>Arial</vt:lpstr>
      <vt:lpstr>Calibri</vt:lpstr>
      <vt:lpstr>SRVTAO+AEUTEQ+ArialMT</vt:lpstr>
      <vt:lpstr>Times New Roman</vt:lpstr>
      <vt:lpstr>AEWTTG+MS-UIGothic</vt:lpstr>
      <vt:lpstr>SimSun</vt:lpstr>
      <vt:lpstr>LDPUDG+LQPWVA+MicrosoftYaHei-Bold</vt:lpstr>
      <vt:lpstr>UQEISC+JPMLOJ+MicrosoftYaHei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2024-09-07T02:40:49.274</cp:lastPrinted>
  <dcterms:created xsi:type="dcterms:W3CDTF">2024-09-06T18:40:49Z</dcterms:created>
  <dcterms:modified xsi:type="dcterms:W3CDTF">2024-09-06T18:40:50Z</dcterms:modified>
</cp:coreProperties>
</file>