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C4BB83-BEDB-439A-B718-2DF3FCCB21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930FDC-DBA7-46E8-B7B7-BD7B12562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40A63C-940C-49CF-A7EE-55DBC4E7CA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265B75-9F72-4B98-9B4F-6F265C639D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5751CB-7EED-4518-9073-063E34BF57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B97EC8-7060-4139-A935-03579C99F3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9494F34-4F68-451D-AE97-C1E5A66417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CB6A91-A426-4DD0-9760-4CA72593FC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C539ED-E8D4-455D-A743-D5FA861F8E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69CAE1-DF1A-445F-A99C-4DEA7D588B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B42BC8-FD43-4A3A-9DF3-B8692D388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6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7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6222132213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个人业务保全服务知识简介\n## 1.个人业务保全服务的基本概念\n### 1.1什么是个人业务保全服务\n### 1.2个人业务保全服务的类型\n### 1.3个人业务保全服务的重要性\n## 2.个人业务保全服务的具体内容\n### 2.1个人财产保全服务\n### 2.2个人信用保全服务\n### 2.3个人法律责任保全服务\n## 3.个人业务保全服务的优势\n### 3.1保障个人财产安全\n### 3.2提高个人信用评分\n### 3.3降低法律责任风险\n## 4.个人业务保全服务的申请流程\n### 4.1评估个人业务保全需求\n### 4.2选择合适的保全服务方案\n### 4.3签订保全服务合同\n## 5.个人业务保全服务的费用与保障期限\n### 5.1个人业务保全服务的费用\n### 5.2个人业务保全服务的保障期限\n### 5.3如何续保个人业务保全服务\n## 6.个人业务保全服务的风险与应对措施\n### 6.1个人业务保全服务的风险\n### 6.2个人业务保全服务的应对措施\n### 6.3如何预防个人业务保全服务的风险\n## 7.个人业务保全服务的案例与分析\n### 7.1个人财产保全服务的案例\n### 7.2个人信用保全服务的案例\n### 7.3个人法律责任保全服务的案例\n## 8.个人业务保全服务的趋势与展望\n### 8.1个人业务保全服务的发展趋势\n### 8.2个人业务保全服务的市场前景\n### 8.3如何提高个人业务保全服务的满意度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6600"/>
              <a:t>个人业务保全服务知识简介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个人业务保全服务的基本概念</a:t>
            </a:r>
            <a:endParaRPr/>
          </a:p>
        </p:txBody>
      </p:sp>
      <p:sp>
        <p:nvSpPr>
          <p:cNvPr id="12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71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72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7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个人业务保全服务是一种综合性金融服务</a:t>
                </a:r>
                <a:endParaRPr/>
              </a:p>
            </p:txBody>
          </p:sp>
          <p:sp>
            <p:nvSpPr>
              <p:cNvPr id="27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为个人客户提供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全面保护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保障客户在面临风险时的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业务安全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包括个人财产、信用和法律责任等方面的保全</a:t>
                </a:r>
                <a:endParaRPr/>
              </a:p>
            </p:txBody>
          </p:sp>
        </p:grpSp>
        <p:grpSp>
          <p:nvGrpSpPr>
            <p:cNvPr id="275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7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个人业务保全服务旨在帮助客户预防风险</a:t>
                </a:r>
                <a:endParaRPr/>
              </a:p>
            </p:txBody>
          </p:sp>
          <p:sp>
            <p:nvSpPr>
              <p:cNvPr id="27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降低潜在损失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提高业务稳定性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保障个人资产和利益</a:t>
                </a:r>
                <a:endParaRPr/>
              </a:p>
            </p:txBody>
          </p:sp>
        </p:grpSp>
        <p:grpSp>
          <p:nvGrpSpPr>
            <p:cNvPr id="278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7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个人业务保全服务是一种增值服务</a:t>
                </a:r>
                <a:endParaRPr/>
              </a:p>
            </p:txBody>
          </p:sp>
          <p:sp>
            <p:nvSpPr>
              <p:cNvPr id="28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为客户提供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帮助客户制定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风险管理策略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提高客户在面临风险时的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应对能力</a:t>
                </a:r>
                <a:endParaRPr/>
              </a:p>
            </p:txBody>
          </p:sp>
        </p:grpSp>
      </p:grpSp>
      <p:pic>
        <p:nvPicPr>
          <p:cNvPr id="281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什么是个人业务保全服务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83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84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85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4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50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351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352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35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个人财产保全服务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5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房产保全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车辆保全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存款保全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保障个人财产不受侵害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提高个人财产安全</a:t>
                </a:r>
                <a:endParaRPr/>
              </a:p>
            </p:txBody>
          </p:sp>
          <p:sp>
            <p:nvSpPr>
              <p:cNvPr id="355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56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35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个人信用保全服务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5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信用监控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信用报告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信用提升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保障个人信用不受损害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提高个人信用评分</a:t>
                </a:r>
                <a:endParaRPr/>
              </a:p>
            </p:txBody>
          </p:sp>
          <p:sp>
            <p:nvSpPr>
              <p:cNvPr id="359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60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36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个人法律责任保全服务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6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法律咨询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法律诉讼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合同审查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保障个人在法律责任方面的权益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降低法律责任风险</a:t>
                </a:r>
                <a:endParaRPr/>
              </a:p>
            </p:txBody>
          </p:sp>
          <p:sp>
            <p:nvSpPr>
              <p:cNvPr id="363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6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个人业务保全服务的类型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6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个人业务保全服务的重要性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6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368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36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保护个人财产安全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避免因意外、债务等原因导致的财产损失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保障个人资产不受侵害</a:t>
                </a:r>
                <a:endParaRPr/>
              </a:p>
            </p:txBody>
          </p:sp>
          <p:pic>
            <p:nvPicPr>
              <p:cNvPr id="3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373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374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提高个人信用评分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避免因信用不良导致的金融损失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提高个人信用评分和融资能力</a:t>
                </a:r>
                <a:endParaRPr/>
              </a:p>
            </p:txBody>
          </p:sp>
          <p:pic>
            <p:nvPicPr>
              <p:cNvPr id="37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378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37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降低法律责任风险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提供专业法律咨询服务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降低个人在法律责任方面的风险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保障个人权益</a:t>
                </a:r>
                <a:endParaRPr/>
              </a:p>
            </p:txBody>
          </p:sp>
          <p:pic>
            <p:nvPicPr>
              <p:cNvPr id="38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8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8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个人业务保全服务的具体内容</a:t>
            </a:r>
            <a:endParaRPr/>
          </a:p>
        </p:txBody>
      </p:sp>
      <p:sp>
        <p:nvSpPr>
          <p:cNvPr id="38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8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87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88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389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39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房产价值评估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房产保险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保障房产不受火灾、自然灾害等意外事件的损害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提高房产安全</a:t>
                </a:r>
                <a:endParaRPr/>
              </a:p>
            </p:txBody>
          </p:sp>
          <p:sp>
            <p:nvSpPr>
              <p:cNvPr id="39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房产保全</a:t>
                </a:r>
                <a:endParaRPr/>
              </a:p>
            </p:txBody>
          </p:sp>
        </p:grpSp>
        <p:grpSp>
          <p:nvGrpSpPr>
            <p:cNvPr id="392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39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车辆价值评估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车辆保险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保障车辆不受交通事故、被盗等风险的影响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提高车辆安全</a:t>
                </a:r>
                <a:endParaRPr/>
              </a:p>
            </p:txBody>
          </p:sp>
          <p:sp>
            <p:nvSpPr>
              <p:cNvPr id="39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车辆保全</a:t>
                </a:r>
                <a:endParaRPr/>
              </a:p>
            </p:txBody>
          </p:sp>
        </p:grpSp>
        <p:grpSp>
          <p:nvGrpSpPr>
            <p:cNvPr id="395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39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存款保险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理财产品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保障个人存款安全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提高存款收益</a:t>
                </a:r>
                <a:endParaRPr/>
              </a:p>
            </p:txBody>
          </p:sp>
          <p:sp>
            <p:nvSpPr>
              <p:cNvPr id="39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存款保全</a:t>
                </a:r>
                <a:endParaRPr/>
              </a:p>
            </p:txBody>
          </p:sp>
        </p:grpSp>
      </p:grpSp>
      <p:pic>
        <p:nvPicPr>
          <p:cNvPr id="398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399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400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401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40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个人财产保全服务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0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0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405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406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0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信用监控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信用报告查询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信用评分查询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帮助客户了解个人信用状况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及时发现信用问题</a:t>
                </a:r>
                <a:endParaRPr/>
              </a:p>
            </p:txBody>
          </p:sp>
          <p:pic>
            <p:nvPicPr>
              <p:cNvPr id="40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410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411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1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信用报告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信用报告分析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信用建议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帮助客户了解个人信用优劣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提高信用管理水平</a:t>
                </a:r>
                <a:endParaRPr/>
              </a:p>
            </p:txBody>
          </p:sp>
          <p:pic>
            <p:nvPicPr>
              <p:cNvPr id="414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415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416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信用提升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信用教育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信用改善方案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帮助客户提高个人信用评分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提高融资能力</a:t>
                </a:r>
                <a:endParaRPr/>
              </a:p>
            </p:txBody>
          </p:sp>
          <p:pic>
            <p:nvPicPr>
              <p:cNvPr id="419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4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个人信用保全服务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2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2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423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424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425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6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法律咨询</a:t>
                </a:r>
                <a:endParaRPr/>
              </a:p>
            </p:txBody>
          </p:sp>
          <p:sp>
            <p:nvSpPr>
              <p:cNvPr id="427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法律咨询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法律意见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等服务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帮助客户解决法律问题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保障个人权益</a:t>
                </a:r>
                <a:endParaRPr/>
              </a:p>
            </p:txBody>
          </p:sp>
        </p:grpSp>
        <p:grpSp>
          <p:nvGrpSpPr>
            <p:cNvPr id="428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429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0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法律诉讼</a:t>
                </a:r>
                <a:endParaRPr/>
              </a:p>
            </p:txBody>
          </p:sp>
          <p:sp>
            <p:nvSpPr>
              <p:cNvPr id="431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诉讼代理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诉讼策略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等服务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帮助客户应对法律诉讼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降低诉讼风险</a:t>
                </a:r>
                <a:endParaRPr/>
              </a:p>
            </p:txBody>
          </p:sp>
        </p:grpSp>
        <p:grpSp>
          <p:nvGrpSpPr>
            <p:cNvPr id="432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433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4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合同审查</a:t>
                </a:r>
                <a:endParaRPr/>
              </a:p>
            </p:txBody>
          </p:sp>
          <p:sp>
            <p:nvSpPr>
              <p:cNvPr id="435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合同起草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合同审查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等服务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帮助客户审查合同条款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降低合同风险</a:t>
                </a:r>
                <a:endParaRPr/>
              </a:p>
            </p:txBody>
          </p:sp>
        </p:grpSp>
      </p:grpSp>
      <p:sp>
        <p:nvSpPr>
          <p:cNvPr id="4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个人法律责任保全服务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个人业务保全服务的优势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12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13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14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保障个人财产不受侵害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提高个人财产安全</a:t>
                </a:r>
                <a:endParaRPr/>
              </a:p>
            </p:txBody>
          </p:sp>
          <p:sp>
            <p:nvSpPr>
              <p:cNvPr id="1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提供财产保全服务</a:t>
                </a:r>
                <a:endParaRPr/>
              </a:p>
            </p:txBody>
          </p:sp>
        </p:grpSp>
        <p:grpSp>
          <p:nvGrpSpPr>
            <p:cNvPr id="17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18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保障个人财产在意外事件中的损失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提高个人财产安全</a:t>
                </a:r>
                <a:endParaRPr/>
              </a:p>
            </p:txBody>
          </p:sp>
          <p:sp>
            <p:nvSpPr>
              <p:cNvPr id="19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提供财产保险服务</a:t>
                </a:r>
                <a:endParaRPr/>
              </a:p>
            </p:txBody>
          </p:sp>
          <p:sp>
            <p:nvSpPr>
              <p:cNvPr id="20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1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2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帮助客户管理个人财产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提高个人财产安全</a:t>
                </a:r>
                <a:endParaRPr/>
              </a:p>
            </p:txBody>
          </p:sp>
          <p:sp>
            <p:nvSpPr>
              <p:cNvPr id="23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提供财产管理服务</a:t>
                </a:r>
                <a:endParaRPr/>
              </a:p>
            </p:txBody>
          </p:sp>
          <p:sp>
            <p:nvSpPr>
              <p:cNvPr id="24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保障个人财产安全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0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31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32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33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帮助客户了解个人信用状况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及时发现信用问题</a:t>
                </a:r>
                <a:endParaRPr/>
              </a:p>
            </p:txBody>
          </p:sp>
          <p:sp>
            <p:nvSpPr>
              <p:cNvPr id="34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提供信用监控服务</a:t>
                </a:r>
                <a:endParaRPr/>
              </a:p>
            </p:txBody>
          </p:sp>
        </p:grpSp>
        <p:grpSp>
          <p:nvGrpSpPr>
            <p:cNvPr id="35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36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提供信用报告服务</a:t>
                </a:r>
                <a:endParaRPr/>
              </a:p>
            </p:txBody>
          </p:sp>
          <p:sp>
            <p:nvSpPr>
              <p:cNvPr id="37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帮助客户了解个人信用优劣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提高信用管理水平</a:t>
                </a:r>
                <a:endParaRPr/>
              </a:p>
            </p:txBody>
          </p:sp>
        </p:grpSp>
        <p:grpSp>
          <p:nvGrpSpPr>
            <p:cNvPr id="38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39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提供信用提升服务</a:t>
                </a:r>
                <a:endParaRPr/>
              </a:p>
            </p:txBody>
          </p:sp>
          <p:sp>
            <p:nvSpPr>
              <p:cNvPr id="40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帮助客户提高个人信用评分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提高融资能力</a:t>
                </a:r>
                <a:endParaRPr/>
              </a:p>
            </p:txBody>
          </p:sp>
        </p:grpSp>
      </p:grpSp>
      <p:sp>
        <p:nvSpPr>
          <p:cNvPr id="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提高个人信用评分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42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43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44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47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48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49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提供法律咨询服务</a:t>
                </a:r>
                <a:endParaRPr/>
              </a:p>
            </p:txBody>
          </p:sp>
          <p:sp>
            <p:nvSpPr>
              <p:cNvPr id="50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帮助客户解决法律问题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保障个人权益</a:t>
                </a:r>
                <a:endParaRPr/>
              </a:p>
            </p:txBody>
          </p:sp>
        </p:grpSp>
        <p:grpSp>
          <p:nvGrpSpPr>
            <p:cNvPr id="51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5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提供法律诉讼服务</a:t>
                </a:r>
                <a:endParaRPr/>
              </a:p>
            </p:txBody>
          </p:sp>
          <p:sp>
            <p:nvSpPr>
              <p:cNvPr id="5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帮助客户应对法律诉讼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降低诉讼风险</a:t>
                </a:r>
                <a:endParaRPr/>
              </a:p>
            </p:txBody>
          </p:sp>
        </p:grpSp>
        <p:grpSp>
          <p:nvGrpSpPr>
            <p:cNvPr id="54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5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提供合同审查服务</a:t>
                </a:r>
                <a:endParaRPr/>
              </a:p>
            </p:txBody>
          </p:sp>
          <p:sp>
            <p:nvSpPr>
              <p:cNvPr id="56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帮助客户审查合同条款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降低合同风险</a:t>
                </a:r>
                <a:endParaRPr/>
              </a:p>
            </p:txBody>
          </p:sp>
        </p:grpSp>
      </p:grpSp>
      <p:sp>
        <p:nvSpPr>
          <p:cNvPr id="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降低法律责任风险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个人业务保全服务的申请流程</a:t>
            </a:r>
            <a:endParaRPr/>
          </a:p>
        </p:txBody>
      </p:sp>
      <p:sp>
        <p:nvSpPr>
          <p:cNvPr id="6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62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63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64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6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分析个人资产状况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6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了解个人财产、信用和法律责任等方面的风险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评估个人业务保全需求</a:t>
                </a:r>
                <a:endParaRPr/>
              </a:p>
            </p:txBody>
          </p:sp>
          <p:sp>
            <p:nvSpPr>
              <p:cNvPr id="67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68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6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分析个人风险承受能力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7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了解个人在面临风险时的应对能力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评估个人业务保全需求</a:t>
                </a:r>
                <a:endParaRPr/>
              </a:p>
            </p:txBody>
          </p:sp>
          <p:sp>
            <p:nvSpPr>
              <p:cNvPr id="71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72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7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分析个人业务目标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7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了解个人业务发展目标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评估个人业务保全需求</a:t>
                </a:r>
                <a:endParaRPr/>
              </a:p>
            </p:txBody>
          </p:sp>
          <p:sp>
            <p:nvSpPr>
              <p:cNvPr id="75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评估个人业务保全需求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7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79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80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8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根据个人业务保全需求</a:t>
                </a:r>
                <a:endParaRPr/>
              </a:p>
            </p:txBody>
          </p:sp>
          <p:sp>
            <p:nvSpPr>
              <p:cNvPr id="8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选择合适的财产保全方案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选择合适的信用保全方案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选择合适的法律责任保全方案</a:t>
                </a:r>
                <a:endParaRPr/>
              </a:p>
            </p:txBody>
          </p:sp>
        </p:grpSp>
        <p:grpSp>
          <p:nvGrpSpPr>
            <p:cNvPr id="83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8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根据个人风险承受能力</a:t>
                </a:r>
                <a:endParaRPr/>
              </a:p>
            </p:txBody>
          </p:sp>
          <p:sp>
            <p:nvSpPr>
              <p:cNvPr id="8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选择合适的保全服务档次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选择合适的保全服务费用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选择合适的保全服务期限</a:t>
                </a:r>
                <a:endParaRPr/>
              </a:p>
            </p:txBody>
          </p:sp>
        </p:grpSp>
        <p:grpSp>
          <p:nvGrpSpPr>
            <p:cNvPr id="86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8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根据个人业务目标</a:t>
                </a:r>
                <a:endParaRPr/>
              </a:p>
            </p:txBody>
          </p:sp>
          <p:sp>
            <p:nvSpPr>
              <p:cNvPr id="8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选择有助于实现业务目标的保全服务方案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选择有助于提高业务稳定性的保全服务方案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选择有助于保障个人权益的保全服务方案</a:t>
                </a:r>
                <a:endParaRPr/>
              </a:p>
            </p:txBody>
          </p:sp>
        </p:grpSp>
      </p:grpSp>
      <p:sp>
        <p:nvSpPr>
          <p:cNvPr id="8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选择合适的保全服务方案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91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92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9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了解保全服务合同条款</a:t>
                </a:r>
                <a:endParaRPr/>
              </a:p>
            </p:txBody>
          </p:sp>
          <p:sp>
            <p:nvSpPr>
              <p:cNvPr id="9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阅读合同细则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了解合同权利和义务</a:t>
                </a:r>
                <a:endParaRPr/>
              </a:p>
            </p:txBody>
          </p:sp>
        </p:grpSp>
        <p:grpSp>
          <p:nvGrpSpPr>
            <p:cNvPr id="95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9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确认保全服务费用</a:t>
                </a:r>
                <a:endParaRPr/>
              </a:p>
            </p:txBody>
          </p:sp>
          <p:sp>
            <p:nvSpPr>
              <p:cNvPr id="9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了解保全服务费用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确认费用支付方式和期限</a:t>
                </a:r>
                <a:endParaRPr/>
              </a:p>
            </p:txBody>
          </p:sp>
        </p:grpSp>
        <p:grpSp>
          <p:nvGrpSpPr>
            <p:cNvPr id="98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9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确认保全服务期限</a:t>
                </a:r>
                <a:endParaRPr/>
              </a:p>
            </p:txBody>
          </p:sp>
          <p:sp>
            <p:nvSpPr>
              <p:cNvPr id="10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了解保全服务期限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确认服务期限和续保事宜</a:t>
                </a:r>
                <a:endParaRPr/>
              </a:p>
            </p:txBody>
          </p:sp>
        </p:grpSp>
      </p:grpSp>
      <p:pic>
        <p:nvPicPr>
          <p:cNvPr id="101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10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签订保全服务合同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103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04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05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https://d.book118.com/876222132213010051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169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7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个人业务保全服务知识简介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2024-09-17T18:22:28.031</cp:lastPrinted>
  <dcterms:created xsi:type="dcterms:W3CDTF">2024-09-17T10:22:28Z</dcterms:created>
  <dcterms:modified xsi:type="dcterms:W3CDTF">2024-09-17T10:22:29Z</dcterms:modified>
</cp:coreProperties>
</file>