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229E64-26FC-497E-9558-BA482ECD4C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B36838-B5E1-4C5E-8CA1-1DEB76AB38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3E23CE-A058-4197-82AA-4E71A34554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4E2F55D-D261-440E-852A-EF6270D203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174035C-6EA8-49CC-B4E4-6A8FE12066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298679A-2C7B-49E5-9000-01E8D1DD67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4337993-B20D-4D10-AE76-6AB923F077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F117939-C4F9-42FB-8611-4F875CC59A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96B229D-4D23-4BEA-8263-12708EA6C0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BDB54B-3BB5-48C8-815A-18AC4F5099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D5B6B4-4D32-496B-8EC3-B3725DF258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76242243144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9545" y="3623969"/>
            <a:ext cx="8219058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lumMod val="95000"/>
                    <a:lumOff val="5000"/>
                    <a:alpha val="100000"/>
                  </a:schemeClr>
                </a:solidFill>
                <a:latin typeface="Arial"/>
                <a:ea typeface="Arial"/>
                <a:cs typeface="Arial"/>
              </a:rPr>
              <a:t>IT系统安全漏洞修复流程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37462" y="5117274"/>
            <a:ext cx="1750777" cy="3120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25270" y="5572213"/>
            <a:ext cx="2181295" cy="348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2024-02-06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安全漏洞概述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漏洞检测与发现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漏洞验证与评估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漏洞修复方案制定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漏洞修复实施过程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后续监控与总结反馈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安全漏洞概述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8183" r="2818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8183" r="2818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8183" r="2818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安全漏洞是指在计算机系统中，由于系统设计、实现或配置上的缺陷，导致攻击者能够在未经授权的情况下访问或破坏系统。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安全漏洞可根据其性质、来源和影响范围进行分类，如网络漏洞、操作系统漏洞、数据库漏洞、应用程序漏洞等。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4442" b="4442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通过对漏洞的利用难度、影响范围、危害程度等因素进行综合评估，确定漏洞的危害等级。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通常将漏洞危害等级划分为高、中、低三级，以便针对不同等级的漏洞采取不同的修复措施。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漏洞危害程度评估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危害等级划分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评估方法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AutoShape 9"/>
          <p:cNvSpPr/>
          <p:nvPr/>
        </p:nvSpPr>
        <p:spPr>
          <a:xfrm>
            <a:off x="1171292" y="2749588"/>
            <a:ext cx="2088928" cy="2088928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1" name="Freeform 11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常见安全漏洞类型</a:t>
              </a:r>
            </a:p>
          </p:txBody>
        </p:sp>
      </p:grpSp>
      <p:sp>
        <p:nvSpPr>
          <p:cNvPr id="37" name="AutoShape 37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跨站脚本攻击（XSS）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攻击者通过在网页中插入恶意脚本，当用户浏览该网页时，脚本在用户浏览器中执行，从而窃取用户信息或进行其他恶意操作。</a:t>
            </a:r>
          </a:p>
        </p:txBody>
      </p:sp>
      <p:sp>
        <p:nvSpPr>
          <p:cNvPr id="41" name="AutoShape 41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SQL注入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攻击者利用应用程序对数据库查询语句的不当处理，注入恶意SQL代码，从而非法访问或篡改数据库中的数据。</a:t>
            </a:r>
          </a:p>
        </p:txBody>
      </p:sp>
      <p:sp>
        <p:nvSpPr>
          <p:cNvPr id="45" name="AutoShape 45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TextBox 47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文件上传漏洞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攻击者利用应用程序中的文件上传功能，上传恶意文件并执行，从而获取系统权限或进行其他攻击。</a:t>
            </a:r>
          </a:p>
        </p:txBody>
      </p:sp>
      <p:sp>
        <p:nvSpPr>
          <p:cNvPr id="49" name="AutoShape 49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AutoShape 50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TextBox 51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权限提升漏洞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攻击者利用系统或应用程序中的权限管理漏洞，提升自己的权限，从而执行未经授权的操作。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编码实现错误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在程序编码过程中，由于程序员对安全性的认识不足或编码不规范，导致程序中存在安全漏洞。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外部威胁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随着网络攻击手段的不断演变和升级，新的安全漏洞不断涌现，对系统安全构成持续威胁。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配置不当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在系统配置过程中，由于配置参数设置不当或未及时更新补丁，导致系统中存在安全漏洞。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系统设计缺陷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在系统设计阶段，由于缺乏对安全性的充分考虑，导致系统中存在安全漏洞。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漏洞产生原因分析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漏洞检测与发现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24982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1156502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461954" y="1810207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3617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根据系统重要性和潜在风险，设定合理的扫描周期，如每周、每月或每季度进行一次全面扫描。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25002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设定扫描周期</a:t>
            </a:r>
          </a:p>
        </p:txBody>
      </p:sp>
      <p:sp>
        <p:nvSpPr>
          <p:cNvPr id="7" name="AutoShape 7"/>
          <p:cNvSpPr/>
          <p:nvPr/>
        </p:nvSpPr>
        <p:spPr>
          <a:xfrm>
            <a:off x="3311581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2700000">
            <a:off x="4043101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370216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采用专业的安全扫描工具，如Nessus、Nmap等，对系统进行深度扫描，发现潜在的安全漏洞。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411600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选择扫描工具</a:t>
            </a:r>
          </a:p>
        </p:txBody>
      </p:sp>
      <p:sp>
        <p:nvSpPr>
          <p:cNvPr id="11" name="AutoShape 11"/>
          <p:cNvSpPr/>
          <p:nvPr/>
        </p:nvSpPr>
        <p:spPr>
          <a:xfrm>
            <a:off x="6198179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2700000">
            <a:off x="6929699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6256815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根据系统特点和业务需求，定制合适的扫描策略，包括扫描范围、深度、速度等参数设置。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298199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定制扫描策略</a:t>
            </a:r>
          </a:p>
        </p:txBody>
      </p:sp>
      <p:sp>
        <p:nvSpPr>
          <p:cNvPr id="15" name="AutoShape 15"/>
          <p:cNvSpPr/>
          <p:nvPr/>
        </p:nvSpPr>
        <p:spPr>
          <a:xfrm>
            <a:off x="9084778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2700000">
            <a:off x="9816298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9143413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对扫描结果进行人工验证，确认漏洞的真实性和危害性，并及时修复已发现的漏洞。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184798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漏洞验证与修复</a:t>
            </a:r>
          </a:p>
        </p:txBody>
      </p:sp>
      <p:sp>
        <p:nvSpPr>
          <p:cNvPr id="19" name="Freeform 19"/>
          <p:cNvSpPr/>
          <p:nvPr/>
        </p:nvSpPr>
        <p:spPr>
          <a:xfrm>
            <a:off x="4283378" y="1899021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7126527" y="1849642"/>
            <a:ext cx="825545" cy="782096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0065807" y="1802042"/>
            <a:ext cx="720182" cy="657840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定期安全扫描策略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583" r="13583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通过系统日志、安全设备日志等途径，实时收集与安全相关的日志信息。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收集日志信息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日志分析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实时报警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漏洞挖掘与防范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采用专业的日志分析工具，对收集到的日志信息进行深度分析，发现异常行为和潜在的安全威胁。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一旦发现异常行为或安全威胁，立即触发报警机制，通知相关人员及时处理。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通过对日志信息的分析，挖掘系统可能存在的安全漏洞，并采取相应的防范措施进行预防。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实时监控系统日志分析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09005" y="3234448"/>
            <a:ext cx="937130" cy="78828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H="1">
            <a:off x="2250101" y="4321454"/>
            <a:ext cx="0" cy="466005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2180060" y="4237548"/>
            <a:ext cx="134112" cy="13411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929966" y="3234448"/>
            <a:ext cx="937130" cy="78828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387779" y="3234448"/>
            <a:ext cx="2267776" cy="788288"/>
          </a:xfrm>
          <a:prstGeom prst="homePlate">
            <a:avLst>
              <a:gd name="adj" fmla="val 48923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461693" y="3234448"/>
            <a:ext cx="937130" cy="78828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919506" y="3234448"/>
            <a:ext cx="2267776" cy="788288"/>
          </a:xfrm>
          <a:prstGeom prst="homePlate">
            <a:avLst>
              <a:gd name="adj" fmla="val 48923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993913" y="3234448"/>
            <a:ext cx="937130" cy="78828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451726" y="3234448"/>
            <a:ext cx="2267776" cy="788288"/>
          </a:xfrm>
          <a:prstGeom prst="homePlate">
            <a:avLst>
              <a:gd name="adj" fmla="val 48923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8536622" y="3234448"/>
            <a:ext cx="937130" cy="78828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8994435" y="3234448"/>
            <a:ext cx="2267776" cy="788288"/>
          </a:xfrm>
          <a:prstGeom prst="homePlate">
            <a:avLst>
              <a:gd name="adj" fmla="val 48923"/>
            </a:avLst>
          </a:pr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1">
                  <a:alpha val="100000"/>
                  <a:lumMod val="75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1146135" y="3423804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查询漏洞库</a:t>
            </a:r>
          </a:p>
        </p:txBody>
      </p:sp>
      <p:cxnSp>
        <p:nvCxnSpPr>
          <p:cNvPr id="14" name="Connector 14"/>
          <p:cNvCxnSpPr/>
          <p:nvPr/>
        </p:nvCxnSpPr>
        <p:spPr>
          <a:xfrm flipH="1">
            <a:off x="7270496" y="4301578"/>
            <a:ext cx="0" cy="466005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7200455" y="4217672"/>
            <a:ext cx="134112" cy="13411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9809141" y="2540511"/>
            <a:ext cx="0" cy="466005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AutoShape 17"/>
          <p:cNvSpPr/>
          <p:nvPr/>
        </p:nvSpPr>
        <p:spPr>
          <a:xfrm>
            <a:off x="9739100" y="2955122"/>
            <a:ext cx="134112" cy="1341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H="1">
            <a:off x="4776899" y="2540511"/>
            <a:ext cx="0" cy="466005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AutoShape 19"/>
          <p:cNvSpPr/>
          <p:nvPr/>
        </p:nvSpPr>
        <p:spPr>
          <a:xfrm>
            <a:off x="4706858" y="2955122"/>
            <a:ext cx="134112" cy="1341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3107462" y="1267317"/>
            <a:ext cx="3355016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将查询到的安全漏洞信息与系统进行匹配，确认系统是否存在相应的安全漏洞。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716515" y="3423804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漏洞匹配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220648" y="3423804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漏洞修复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812614" y="3423804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漏洞跟踪</a:t>
            </a:r>
          </a:p>
        </p:txBody>
      </p:sp>
      <p:sp>
        <p:nvSpPr>
          <p:cNvPr id="24" name="Freeform 24"/>
          <p:cNvSpPr/>
          <p:nvPr/>
        </p:nvSpPr>
        <p:spPr>
          <a:xfrm>
            <a:off x="11063949" y="3234448"/>
            <a:ext cx="937130" cy="78828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575049" y="4966719"/>
            <a:ext cx="3355016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定期查询国内外知名的安全漏洞库，如CVE、CNVD等，了解最新的安全漏洞信息。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8195704" y="1267317"/>
            <a:ext cx="3355016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对已经修复的安全漏洞进行跟踪管理，确保漏洞得到彻底修复，并避免类似漏洞再次发生。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5650171" y="4966719"/>
            <a:ext cx="3355016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一旦发现系统存在已知的安全漏洞，立即采取修复措施，包括升级补丁、修改配置等。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第三方安全漏洞库查询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017073" y="2029682"/>
            <a:ext cx="4161759" cy="3593306"/>
            <a:chOff x="4017073" y="2029682"/>
            <a:chExt cx="4161759" cy="3593306"/>
          </a:xfrm>
        </p:grpSpPr>
        <p:sp>
          <p:nvSpPr>
            <p:cNvPr id="3" name="AutoShape 3"/>
            <p:cNvSpPr/>
            <p:nvPr/>
          </p:nvSpPr>
          <p:spPr>
            <a:xfrm>
              <a:off x="5052726" y="2029682"/>
              <a:ext cx="2084070" cy="1796605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  <a:ln w="9525">
              <a:solidFill>
                <a:schemeClr val="lt1">
                  <a:alpha val="100000"/>
                </a:scheme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flipV="1">
              <a:off x="5052726" y="3826383"/>
              <a:ext cx="2084070" cy="1796605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100000"/>
              </a:schemeClr>
            </a:solidFill>
            <a:ln w="9525">
              <a:solidFill>
                <a:schemeClr val="lt1">
                  <a:alpha val="100000"/>
                </a:scheme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 flipH="1">
              <a:off x="4017073" y="3826383"/>
              <a:ext cx="2084070" cy="1796605"/>
            </a:xfrm>
            <a:prstGeom prst="triangle">
              <a:avLst>
                <a:gd name="adj" fmla="val 50000"/>
              </a:avLst>
            </a:prstGeom>
            <a:solidFill>
              <a:schemeClr val="accent3">
                <a:alpha val="100000"/>
              </a:schemeClr>
            </a:solidFill>
            <a:ln w="9525">
              <a:solidFill>
                <a:schemeClr val="lt1">
                  <a:alpha val="100000"/>
                </a:scheme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 flipH="1">
              <a:off x="6094762" y="3826288"/>
              <a:ext cx="2084070" cy="1796605"/>
            </a:xfrm>
            <a:prstGeom prst="triangle">
              <a:avLst>
                <a:gd name="adj" fmla="val 50000"/>
              </a:avLst>
            </a:prstGeom>
            <a:solidFill>
              <a:schemeClr val="accent2">
                <a:alpha val="100000"/>
              </a:schemeClr>
            </a:solidFill>
            <a:ln w="9525">
              <a:solidFill>
                <a:schemeClr val="lt1">
                  <a:alpha val="100000"/>
                </a:scheme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4768691" y="4711446"/>
            <a:ext cx="581882" cy="581882"/>
            <a:chOff x="4768691" y="4711446"/>
            <a:chExt cx="581882" cy="581882"/>
          </a:xfrm>
        </p:grpSpPr>
        <p:sp>
          <p:nvSpPr>
            <p:cNvPr id="8" name="Freeform 8"/>
            <p:cNvSpPr/>
            <p:nvPr/>
          </p:nvSpPr>
          <p:spPr>
            <a:xfrm>
              <a:off x="5015484" y="5009769"/>
              <a:ext cx="163925" cy="195167"/>
            </a:xfrm>
            <a:custGeom>
              <a:rect l="l" t="t" r="r" b="b"/>
              <a:pathLst>
                <a:path w="178" h="211">
                  <a:moveTo>
                    <a:pt x="20" y="92"/>
                  </a:moveTo>
                  <a:lnTo>
                    <a:pt x="20" y="92"/>
                  </a:lnTo>
                  <a:lnTo>
                    <a:pt x="26" y="100"/>
                  </a:lnTo>
                  <a:lnTo>
                    <a:pt x="30" y="104"/>
                  </a:lnTo>
                  <a:lnTo>
                    <a:pt x="36" y="106"/>
                  </a:lnTo>
                  <a:lnTo>
                    <a:pt x="36" y="106"/>
                  </a:lnTo>
                  <a:lnTo>
                    <a:pt x="40" y="104"/>
                  </a:lnTo>
                  <a:lnTo>
                    <a:pt x="48" y="102"/>
                  </a:lnTo>
                  <a:lnTo>
                    <a:pt x="56" y="98"/>
                  </a:lnTo>
                  <a:lnTo>
                    <a:pt x="64" y="96"/>
                  </a:lnTo>
                  <a:lnTo>
                    <a:pt x="64" y="96"/>
                  </a:lnTo>
                  <a:lnTo>
                    <a:pt x="70" y="98"/>
                  </a:lnTo>
                  <a:lnTo>
                    <a:pt x="74" y="100"/>
                  </a:lnTo>
                  <a:lnTo>
                    <a:pt x="80" y="108"/>
                  </a:lnTo>
                  <a:lnTo>
                    <a:pt x="80" y="108"/>
                  </a:lnTo>
                  <a:lnTo>
                    <a:pt x="82" y="114"/>
                  </a:lnTo>
                  <a:lnTo>
                    <a:pt x="84" y="122"/>
                  </a:lnTo>
                  <a:lnTo>
                    <a:pt x="84" y="140"/>
                  </a:lnTo>
                  <a:lnTo>
                    <a:pt x="84" y="140"/>
                  </a:lnTo>
                  <a:lnTo>
                    <a:pt x="84" y="166"/>
                  </a:lnTo>
                  <a:lnTo>
                    <a:pt x="86" y="180"/>
                  </a:lnTo>
                  <a:lnTo>
                    <a:pt x="88" y="190"/>
                  </a:lnTo>
                  <a:lnTo>
                    <a:pt x="88" y="190"/>
                  </a:lnTo>
                  <a:lnTo>
                    <a:pt x="102" y="202"/>
                  </a:lnTo>
                  <a:lnTo>
                    <a:pt x="110" y="208"/>
                  </a:lnTo>
                  <a:lnTo>
                    <a:pt x="118" y="212"/>
                  </a:lnTo>
                  <a:lnTo>
                    <a:pt x="118" y="212"/>
                  </a:lnTo>
                  <a:lnTo>
                    <a:pt x="124" y="210"/>
                  </a:lnTo>
                  <a:lnTo>
                    <a:pt x="128" y="204"/>
                  </a:lnTo>
                  <a:lnTo>
                    <a:pt x="140" y="194"/>
                  </a:lnTo>
                  <a:lnTo>
                    <a:pt x="140" y="194"/>
                  </a:lnTo>
                  <a:lnTo>
                    <a:pt x="144" y="188"/>
                  </a:lnTo>
                  <a:lnTo>
                    <a:pt x="148" y="178"/>
                  </a:lnTo>
                  <a:lnTo>
                    <a:pt x="152" y="168"/>
                  </a:lnTo>
                  <a:lnTo>
                    <a:pt x="154" y="160"/>
                  </a:lnTo>
                  <a:lnTo>
                    <a:pt x="154" y="128"/>
                  </a:lnTo>
                  <a:lnTo>
                    <a:pt x="154" y="128"/>
                  </a:lnTo>
                  <a:lnTo>
                    <a:pt x="154" y="124"/>
                  </a:lnTo>
                  <a:lnTo>
                    <a:pt x="158" y="118"/>
                  </a:lnTo>
                  <a:lnTo>
                    <a:pt x="168" y="108"/>
                  </a:lnTo>
                  <a:lnTo>
                    <a:pt x="168" y="108"/>
                  </a:lnTo>
                  <a:lnTo>
                    <a:pt x="172" y="102"/>
                  </a:lnTo>
                  <a:lnTo>
                    <a:pt x="176" y="96"/>
                  </a:lnTo>
                  <a:lnTo>
                    <a:pt x="178" y="88"/>
                  </a:lnTo>
                  <a:lnTo>
                    <a:pt x="178" y="82"/>
                  </a:lnTo>
                  <a:lnTo>
                    <a:pt x="178" y="82"/>
                  </a:lnTo>
                  <a:lnTo>
                    <a:pt x="176" y="80"/>
                  </a:lnTo>
                  <a:lnTo>
                    <a:pt x="172" y="80"/>
                  </a:lnTo>
                  <a:lnTo>
                    <a:pt x="166" y="80"/>
                  </a:lnTo>
                  <a:lnTo>
                    <a:pt x="160" y="80"/>
                  </a:lnTo>
                  <a:lnTo>
                    <a:pt x="160" y="80"/>
                  </a:lnTo>
                  <a:lnTo>
                    <a:pt x="156" y="76"/>
                  </a:lnTo>
                  <a:lnTo>
                    <a:pt x="152" y="70"/>
                  </a:lnTo>
                  <a:lnTo>
                    <a:pt x="148" y="54"/>
                  </a:lnTo>
                  <a:lnTo>
                    <a:pt x="148" y="54"/>
                  </a:lnTo>
                  <a:lnTo>
                    <a:pt x="144" y="46"/>
                  </a:lnTo>
                  <a:lnTo>
                    <a:pt x="140" y="40"/>
                  </a:lnTo>
                  <a:lnTo>
                    <a:pt x="136" y="32"/>
                  </a:lnTo>
                  <a:lnTo>
                    <a:pt x="128" y="28"/>
                  </a:lnTo>
                  <a:lnTo>
                    <a:pt x="128" y="28"/>
                  </a:lnTo>
                  <a:lnTo>
                    <a:pt x="122" y="26"/>
                  </a:lnTo>
                  <a:lnTo>
                    <a:pt x="116" y="26"/>
                  </a:lnTo>
                  <a:lnTo>
                    <a:pt x="110" y="26"/>
                  </a:lnTo>
                  <a:lnTo>
                    <a:pt x="104" y="24"/>
                  </a:lnTo>
                  <a:lnTo>
                    <a:pt x="104" y="24"/>
                  </a:lnTo>
                  <a:lnTo>
                    <a:pt x="88" y="14"/>
                  </a:lnTo>
                  <a:lnTo>
                    <a:pt x="72" y="6"/>
                  </a:lnTo>
                  <a:lnTo>
                    <a:pt x="72" y="6"/>
                  </a:lnTo>
                  <a:lnTo>
                    <a:pt x="56" y="4"/>
                  </a:lnTo>
                  <a:lnTo>
                    <a:pt x="48" y="4"/>
                  </a:lnTo>
                  <a:lnTo>
                    <a:pt x="40" y="2"/>
                  </a:lnTo>
                  <a:lnTo>
                    <a:pt x="40" y="2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26" y="4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2" y="40"/>
                  </a:lnTo>
                  <a:lnTo>
                    <a:pt x="0" y="50"/>
                  </a:lnTo>
                  <a:lnTo>
                    <a:pt x="0" y="60"/>
                  </a:lnTo>
                  <a:lnTo>
                    <a:pt x="2" y="68"/>
                  </a:lnTo>
                  <a:lnTo>
                    <a:pt x="2" y="68"/>
                  </a:lnTo>
                  <a:lnTo>
                    <a:pt x="4" y="76"/>
                  </a:lnTo>
                  <a:lnTo>
                    <a:pt x="12" y="84"/>
                  </a:lnTo>
                  <a:lnTo>
                    <a:pt x="20" y="92"/>
                  </a:lnTo>
                  <a:lnTo>
                    <a:pt x="20" y="92"/>
                  </a:lnTo>
                  <a:close/>
                </a:path>
              </a:pathLst>
            </a:custGeom>
            <a:solidFill>
              <a:srgbClr val="FFFDF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4768691" y="4711446"/>
              <a:ext cx="581882" cy="581882"/>
            </a:xfrm>
            <a:custGeom>
              <a:rect l="l" t="t" r="r" b="b"/>
              <a:pathLst>
                <a:path w="632" h="632">
                  <a:moveTo>
                    <a:pt x="316" y="632"/>
                  </a:moveTo>
                  <a:lnTo>
                    <a:pt x="316" y="632"/>
                  </a:lnTo>
                  <a:lnTo>
                    <a:pt x="348" y="630"/>
                  </a:lnTo>
                  <a:lnTo>
                    <a:pt x="380" y="624"/>
                  </a:lnTo>
                  <a:lnTo>
                    <a:pt x="410" y="616"/>
                  </a:lnTo>
                  <a:lnTo>
                    <a:pt x="438" y="606"/>
                  </a:lnTo>
                  <a:lnTo>
                    <a:pt x="466" y="592"/>
                  </a:lnTo>
                  <a:lnTo>
                    <a:pt x="492" y="578"/>
                  </a:lnTo>
                  <a:lnTo>
                    <a:pt x="516" y="558"/>
                  </a:lnTo>
                  <a:lnTo>
                    <a:pt x="538" y="538"/>
                  </a:lnTo>
                  <a:lnTo>
                    <a:pt x="560" y="516"/>
                  </a:lnTo>
                  <a:lnTo>
                    <a:pt x="578" y="492"/>
                  </a:lnTo>
                  <a:lnTo>
                    <a:pt x="594" y="466"/>
                  </a:lnTo>
                  <a:lnTo>
                    <a:pt x="606" y="438"/>
                  </a:lnTo>
                  <a:lnTo>
                    <a:pt x="618" y="410"/>
                  </a:lnTo>
                  <a:lnTo>
                    <a:pt x="626" y="378"/>
                  </a:lnTo>
                  <a:lnTo>
                    <a:pt x="630" y="348"/>
                  </a:lnTo>
                  <a:lnTo>
                    <a:pt x="632" y="316"/>
                  </a:lnTo>
                  <a:lnTo>
                    <a:pt x="632" y="316"/>
                  </a:lnTo>
                  <a:lnTo>
                    <a:pt x="630" y="282"/>
                  </a:lnTo>
                  <a:lnTo>
                    <a:pt x="626" y="252"/>
                  </a:lnTo>
                  <a:lnTo>
                    <a:pt x="618" y="222"/>
                  </a:lnTo>
                  <a:lnTo>
                    <a:pt x="606" y="192"/>
                  </a:lnTo>
                  <a:lnTo>
                    <a:pt x="594" y="164"/>
                  </a:lnTo>
                  <a:lnTo>
                    <a:pt x="578" y="138"/>
                  </a:lnTo>
                  <a:lnTo>
                    <a:pt x="560" y="114"/>
                  </a:lnTo>
                  <a:lnTo>
                    <a:pt x="538" y="92"/>
                  </a:lnTo>
                  <a:lnTo>
                    <a:pt x="516" y="72"/>
                  </a:lnTo>
                  <a:lnTo>
                    <a:pt x="492" y="54"/>
                  </a:lnTo>
                  <a:lnTo>
                    <a:pt x="466" y="38"/>
                  </a:lnTo>
                  <a:lnTo>
                    <a:pt x="438" y="24"/>
                  </a:lnTo>
                  <a:lnTo>
                    <a:pt x="410" y="14"/>
                  </a:lnTo>
                  <a:lnTo>
                    <a:pt x="380" y="6"/>
                  </a:lnTo>
                  <a:lnTo>
                    <a:pt x="348" y="0"/>
                  </a:lnTo>
                  <a:lnTo>
                    <a:pt x="316" y="0"/>
                  </a:lnTo>
                  <a:lnTo>
                    <a:pt x="316" y="0"/>
                  </a:lnTo>
                  <a:lnTo>
                    <a:pt x="284" y="0"/>
                  </a:lnTo>
                  <a:lnTo>
                    <a:pt x="252" y="6"/>
                  </a:lnTo>
                  <a:lnTo>
                    <a:pt x="222" y="14"/>
                  </a:lnTo>
                  <a:lnTo>
                    <a:pt x="192" y="24"/>
                  </a:lnTo>
                  <a:lnTo>
                    <a:pt x="164" y="38"/>
                  </a:lnTo>
                  <a:lnTo>
                    <a:pt x="138" y="54"/>
                  </a:lnTo>
                  <a:lnTo>
                    <a:pt x="114" y="72"/>
                  </a:lnTo>
                  <a:lnTo>
                    <a:pt x="92" y="92"/>
                  </a:lnTo>
                  <a:lnTo>
                    <a:pt x="72" y="114"/>
                  </a:lnTo>
                  <a:lnTo>
                    <a:pt x="54" y="138"/>
                  </a:lnTo>
                  <a:lnTo>
                    <a:pt x="38" y="164"/>
                  </a:lnTo>
                  <a:lnTo>
                    <a:pt x="24" y="192"/>
                  </a:lnTo>
                  <a:lnTo>
                    <a:pt x="14" y="222"/>
                  </a:lnTo>
                  <a:lnTo>
                    <a:pt x="6" y="252"/>
                  </a:lnTo>
                  <a:lnTo>
                    <a:pt x="2" y="282"/>
                  </a:lnTo>
                  <a:lnTo>
                    <a:pt x="0" y="316"/>
                  </a:lnTo>
                  <a:lnTo>
                    <a:pt x="0" y="316"/>
                  </a:lnTo>
                  <a:lnTo>
                    <a:pt x="2" y="348"/>
                  </a:lnTo>
                  <a:lnTo>
                    <a:pt x="6" y="378"/>
                  </a:lnTo>
                  <a:lnTo>
                    <a:pt x="14" y="410"/>
                  </a:lnTo>
                  <a:lnTo>
                    <a:pt x="24" y="438"/>
                  </a:lnTo>
                  <a:lnTo>
                    <a:pt x="38" y="466"/>
                  </a:lnTo>
                  <a:lnTo>
                    <a:pt x="54" y="492"/>
                  </a:lnTo>
                  <a:lnTo>
                    <a:pt x="72" y="516"/>
                  </a:lnTo>
                  <a:lnTo>
                    <a:pt x="92" y="538"/>
                  </a:lnTo>
                  <a:lnTo>
                    <a:pt x="114" y="558"/>
                  </a:lnTo>
                  <a:lnTo>
                    <a:pt x="138" y="578"/>
                  </a:lnTo>
                  <a:lnTo>
                    <a:pt x="164" y="592"/>
                  </a:lnTo>
                  <a:lnTo>
                    <a:pt x="192" y="606"/>
                  </a:lnTo>
                  <a:lnTo>
                    <a:pt x="222" y="616"/>
                  </a:lnTo>
                  <a:lnTo>
                    <a:pt x="252" y="624"/>
                  </a:lnTo>
                  <a:lnTo>
                    <a:pt x="284" y="630"/>
                  </a:lnTo>
                  <a:lnTo>
                    <a:pt x="316" y="632"/>
                  </a:lnTo>
                  <a:lnTo>
                    <a:pt x="316" y="632"/>
                  </a:lnTo>
                  <a:close/>
                  <a:moveTo>
                    <a:pt x="64" y="358"/>
                  </a:moveTo>
                  <a:lnTo>
                    <a:pt x="64" y="358"/>
                  </a:lnTo>
                  <a:lnTo>
                    <a:pt x="80" y="354"/>
                  </a:lnTo>
                  <a:lnTo>
                    <a:pt x="112" y="340"/>
                  </a:lnTo>
                  <a:lnTo>
                    <a:pt x="112" y="340"/>
                  </a:lnTo>
                  <a:lnTo>
                    <a:pt x="122" y="334"/>
                  </a:lnTo>
                  <a:lnTo>
                    <a:pt x="124" y="330"/>
                  </a:lnTo>
                  <a:lnTo>
                    <a:pt x="124" y="324"/>
                  </a:lnTo>
                  <a:lnTo>
                    <a:pt x="122" y="320"/>
                  </a:lnTo>
                  <a:lnTo>
                    <a:pt x="114" y="308"/>
                  </a:lnTo>
                  <a:lnTo>
                    <a:pt x="112" y="302"/>
                  </a:lnTo>
                  <a:lnTo>
                    <a:pt x="110" y="294"/>
                  </a:lnTo>
                  <a:lnTo>
                    <a:pt x="110" y="294"/>
                  </a:lnTo>
                  <a:lnTo>
                    <a:pt x="112" y="286"/>
                  </a:lnTo>
                  <a:lnTo>
                    <a:pt x="116" y="282"/>
                  </a:lnTo>
                  <a:lnTo>
                    <a:pt x="122" y="278"/>
                  </a:lnTo>
                  <a:lnTo>
                    <a:pt x="128" y="274"/>
                  </a:lnTo>
                  <a:lnTo>
                    <a:pt x="142" y="268"/>
                  </a:lnTo>
                  <a:lnTo>
                    <a:pt x="148" y="266"/>
                  </a:lnTo>
                  <a:lnTo>
                    <a:pt x="152" y="262"/>
                  </a:lnTo>
                  <a:lnTo>
                    <a:pt x="152" y="262"/>
                  </a:lnTo>
                  <a:lnTo>
                    <a:pt x="156" y="258"/>
                  </a:lnTo>
                  <a:lnTo>
                    <a:pt x="156" y="252"/>
                  </a:lnTo>
                  <a:lnTo>
                    <a:pt x="154" y="250"/>
                  </a:lnTo>
                  <a:lnTo>
                    <a:pt x="152" y="246"/>
                  </a:lnTo>
                  <a:lnTo>
                    <a:pt x="144" y="240"/>
                  </a:lnTo>
                  <a:lnTo>
                    <a:pt x="136" y="234"/>
                  </a:lnTo>
                  <a:lnTo>
                    <a:pt x="136" y="234"/>
                  </a:lnTo>
                  <a:lnTo>
                    <a:pt x="132" y="232"/>
                  </a:lnTo>
                  <a:lnTo>
                    <a:pt x="128" y="232"/>
                  </a:lnTo>
                  <a:lnTo>
                    <a:pt x="120" y="234"/>
                  </a:lnTo>
                  <a:lnTo>
                    <a:pt x="112" y="238"/>
                  </a:lnTo>
                  <a:lnTo>
                    <a:pt x="106" y="246"/>
                  </a:lnTo>
                  <a:lnTo>
                    <a:pt x="106" y="246"/>
                  </a:lnTo>
                  <a:lnTo>
                    <a:pt x="100" y="258"/>
                  </a:lnTo>
                  <a:lnTo>
                    <a:pt x="96" y="262"/>
                  </a:lnTo>
                  <a:lnTo>
                    <a:pt x="88" y="262"/>
                  </a:lnTo>
                  <a:lnTo>
                    <a:pt x="88" y="262"/>
                  </a:lnTo>
                  <a:lnTo>
                    <a:pt x="82" y="260"/>
                  </a:lnTo>
                  <a:lnTo>
                    <a:pt x="76" y="258"/>
                  </a:lnTo>
                  <a:lnTo>
                    <a:pt x="72" y="252"/>
                  </a:lnTo>
                  <a:lnTo>
                    <a:pt x="68" y="246"/>
                  </a:lnTo>
                  <a:lnTo>
                    <a:pt x="68" y="246"/>
                  </a:lnTo>
                  <a:lnTo>
                    <a:pt x="66" y="242"/>
                  </a:lnTo>
                  <a:lnTo>
                    <a:pt x="66" y="238"/>
                  </a:lnTo>
                  <a:lnTo>
                    <a:pt x="68" y="236"/>
                  </a:lnTo>
                  <a:lnTo>
                    <a:pt x="72" y="232"/>
                  </a:lnTo>
                  <a:lnTo>
                    <a:pt x="96" y="216"/>
                  </a:lnTo>
                  <a:lnTo>
                    <a:pt x="96" y="216"/>
                  </a:lnTo>
                  <a:lnTo>
                    <a:pt x="108" y="208"/>
                  </a:lnTo>
                  <a:lnTo>
                    <a:pt x="110" y="204"/>
                  </a:lnTo>
                  <a:lnTo>
                    <a:pt x="110" y="202"/>
                  </a:lnTo>
                  <a:lnTo>
                    <a:pt x="106" y="198"/>
                  </a:lnTo>
                  <a:lnTo>
                    <a:pt x="104" y="194"/>
                  </a:lnTo>
                  <a:lnTo>
                    <a:pt x="104" y="194"/>
                  </a:lnTo>
                  <a:lnTo>
                    <a:pt x="102" y="192"/>
                  </a:lnTo>
                  <a:lnTo>
                    <a:pt x="98" y="190"/>
                  </a:lnTo>
                  <a:lnTo>
                    <a:pt x="90" y="188"/>
                  </a:lnTo>
                  <a:lnTo>
                    <a:pt x="82" y="186"/>
                  </a:lnTo>
                  <a:lnTo>
                    <a:pt x="82" y="186"/>
                  </a:lnTo>
                  <a:lnTo>
                    <a:pt x="82" y="186"/>
                  </a:lnTo>
                  <a:lnTo>
                    <a:pt x="82" y="186"/>
                  </a:lnTo>
                  <a:lnTo>
                    <a:pt x="78" y="184"/>
                  </a:lnTo>
                  <a:lnTo>
                    <a:pt x="76" y="182"/>
                  </a:lnTo>
                  <a:lnTo>
                    <a:pt x="76" y="176"/>
                  </a:lnTo>
                  <a:lnTo>
                    <a:pt x="78" y="170"/>
                  </a:lnTo>
                  <a:lnTo>
                    <a:pt x="84" y="164"/>
                  </a:lnTo>
                  <a:lnTo>
                    <a:pt x="84" y="164"/>
                  </a:lnTo>
                  <a:lnTo>
                    <a:pt x="90" y="162"/>
                  </a:lnTo>
                  <a:lnTo>
                    <a:pt x="94" y="162"/>
                  </a:lnTo>
                  <a:lnTo>
                    <a:pt x="100" y="162"/>
                  </a:lnTo>
                  <a:lnTo>
                    <a:pt x="106" y="164"/>
                  </a:lnTo>
                  <a:lnTo>
                    <a:pt x="106" y="164"/>
                  </a:lnTo>
                  <a:lnTo>
                    <a:pt x="110" y="166"/>
                  </a:lnTo>
                  <a:lnTo>
                    <a:pt x="114" y="168"/>
                  </a:lnTo>
                  <a:lnTo>
                    <a:pt x="120" y="168"/>
                  </a:lnTo>
                  <a:lnTo>
                    <a:pt x="132" y="164"/>
                  </a:lnTo>
                  <a:lnTo>
                    <a:pt x="132" y="164"/>
                  </a:lnTo>
                  <a:lnTo>
                    <a:pt x="144" y="162"/>
                  </a:lnTo>
                  <a:lnTo>
                    <a:pt x="150" y="162"/>
                  </a:lnTo>
                  <a:lnTo>
                    <a:pt x="154" y="166"/>
                  </a:lnTo>
                  <a:lnTo>
                    <a:pt x="158" y="172"/>
                  </a:lnTo>
                  <a:lnTo>
                    <a:pt x="158" y="172"/>
                  </a:lnTo>
                  <a:lnTo>
                    <a:pt x="172" y="196"/>
                  </a:lnTo>
                  <a:lnTo>
                    <a:pt x="172" y="196"/>
                  </a:lnTo>
                  <a:lnTo>
                    <a:pt x="180" y="206"/>
                  </a:lnTo>
                  <a:lnTo>
                    <a:pt x="180" y="206"/>
                  </a:lnTo>
                  <a:lnTo>
                    <a:pt x="184" y="210"/>
                  </a:lnTo>
                  <a:lnTo>
                    <a:pt x="188" y="210"/>
                  </a:lnTo>
                  <a:lnTo>
                    <a:pt x="198" y="210"/>
                  </a:lnTo>
                  <a:lnTo>
                    <a:pt x="210" y="204"/>
                  </a:lnTo>
                  <a:lnTo>
                    <a:pt x="220" y="198"/>
                  </a:lnTo>
                  <a:lnTo>
                    <a:pt x="220" y="198"/>
                  </a:lnTo>
                  <a:lnTo>
                    <a:pt x="222" y="198"/>
                  </a:lnTo>
                  <a:lnTo>
                    <a:pt x="222" y="198"/>
                  </a:lnTo>
                  <a:lnTo>
                    <a:pt x="226" y="194"/>
                  </a:lnTo>
                  <a:lnTo>
                    <a:pt x="228" y="190"/>
                  </a:lnTo>
                  <a:lnTo>
                    <a:pt x="232" y="182"/>
                  </a:lnTo>
                  <a:lnTo>
                    <a:pt x="232" y="162"/>
                  </a:lnTo>
                  <a:lnTo>
                    <a:pt x="232" y="162"/>
                  </a:lnTo>
                  <a:lnTo>
                    <a:pt x="230" y="154"/>
                  </a:lnTo>
                  <a:lnTo>
                    <a:pt x="226" y="150"/>
                  </a:lnTo>
                  <a:lnTo>
                    <a:pt x="218" y="146"/>
                  </a:lnTo>
                  <a:lnTo>
                    <a:pt x="218" y="146"/>
                  </a:lnTo>
                  <a:lnTo>
                    <a:pt x="214" y="140"/>
                  </a:lnTo>
                  <a:lnTo>
                    <a:pt x="212" y="132"/>
                  </a:lnTo>
                  <a:lnTo>
                    <a:pt x="208" y="124"/>
                  </a:lnTo>
                  <a:lnTo>
                    <a:pt x="204" y="116"/>
                  </a:lnTo>
                  <a:lnTo>
                    <a:pt x="204" y="116"/>
                  </a:lnTo>
                  <a:lnTo>
                    <a:pt x="198" y="110"/>
                  </a:lnTo>
                  <a:lnTo>
                    <a:pt x="192" y="108"/>
                  </a:lnTo>
                  <a:lnTo>
                    <a:pt x="184" y="108"/>
                  </a:lnTo>
                  <a:lnTo>
                    <a:pt x="178" y="110"/>
                  </a:lnTo>
                  <a:lnTo>
                    <a:pt x="178" y="110"/>
                  </a:lnTo>
                  <a:lnTo>
                    <a:pt x="170" y="114"/>
                  </a:lnTo>
                  <a:lnTo>
                    <a:pt x="164" y="118"/>
                  </a:lnTo>
                  <a:lnTo>
                    <a:pt x="158" y="122"/>
                  </a:lnTo>
                  <a:lnTo>
                    <a:pt x="154" y="124"/>
                  </a:lnTo>
                  <a:lnTo>
                    <a:pt x="154" y="124"/>
                  </a:lnTo>
                  <a:lnTo>
                    <a:pt x="152" y="120"/>
                  </a:lnTo>
                  <a:lnTo>
                    <a:pt x="150" y="116"/>
                  </a:lnTo>
                  <a:lnTo>
                    <a:pt x="150" y="110"/>
                  </a:lnTo>
                  <a:lnTo>
                    <a:pt x="146" y="104"/>
                  </a:lnTo>
                  <a:lnTo>
                    <a:pt x="146" y="104"/>
                  </a:lnTo>
                  <a:lnTo>
                    <a:pt x="140" y="104"/>
                  </a:lnTo>
                  <a:lnTo>
                    <a:pt x="134" y="102"/>
                  </a:lnTo>
                  <a:lnTo>
                    <a:pt x="116" y="100"/>
                  </a:lnTo>
                  <a:lnTo>
                    <a:pt x="116" y="100"/>
                  </a:lnTo>
                  <a:lnTo>
                    <a:pt x="136" y="82"/>
                  </a:lnTo>
                  <a:lnTo>
                    <a:pt x="158" y="66"/>
                  </a:lnTo>
                  <a:lnTo>
                    <a:pt x="182" y="54"/>
                  </a:lnTo>
                  <a:lnTo>
                    <a:pt x="206" y="42"/>
                  </a:lnTo>
                  <a:lnTo>
                    <a:pt x="232" y="34"/>
                  </a:lnTo>
                  <a:lnTo>
                    <a:pt x="258" y="26"/>
                  </a:lnTo>
                  <a:lnTo>
                    <a:pt x="286" y="22"/>
                  </a:lnTo>
                  <a:lnTo>
                    <a:pt x="314" y="22"/>
                  </a:lnTo>
                  <a:lnTo>
                    <a:pt x="314" y="22"/>
                  </a:lnTo>
                  <a:lnTo>
                    <a:pt x="344" y="22"/>
                  </a:lnTo>
                  <a:lnTo>
                    <a:pt x="374" y="28"/>
                  </a:lnTo>
                  <a:lnTo>
                    <a:pt x="402" y="34"/>
                  </a:lnTo>
                  <a:lnTo>
                    <a:pt x="428" y="44"/>
                  </a:lnTo>
                  <a:lnTo>
                    <a:pt x="454" y="56"/>
                  </a:lnTo>
                  <a:lnTo>
                    <a:pt x="478" y="72"/>
                  </a:lnTo>
                  <a:lnTo>
                    <a:pt x="500" y="88"/>
                  </a:lnTo>
                  <a:lnTo>
                    <a:pt x="522" y="106"/>
                  </a:lnTo>
                  <a:lnTo>
                    <a:pt x="522" y="106"/>
                  </a:lnTo>
                  <a:lnTo>
                    <a:pt x="538" y="126"/>
                  </a:lnTo>
                  <a:lnTo>
                    <a:pt x="554" y="146"/>
                  </a:lnTo>
                  <a:lnTo>
                    <a:pt x="554" y="146"/>
                  </a:lnTo>
                  <a:lnTo>
                    <a:pt x="502" y="164"/>
                  </a:lnTo>
                  <a:lnTo>
                    <a:pt x="480" y="172"/>
                  </a:lnTo>
                  <a:lnTo>
                    <a:pt x="468" y="178"/>
                  </a:lnTo>
                  <a:lnTo>
                    <a:pt x="468" y="178"/>
                  </a:lnTo>
                  <a:lnTo>
                    <a:pt x="462" y="182"/>
                  </a:lnTo>
                  <a:lnTo>
                    <a:pt x="454" y="186"/>
                  </a:lnTo>
                  <a:lnTo>
                    <a:pt x="444" y="186"/>
                  </a:lnTo>
                  <a:lnTo>
                    <a:pt x="436" y="184"/>
                  </a:lnTo>
                  <a:lnTo>
                    <a:pt x="436" y="184"/>
                  </a:lnTo>
                  <a:lnTo>
                    <a:pt x="424" y="178"/>
                  </a:lnTo>
                  <a:lnTo>
                    <a:pt x="418" y="176"/>
                  </a:lnTo>
                  <a:lnTo>
                    <a:pt x="412" y="176"/>
                  </a:lnTo>
                  <a:lnTo>
                    <a:pt x="412" y="176"/>
                  </a:lnTo>
                  <a:lnTo>
                    <a:pt x="402" y="178"/>
                  </a:lnTo>
                  <a:lnTo>
                    <a:pt x="398" y="180"/>
                  </a:lnTo>
                  <a:lnTo>
                    <a:pt x="392" y="184"/>
                  </a:lnTo>
                  <a:lnTo>
                    <a:pt x="392" y="184"/>
                  </a:lnTo>
                  <a:lnTo>
                    <a:pt x="384" y="192"/>
                  </a:lnTo>
                  <a:lnTo>
                    <a:pt x="374" y="198"/>
                  </a:lnTo>
                  <a:lnTo>
                    <a:pt x="374" y="198"/>
                  </a:lnTo>
                  <a:lnTo>
                    <a:pt x="368" y="200"/>
                  </a:lnTo>
                  <a:lnTo>
                    <a:pt x="362" y="200"/>
                  </a:lnTo>
                  <a:lnTo>
                    <a:pt x="362" y="200"/>
                  </a:lnTo>
                  <a:lnTo>
                    <a:pt x="358" y="198"/>
                  </a:lnTo>
                  <a:lnTo>
                    <a:pt x="358" y="198"/>
                  </a:lnTo>
                  <a:lnTo>
                    <a:pt x="354" y="198"/>
                  </a:lnTo>
                  <a:lnTo>
                    <a:pt x="350" y="200"/>
                  </a:lnTo>
                  <a:lnTo>
                    <a:pt x="350" y="200"/>
                  </a:lnTo>
                  <a:lnTo>
                    <a:pt x="344" y="202"/>
                  </a:lnTo>
                  <a:lnTo>
                    <a:pt x="344" y="202"/>
                  </a:lnTo>
                  <a:lnTo>
                    <a:pt x="340" y="208"/>
                  </a:lnTo>
                  <a:lnTo>
                    <a:pt x="340" y="212"/>
                  </a:lnTo>
                  <a:lnTo>
                    <a:pt x="342" y="222"/>
                  </a:lnTo>
                  <a:lnTo>
                    <a:pt x="346" y="228"/>
                  </a:lnTo>
                  <a:lnTo>
                    <a:pt x="350" y="230"/>
                  </a:lnTo>
                  <a:lnTo>
                    <a:pt x="352" y="232"/>
                  </a:lnTo>
                  <a:lnTo>
                    <a:pt x="352" y="232"/>
                  </a:lnTo>
                  <a:lnTo>
                    <a:pt x="358" y="228"/>
                  </a:lnTo>
                  <a:lnTo>
                    <a:pt x="364" y="224"/>
                  </a:lnTo>
                  <a:lnTo>
                    <a:pt x="368" y="218"/>
                  </a:lnTo>
                  <a:lnTo>
                    <a:pt x="374" y="216"/>
                  </a:lnTo>
                  <a:lnTo>
                    <a:pt x="374" y="216"/>
                  </a:lnTo>
                  <a:lnTo>
                    <a:pt x="378" y="218"/>
                  </a:lnTo>
                  <a:lnTo>
                    <a:pt x="382" y="220"/>
                  </a:lnTo>
                  <a:lnTo>
                    <a:pt x="390" y="228"/>
                  </a:lnTo>
                  <a:lnTo>
                    <a:pt x="390" y="228"/>
                  </a:lnTo>
                  <a:lnTo>
                    <a:pt x="388" y="232"/>
                  </a:lnTo>
                  <a:lnTo>
                    <a:pt x="386" y="240"/>
                  </a:lnTo>
                  <a:lnTo>
                    <a:pt x="382" y="248"/>
                  </a:lnTo>
                  <a:lnTo>
                    <a:pt x="376" y="250"/>
                  </a:lnTo>
                  <a:lnTo>
                    <a:pt x="376" y="250"/>
                  </a:lnTo>
                  <a:lnTo>
                    <a:pt x="362" y="254"/>
                  </a:lnTo>
                  <a:lnTo>
                    <a:pt x="348" y="258"/>
                  </a:lnTo>
                  <a:lnTo>
                    <a:pt x="348" y="258"/>
                  </a:lnTo>
                  <a:lnTo>
                    <a:pt x="332" y="254"/>
                  </a:lnTo>
                  <a:lnTo>
                    <a:pt x="324" y="254"/>
                  </a:lnTo>
                  <a:lnTo>
                    <a:pt x="320" y="254"/>
                  </a:lnTo>
                  <a:lnTo>
                    <a:pt x="318" y="256"/>
                  </a:lnTo>
                  <a:lnTo>
                    <a:pt x="318" y="256"/>
                  </a:lnTo>
                  <a:lnTo>
                    <a:pt x="314" y="258"/>
                  </a:lnTo>
                  <a:lnTo>
                    <a:pt x="310" y="262"/>
                  </a:lnTo>
                  <a:lnTo>
                    <a:pt x="308" y="266"/>
                  </a:lnTo>
                  <a:lnTo>
                    <a:pt x="310" y="272"/>
                  </a:lnTo>
                  <a:lnTo>
                    <a:pt x="310" y="272"/>
                  </a:lnTo>
                  <a:lnTo>
                    <a:pt x="312" y="282"/>
                  </a:lnTo>
                  <a:lnTo>
                    <a:pt x="310" y="288"/>
                  </a:lnTo>
                  <a:lnTo>
                    <a:pt x="308" y="294"/>
                  </a:lnTo>
                  <a:lnTo>
                    <a:pt x="306" y="296"/>
                  </a:lnTo>
                  <a:lnTo>
                    <a:pt x="306" y="296"/>
                  </a:lnTo>
                  <a:lnTo>
                    <a:pt x="292" y="300"/>
                  </a:lnTo>
                  <a:lnTo>
                    <a:pt x="290" y="302"/>
                  </a:lnTo>
                  <a:lnTo>
                    <a:pt x="290" y="304"/>
                  </a:lnTo>
                  <a:lnTo>
                    <a:pt x="294" y="304"/>
                  </a:lnTo>
                  <a:lnTo>
                    <a:pt x="302" y="306"/>
                  </a:lnTo>
                  <a:lnTo>
                    <a:pt x="302" y="306"/>
                  </a:lnTo>
                  <a:lnTo>
                    <a:pt x="320" y="304"/>
                  </a:lnTo>
                  <a:lnTo>
                    <a:pt x="332" y="302"/>
                  </a:lnTo>
                  <a:lnTo>
                    <a:pt x="340" y="298"/>
                  </a:lnTo>
                  <a:lnTo>
                    <a:pt x="346" y="296"/>
                  </a:lnTo>
                  <a:lnTo>
                    <a:pt x="346" y="296"/>
                  </a:lnTo>
                  <a:lnTo>
                    <a:pt x="358" y="292"/>
                  </a:lnTo>
                  <a:lnTo>
                    <a:pt x="364" y="290"/>
                  </a:lnTo>
                  <a:lnTo>
                    <a:pt x="370" y="290"/>
                  </a:lnTo>
                  <a:lnTo>
                    <a:pt x="370" y="290"/>
                  </a:lnTo>
                  <a:lnTo>
                    <a:pt x="376" y="292"/>
                  </a:lnTo>
                  <a:lnTo>
                    <a:pt x="382" y="290"/>
                  </a:lnTo>
                  <a:lnTo>
                    <a:pt x="388" y="290"/>
                  </a:lnTo>
                  <a:lnTo>
                    <a:pt x="394" y="290"/>
                  </a:lnTo>
                  <a:lnTo>
                    <a:pt x="394" y="290"/>
                  </a:lnTo>
                  <a:lnTo>
                    <a:pt x="396" y="290"/>
                  </a:lnTo>
                  <a:lnTo>
                    <a:pt x="400" y="288"/>
                  </a:lnTo>
                  <a:lnTo>
                    <a:pt x="406" y="284"/>
                  </a:lnTo>
                  <a:lnTo>
                    <a:pt x="414" y="280"/>
                  </a:lnTo>
                  <a:lnTo>
                    <a:pt x="416" y="280"/>
                  </a:lnTo>
                  <a:lnTo>
                    <a:pt x="420" y="282"/>
                  </a:lnTo>
                  <a:lnTo>
                    <a:pt x="420" y="282"/>
                  </a:lnTo>
                  <a:lnTo>
                    <a:pt x="422" y="288"/>
                  </a:lnTo>
                  <a:lnTo>
                    <a:pt x="424" y="294"/>
                  </a:lnTo>
                  <a:lnTo>
                    <a:pt x="422" y="304"/>
                  </a:lnTo>
                  <a:lnTo>
                    <a:pt x="422" y="304"/>
                  </a:lnTo>
                  <a:lnTo>
                    <a:pt x="420" y="308"/>
                  </a:lnTo>
                  <a:lnTo>
                    <a:pt x="416" y="312"/>
                  </a:lnTo>
                  <a:lnTo>
                    <a:pt x="412" y="314"/>
                  </a:lnTo>
                  <a:lnTo>
                    <a:pt x="412" y="318"/>
                  </a:lnTo>
                  <a:lnTo>
                    <a:pt x="412" y="318"/>
                  </a:lnTo>
                  <a:lnTo>
                    <a:pt x="418" y="330"/>
                  </a:lnTo>
                  <a:lnTo>
                    <a:pt x="428" y="340"/>
                  </a:lnTo>
                  <a:lnTo>
                    <a:pt x="428" y="340"/>
                  </a:lnTo>
                  <a:lnTo>
                    <a:pt x="440" y="348"/>
                  </a:lnTo>
                  <a:lnTo>
                    <a:pt x="444" y="350"/>
                  </a:lnTo>
                  <a:lnTo>
                    <a:pt x="448" y="348"/>
                  </a:lnTo>
                  <a:lnTo>
                    <a:pt x="448" y="348"/>
                  </a:lnTo>
                  <a:lnTo>
                    <a:pt x="450" y="342"/>
                  </a:lnTo>
                  <a:lnTo>
                    <a:pt x="452" y="338"/>
                  </a:lnTo>
                  <a:lnTo>
                    <a:pt x="456" y="330"/>
                  </a:lnTo>
                  <a:lnTo>
                    <a:pt x="456" y="330"/>
                  </a:lnTo>
                  <a:lnTo>
                    <a:pt x="460" y="328"/>
                  </a:lnTo>
                  <a:lnTo>
                    <a:pt x="470" y="330"/>
                  </a:lnTo>
                  <a:lnTo>
                    <a:pt x="480" y="332"/>
                  </a:lnTo>
                  <a:lnTo>
                    <a:pt x="482" y="334"/>
                  </a:lnTo>
                  <a:lnTo>
                    <a:pt x="484" y="336"/>
                  </a:lnTo>
                  <a:lnTo>
                    <a:pt x="484" y="336"/>
                  </a:lnTo>
                  <a:lnTo>
                    <a:pt x="486" y="340"/>
                  </a:lnTo>
                  <a:lnTo>
                    <a:pt x="492" y="346"/>
                  </a:lnTo>
                  <a:lnTo>
                    <a:pt x="500" y="354"/>
                  </a:lnTo>
                  <a:lnTo>
                    <a:pt x="500" y="354"/>
                  </a:lnTo>
                  <a:lnTo>
                    <a:pt x="512" y="360"/>
                  </a:lnTo>
                  <a:lnTo>
                    <a:pt x="512" y="360"/>
                  </a:lnTo>
                  <a:lnTo>
                    <a:pt x="514" y="362"/>
                  </a:lnTo>
                  <a:lnTo>
                    <a:pt x="520" y="372"/>
                  </a:lnTo>
                  <a:lnTo>
                    <a:pt x="520" y="372"/>
                  </a:lnTo>
                  <a:lnTo>
                    <a:pt x="524" y="378"/>
                  </a:lnTo>
                  <a:lnTo>
                    <a:pt x="530" y="380"/>
                  </a:lnTo>
                  <a:lnTo>
                    <a:pt x="534" y="380"/>
                  </a:lnTo>
                  <a:lnTo>
                    <a:pt x="540" y="380"/>
                  </a:lnTo>
                  <a:lnTo>
                    <a:pt x="540" y="380"/>
                  </a:lnTo>
                  <a:lnTo>
                    <a:pt x="544" y="376"/>
                  </a:lnTo>
                  <a:lnTo>
                    <a:pt x="548" y="372"/>
                  </a:lnTo>
                  <a:lnTo>
                    <a:pt x="554" y="368"/>
                  </a:lnTo>
                  <a:lnTo>
                    <a:pt x="560" y="366"/>
                  </a:lnTo>
                  <a:lnTo>
                    <a:pt x="560" y="366"/>
                  </a:lnTo>
                  <a:lnTo>
                    <a:pt x="570" y="366"/>
                  </a:lnTo>
                  <a:lnTo>
                    <a:pt x="574" y="368"/>
                  </a:lnTo>
                  <a:lnTo>
                    <a:pt x="580" y="372"/>
                  </a:lnTo>
                  <a:lnTo>
                    <a:pt x="580" y="372"/>
                  </a:lnTo>
                  <a:lnTo>
                    <a:pt x="598" y="388"/>
                  </a:lnTo>
                  <a:lnTo>
                    <a:pt x="598" y="388"/>
                  </a:lnTo>
                  <a:lnTo>
                    <a:pt x="592" y="406"/>
                  </a:lnTo>
                  <a:lnTo>
                    <a:pt x="586" y="424"/>
                  </a:lnTo>
                  <a:lnTo>
                    <a:pt x="578" y="442"/>
                  </a:lnTo>
                  <a:lnTo>
                    <a:pt x="568" y="460"/>
                  </a:lnTo>
                  <a:lnTo>
                    <a:pt x="558" y="476"/>
                  </a:lnTo>
                  <a:lnTo>
                    <a:pt x="546" y="492"/>
                  </a:lnTo>
                  <a:lnTo>
                    <a:pt x="534" y="508"/>
                  </a:lnTo>
                  <a:lnTo>
                    <a:pt x="522" y="522"/>
                  </a:lnTo>
                  <a:lnTo>
                    <a:pt x="522" y="522"/>
                  </a:lnTo>
                  <a:lnTo>
                    <a:pt x="500" y="540"/>
                  </a:lnTo>
                  <a:lnTo>
                    <a:pt x="478" y="556"/>
                  </a:lnTo>
                  <a:lnTo>
                    <a:pt x="454" y="572"/>
                  </a:lnTo>
                  <a:lnTo>
                    <a:pt x="428" y="584"/>
                  </a:lnTo>
                  <a:lnTo>
                    <a:pt x="402" y="594"/>
                  </a:lnTo>
                  <a:lnTo>
                    <a:pt x="374" y="602"/>
                  </a:lnTo>
                  <a:lnTo>
                    <a:pt x="344" y="606"/>
                  </a:lnTo>
                  <a:lnTo>
                    <a:pt x="314" y="608"/>
                  </a:lnTo>
                  <a:lnTo>
                    <a:pt x="314" y="608"/>
                  </a:lnTo>
                  <a:lnTo>
                    <a:pt x="278" y="604"/>
                  </a:lnTo>
                  <a:lnTo>
                    <a:pt x="244" y="598"/>
                  </a:lnTo>
                  <a:lnTo>
                    <a:pt x="212" y="588"/>
                  </a:lnTo>
                  <a:lnTo>
                    <a:pt x="182" y="574"/>
                  </a:lnTo>
                  <a:lnTo>
                    <a:pt x="182" y="574"/>
                  </a:lnTo>
                  <a:lnTo>
                    <a:pt x="184" y="564"/>
                  </a:lnTo>
                  <a:lnTo>
                    <a:pt x="188" y="552"/>
                  </a:lnTo>
                  <a:lnTo>
                    <a:pt x="190" y="536"/>
                  </a:lnTo>
                  <a:lnTo>
                    <a:pt x="190" y="536"/>
                  </a:lnTo>
                  <a:lnTo>
                    <a:pt x="192" y="500"/>
                  </a:lnTo>
                  <a:lnTo>
                    <a:pt x="194" y="476"/>
                  </a:lnTo>
                  <a:lnTo>
                    <a:pt x="194" y="462"/>
                  </a:lnTo>
                  <a:lnTo>
                    <a:pt x="194" y="462"/>
                  </a:lnTo>
                  <a:lnTo>
                    <a:pt x="182" y="448"/>
                  </a:lnTo>
                  <a:lnTo>
                    <a:pt x="172" y="440"/>
                  </a:lnTo>
                  <a:lnTo>
                    <a:pt x="162" y="434"/>
                  </a:lnTo>
                  <a:lnTo>
                    <a:pt x="162" y="434"/>
                  </a:lnTo>
                  <a:lnTo>
                    <a:pt x="154" y="432"/>
                  </a:lnTo>
                  <a:lnTo>
                    <a:pt x="144" y="432"/>
                  </a:lnTo>
                  <a:lnTo>
                    <a:pt x="136" y="434"/>
                  </a:lnTo>
                  <a:lnTo>
                    <a:pt x="130" y="432"/>
                  </a:lnTo>
                  <a:lnTo>
                    <a:pt x="130" y="432"/>
                  </a:lnTo>
                  <a:lnTo>
                    <a:pt x="122" y="428"/>
                  </a:lnTo>
                  <a:lnTo>
                    <a:pt x="118" y="420"/>
                  </a:lnTo>
                  <a:lnTo>
                    <a:pt x="112" y="414"/>
                  </a:lnTo>
                  <a:lnTo>
                    <a:pt x="108" y="408"/>
                  </a:lnTo>
                  <a:lnTo>
                    <a:pt x="108" y="408"/>
                  </a:lnTo>
                  <a:lnTo>
                    <a:pt x="102" y="404"/>
                  </a:lnTo>
                  <a:lnTo>
                    <a:pt x="94" y="402"/>
                  </a:lnTo>
                  <a:lnTo>
                    <a:pt x="78" y="400"/>
                  </a:lnTo>
                  <a:lnTo>
                    <a:pt x="78" y="400"/>
                  </a:lnTo>
                  <a:lnTo>
                    <a:pt x="72" y="396"/>
                  </a:lnTo>
                  <a:lnTo>
                    <a:pt x="66" y="390"/>
                  </a:lnTo>
                  <a:lnTo>
                    <a:pt x="58" y="378"/>
                  </a:lnTo>
                  <a:lnTo>
                    <a:pt x="58" y="378"/>
                  </a:lnTo>
                  <a:lnTo>
                    <a:pt x="56" y="372"/>
                  </a:lnTo>
                  <a:lnTo>
                    <a:pt x="58" y="366"/>
                  </a:lnTo>
                  <a:lnTo>
                    <a:pt x="60" y="360"/>
                  </a:lnTo>
                  <a:lnTo>
                    <a:pt x="64" y="358"/>
                  </a:lnTo>
                  <a:lnTo>
                    <a:pt x="64" y="358"/>
                  </a:lnTo>
                  <a:close/>
                  <a:moveTo>
                    <a:pt x="78" y="488"/>
                  </a:moveTo>
                  <a:lnTo>
                    <a:pt x="78" y="488"/>
                  </a:lnTo>
                  <a:lnTo>
                    <a:pt x="66" y="470"/>
                  </a:lnTo>
                  <a:lnTo>
                    <a:pt x="56" y="452"/>
                  </a:lnTo>
                  <a:lnTo>
                    <a:pt x="48" y="434"/>
                  </a:lnTo>
                  <a:lnTo>
                    <a:pt x="40" y="414"/>
                  </a:lnTo>
                  <a:lnTo>
                    <a:pt x="40" y="414"/>
                  </a:lnTo>
                  <a:lnTo>
                    <a:pt x="62" y="418"/>
                  </a:lnTo>
                  <a:lnTo>
                    <a:pt x="62" y="418"/>
                  </a:lnTo>
                  <a:lnTo>
                    <a:pt x="70" y="422"/>
                  </a:lnTo>
                  <a:lnTo>
                    <a:pt x="76" y="430"/>
                  </a:lnTo>
                  <a:lnTo>
                    <a:pt x="82" y="436"/>
                  </a:lnTo>
                  <a:lnTo>
                    <a:pt x="88" y="440"/>
                  </a:lnTo>
                  <a:lnTo>
                    <a:pt x="88" y="440"/>
                  </a:lnTo>
                  <a:lnTo>
                    <a:pt x="88" y="442"/>
                  </a:lnTo>
                  <a:lnTo>
                    <a:pt x="88" y="448"/>
                  </a:lnTo>
                  <a:lnTo>
                    <a:pt x="86" y="462"/>
                  </a:lnTo>
                  <a:lnTo>
                    <a:pt x="82" y="478"/>
                  </a:lnTo>
                  <a:lnTo>
                    <a:pt x="78" y="488"/>
                  </a:lnTo>
                  <a:lnTo>
                    <a:pt x="78" y="488"/>
                  </a:lnTo>
                  <a:close/>
                </a:path>
              </a:pathLst>
            </a:custGeom>
            <a:solidFill>
              <a:srgbClr val="FFFDF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0" name="Freeform 10"/>
          <p:cNvSpPr/>
          <p:nvPr/>
        </p:nvSpPr>
        <p:spPr>
          <a:xfrm>
            <a:off x="6919008" y="4724686"/>
            <a:ext cx="435578" cy="526542"/>
          </a:xfrm>
          <a:custGeom>
            <a:rect l="l" t="t" r="r" b="b"/>
            <a:pathLst>
              <a:path w="498" h="602">
                <a:moveTo>
                  <a:pt x="192" y="516"/>
                </a:moveTo>
                <a:lnTo>
                  <a:pt x="186" y="490"/>
                </a:lnTo>
                <a:lnTo>
                  <a:pt x="144" y="500"/>
                </a:lnTo>
                <a:lnTo>
                  <a:pt x="412" y="138"/>
                </a:lnTo>
                <a:lnTo>
                  <a:pt x="412" y="138"/>
                </a:lnTo>
                <a:lnTo>
                  <a:pt x="422" y="150"/>
                </a:lnTo>
                <a:lnTo>
                  <a:pt x="428" y="160"/>
                </a:lnTo>
                <a:lnTo>
                  <a:pt x="440" y="180"/>
                </a:lnTo>
                <a:lnTo>
                  <a:pt x="192" y="516"/>
                </a:lnTo>
                <a:lnTo>
                  <a:pt x="192" y="516"/>
                </a:lnTo>
                <a:close/>
                <a:moveTo>
                  <a:pt x="102" y="550"/>
                </a:moveTo>
                <a:lnTo>
                  <a:pt x="102" y="550"/>
                </a:lnTo>
                <a:lnTo>
                  <a:pt x="80" y="560"/>
                </a:lnTo>
                <a:lnTo>
                  <a:pt x="62" y="568"/>
                </a:lnTo>
                <a:lnTo>
                  <a:pt x="52" y="570"/>
                </a:lnTo>
                <a:lnTo>
                  <a:pt x="42" y="572"/>
                </a:lnTo>
                <a:lnTo>
                  <a:pt x="42" y="572"/>
                </a:lnTo>
                <a:lnTo>
                  <a:pt x="38" y="570"/>
                </a:lnTo>
                <a:lnTo>
                  <a:pt x="36" y="568"/>
                </a:lnTo>
                <a:lnTo>
                  <a:pt x="32" y="560"/>
                </a:lnTo>
                <a:lnTo>
                  <a:pt x="32" y="550"/>
                </a:lnTo>
                <a:lnTo>
                  <a:pt x="30" y="536"/>
                </a:lnTo>
                <a:lnTo>
                  <a:pt x="32" y="512"/>
                </a:lnTo>
                <a:lnTo>
                  <a:pt x="32" y="502"/>
                </a:lnTo>
                <a:lnTo>
                  <a:pt x="34" y="502"/>
                </a:lnTo>
                <a:lnTo>
                  <a:pt x="34" y="502"/>
                </a:lnTo>
                <a:lnTo>
                  <a:pt x="34" y="500"/>
                </a:lnTo>
                <a:lnTo>
                  <a:pt x="34" y="500"/>
                </a:lnTo>
                <a:lnTo>
                  <a:pt x="40" y="500"/>
                </a:lnTo>
                <a:lnTo>
                  <a:pt x="48" y="500"/>
                </a:lnTo>
                <a:lnTo>
                  <a:pt x="56" y="504"/>
                </a:lnTo>
                <a:lnTo>
                  <a:pt x="56" y="504"/>
                </a:lnTo>
                <a:lnTo>
                  <a:pt x="66" y="508"/>
                </a:lnTo>
                <a:lnTo>
                  <a:pt x="76" y="516"/>
                </a:lnTo>
                <a:lnTo>
                  <a:pt x="76" y="516"/>
                </a:lnTo>
                <a:lnTo>
                  <a:pt x="90" y="530"/>
                </a:lnTo>
                <a:lnTo>
                  <a:pt x="100" y="540"/>
                </a:lnTo>
                <a:lnTo>
                  <a:pt x="100" y="540"/>
                </a:lnTo>
                <a:lnTo>
                  <a:pt x="102" y="546"/>
                </a:lnTo>
                <a:lnTo>
                  <a:pt x="102" y="550"/>
                </a:lnTo>
                <a:lnTo>
                  <a:pt x="102" y="550"/>
                </a:lnTo>
                <a:close/>
                <a:moveTo>
                  <a:pt x="288" y="72"/>
                </a:moveTo>
                <a:lnTo>
                  <a:pt x="288" y="72"/>
                </a:lnTo>
                <a:lnTo>
                  <a:pt x="308" y="76"/>
                </a:lnTo>
                <a:lnTo>
                  <a:pt x="334" y="84"/>
                </a:lnTo>
                <a:lnTo>
                  <a:pt x="334" y="86"/>
                </a:lnTo>
                <a:lnTo>
                  <a:pt x="70" y="444"/>
                </a:lnTo>
                <a:lnTo>
                  <a:pt x="70" y="396"/>
                </a:lnTo>
                <a:lnTo>
                  <a:pt x="46" y="398"/>
                </a:lnTo>
                <a:lnTo>
                  <a:pt x="288" y="72"/>
                </a:lnTo>
                <a:lnTo>
                  <a:pt x="288" y="72"/>
                </a:lnTo>
                <a:close/>
                <a:moveTo>
                  <a:pt x="130" y="480"/>
                </a:moveTo>
                <a:lnTo>
                  <a:pt x="130" y="480"/>
                </a:lnTo>
                <a:lnTo>
                  <a:pt x="130" y="444"/>
                </a:lnTo>
                <a:lnTo>
                  <a:pt x="130" y="444"/>
                </a:lnTo>
                <a:lnTo>
                  <a:pt x="130" y="442"/>
                </a:lnTo>
                <a:lnTo>
                  <a:pt x="126" y="442"/>
                </a:lnTo>
                <a:lnTo>
                  <a:pt x="118" y="442"/>
                </a:lnTo>
                <a:lnTo>
                  <a:pt x="92" y="452"/>
                </a:lnTo>
                <a:lnTo>
                  <a:pt x="356" y="96"/>
                </a:lnTo>
                <a:lnTo>
                  <a:pt x="356" y="96"/>
                </a:lnTo>
                <a:lnTo>
                  <a:pt x="378" y="108"/>
                </a:lnTo>
                <a:lnTo>
                  <a:pt x="378" y="108"/>
                </a:lnTo>
                <a:lnTo>
                  <a:pt x="396" y="122"/>
                </a:lnTo>
                <a:lnTo>
                  <a:pt x="130" y="480"/>
                </a:lnTo>
                <a:lnTo>
                  <a:pt x="130" y="480"/>
                </a:lnTo>
                <a:close/>
                <a:moveTo>
                  <a:pt x="432" y="38"/>
                </a:moveTo>
                <a:lnTo>
                  <a:pt x="432" y="38"/>
                </a:lnTo>
                <a:lnTo>
                  <a:pt x="410" y="24"/>
                </a:lnTo>
                <a:lnTo>
                  <a:pt x="388" y="14"/>
                </a:lnTo>
                <a:lnTo>
                  <a:pt x="368" y="6"/>
                </a:lnTo>
                <a:lnTo>
                  <a:pt x="350" y="2"/>
                </a:lnTo>
                <a:lnTo>
                  <a:pt x="334" y="0"/>
                </a:lnTo>
                <a:lnTo>
                  <a:pt x="322" y="0"/>
                </a:lnTo>
                <a:lnTo>
                  <a:pt x="314" y="0"/>
                </a:lnTo>
                <a:lnTo>
                  <a:pt x="308" y="4"/>
                </a:lnTo>
                <a:lnTo>
                  <a:pt x="290" y="28"/>
                </a:lnTo>
                <a:lnTo>
                  <a:pt x="260" y="70"/>
                </a:lnTo>
                <a:lnTo>
                  <a:pt x="16" y="398"/>
                </a:lnTo>
                <a:lnTo>
                  <a:pt x="8" y="408"/>
                </a:lnTo>
                <a:lnTo>
                  <a:pt x="8" y="408"/>
                </a:lnTo>
                <a:lnTo>
                  <a:pt x="2" y="450"/>
                </a:lnTo>
                <a:lnTo>
                  <a:pt x="0" y="492"/>
                </a:lnTo>
                <a:lnTo>
                  <a:pt x="0" y="516"/>
                </a:lnTo>
                <a:lnTo>
                  <a:pt x="0" y="538"/>
                </a:lnTo>
                <a:lnTo>
                  <a:pt x="0" y="538"/>
                </a:lnTo>
                <a:lnTo>
                  <a:pt x="2" y="560"/>
                </a:lnTo>
                <a:lnTo>
                  <a:pt x="6" y="578"/>
                </a:lnTo>
                <a:lnTo>
                  <a:pt x="10" y="594"/>
                </a:lnTo>
                <a:lnTo>
                  <a:pt x="12" y="598"/>
                </a:lnTo>
                <a:lnTo>
                  <a:pt x="14" y="602"/>
                </a:lnTo>
                <a:lnTo>
                  <a:pt x="14" y="602"/>
                </a:lnTo>
                <a:lnTo>
                  <a:pt x="18" y="602"/>
                </a:lnTo>
                <a:lnTo>
                  <a:pt x="24" y="602"/>
                </a:lnTo>
                <a:lnTo>
                  <a:pt x="40" y="600"/>
                </a:lnTo>
                <a:lnTo>
                  <a:pt x="62" y="596"/>
                </a:lnTo>
                <a:lnTo>
                  <a:pt x="196" y="548"/>
                </a:lnTo>
                <a:lnTo>
                  <a:pt x="448" y="210"/>
                </a:lnTo>
                <a:lnTo>
                  <a:pt x="452" y="204"/>
                </a:lnTo>
                <a:lnTo>
                  <a:pt x="478" y="168"/>
                </a:lnTo>
                <a:lnTo>
                  <a:pt x="496" y="144"/>
                </a:lnTo>
                <a:lnTo>
                  <a:pt x="496" y="144"/>
                </a:lnTo>
                <a:lnTo>
                  <a:pt x="498" y="138"/>
                </a:lnTo>
                <a:lnTo>
                  <a:pt x="498" y="128"/>
                </a:lnTo>
                <a:lnTo>
                  <a:pt x="494" y="114"/>
                </a:lnTo>
                <a:lnTo>
                  <a:pt x="488" y="100"/>
                </a:lnTo>
                <a:lnTo>
                  <a:pt x="478" y="84"/>
                </a:lnTo>
                <a:lnTo>
                  <a:pt x="466" y="68"/>
                </a:lnTo>
                <a:lnTo>
                  <a:pt x="450" y="52"/>
                </a:lnTo>
                <a:lnTo>
                  <a:pt x="432" y="38"/>
                </a:lnTo>
                <a:lnTo>
                  <a:pt x="432" y="38"/>
                </a:lnTo>
                <a:close/>
              </a:path>
            </a:pathLst>
          </a:custGeom>
          <a:solidFill>
            <a:srgbClr val="FFFDFD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6086475" y="4388453"/>
            <a:ext cx="87916" cy="87916"/>
          </a:xfrm>
          <a:custGeom>
            <a:rect l="l" t="t" r="r" b="b"/>
            <a:pathLst>
              <a:path w="96" h="96">
                <a:moveTo>
                  <a:pt x="62" y="2"/>
                </a:moveTo>
                <a:lnTo>
                  <a:pt x="62" y="2"/>
                </a:lnTo>
                <a:lnTo>
                  <a:pt x="52" y="0"/>
                </a:lnTo>
                <a:lnTo>
                  <a:pt x="44" y="0"/>
                </a:lnTo>
                <a:lnTo>
                  <a:pt x="34" y="2"/>
                </a:lnTo>
                <a:lnTo>
                  <a:pt x="26" y="6"/>
                </a:lnTo>
                <a:lnTo>
                  <a:pt x="18" y="10"/>
                </a:lnTo>
                <a:lnTo>
                  <a:pt x="12" y="16"/>
                </a:lnTo>
                <a:lnTo>
                  <a:pt x="6" y="24"/>
                </a:lnTo>
                <a:lnTo>
                  <a:pt x="2" y="34"/>
                </a:lnTo>
                <a:lnTo>
                  <a:pt x="2" y="34"/>
                </a:lnTo>
                <a:lnTo>
                  <a:pt x="0" y="42"/>
                </a:lnTo>
                <a:lnTo>
                  <a:pt x="0" y="52"/>
                </a:lnTo>
                <a:lnTo>
                  <a:pt x="2" y="62"/>
                </a:lnTo>
                <a:lnTo>
                  <a:pt x="6" y="70"/>
                </a:lnTo>
                <a:lnTo>
                  <a:pt x="10" y="78"/>
                </a:lnTo>
                <a:lnTo>
                  <a:pt x="18" y="84"/>
                </a:lnTo>
                <a:lnTo>
                  <a:pt x="24" y="90"/>
                </a:lnTo>
                <a:lnTo>
                  <a:pt x="34" y="94"/>
                </a:lnTo>
                <a:lnTo>
                  <a:pt x="34" y="94"/>
                </a:lnTo>
                <a:lnTo>
                  <a:pt x="44" y="96"/>
                </a:lnTo>
                <a:lnTo>
                  <a:pt x="52" y="96"/>
                </a:lnTo>
                <a:lnTo>
                  <a:pt x="62" y="94"/>
                </a:lnTo>
                <a:lnTo>
                  <a:pt x="70" y="90"/>
                </a:lnTo>
                <a:lnTo>
                  <a:pt x="78" y="84"/>
                </a:lnTo>
                <a:lnTo>
                  <a:pt x="84" y="78"/>
                </a:lnTo>
                <a:lnTo>
                  <a:pt x="90" y="70"/>
                </a:lnTo>
                <a:lnTo>
                  <a:pt x="94" y="62"/>
                </a:lnTo>
                <a:lnTo>
                  <a:pt x="94" y="62"/>
                </a:lnTo>
                <a:lnTo>
                  <a:pt x="96" y="52"/>
                </a:lnTo>
                <a:lnTo>
                  <a:pt x="96" y="42"/>
                </a:lnTo>
                <a:lnTo>
                  <a:pt x="94" y="34"/>
                </a:lnTo>
                <a:lnTo>
                  <a:pt x="90" y="26"/>
                </a:lnTo>
                <a:lnTo>
                  <a:pt x="86" y="18"/>
                </a:lnTo>
                <a:lnTo>
                  <a:pt x="78" y="12"/>
                </a:lnTo>
                <a:lnTo>
                  <a:pt x="72" y="6"/>
                </a:lnTo>
                <a:lnTo>
                  <a:pt x="62" y="2"/>
                </a:lnTo>
                <a:lnTo>
                  <a:pt x="62" y="2"/>
                </a:lnTo>
                <a:close/>
              </a:path>
            </a:pathLst>
          </a:cu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783437" y="2866346"/>
            <a:ext cx="622649" cy="637223"/>
          </a:xfrm>
          <a:custGeom>
            <a:rect l="l" t="t" r="r" b="b"/>
            <a:pathLst>
              <a:path w="417" h="426">
                <a:moveTo>
                  <a:pt x="121" y="94"/>
                </a:moveTo>
                <a:cubicBezTo>
                  <a:pt x="98" y="116"/>
                  <a:pt x="0" y="256"/>
                  <a:pt x="85" y="341"/>
                </a:cubicBezTo>
                <a:cubicBezTo>
                  <a:pt x="170" y="426"/>
                  <a:pt x="309" y="328"/>
                  <a:pt x="332" y="305"/>
                </a:cubicBezTo>
                <a:cubicBezTo>
                  <a:pt x="354" y="283"/>
                  <a:pt x="325" y="217"/>
                  <a:pt x="267" y="159"/>
                </a:cubicBezTo>
                <a:cubicBezTo>
                  <a:pt x="209" y="101"/>
                  <a:pt x="143" y="72"/>
                  <a:pt x="121" y="94"/>
                </a:cubicBezTo>
                <a:close/>
                <a:moveTo>
                  <a:pt x="306" y="286"/>
                </a:moveTo>
                <a:cubicBezTo>
                  <a:pt x="299" y="292"/>
                  <a:pt x="248" y="277"/>
                  <a:pt x="199" y="227"/>
                </a:cubicBezTo>
                <a:cubicBezTo>
                  <a:pt x="149" y="178"/>
                  <a:pt x="134" y="127"/>
                  <a:pt x="140" y="120"/>
                </a:cubicBezTo>
                <a:cubicBezTo>
                  <a:pt x="147" y="113"/>
                  <a:pt x="198" y="129"/>
                  <a:pt x="247" y="179"/>
                </a:cubicBezTo>
                <a:cubicBezTo>
                  <a:pt x="297" y="228"/>
                  <a:pt x="313" y="279"/>
                  <a:pt x="306" y="286"/>
                </a:cubicBezTo>
                <a:close/>
                <a:moveTo>
                  <a:pt x="309" y="128"/>
                </a:moveTo>
                <a:cubicBezTo>
                  <a:pt x="314" y="128"/>
                  <a:pt x="319" y="126"/>
                  <a:pt x="323" y="122"/>
                </a:cubicBezTo>
                <a:cubicBezTo>
                  <a:pt x="361" y="84"/>
                  <a:pt x="361" y="84"/>
                  <a:pt x="361" y="84"/>
                </a:cubicBezTo>
                <a:cubicBezTo>
                  <a:pt x="369" y="76"/>
                  <a:pt x="369" y="64"/>
                  <a:pt x="361" y="56"/>
                </a:cubicBezTo>
                <a:cubicBezTo>
                  <a:pt x="353" y="48"/>
                  <a:pt x="341" y="48"/>
                  <a:pt x="333" y="56"/>
                </a:cubicBezTo>
                <a:cubicBezTo>
                  <a:pt x="295" y="94"/>
                  <a:pt x="295" y="94"/>
                  <a:pt x="295" y="94"/>
                </a:cubicBezTo>
                <a:cubicBezTo>
                  <a:pt x="287" y="102"/>
                  <a:pt x="287" y="115"/>
                  <a:pt x="295" y="122"/>
                </a:cubicBezTo>
                <a:cubicBezTo>
                  <a:pt x="299" y="126"/>
                  <a:pt x="304" y="128"/>
                  <a:pt x="309" y="128"/>
                </a:cubicBezTo>
                <a:close/>
                <a:moveTo>
                  <a:pt x="237" y="79"/>
                </a:moveTo>
                <a:cubicBezTo>
                  <a:pt x="240" y="81"/>
                  <a:pt x="243" y="81"/>
                  <a:pt x="247" y="81"/>
                </a:cubicBezTo>
                <a:cubicBezTo>
                  <a:pt x="254" y="81"/>
                  <a:pt x="260" y="78"/>
                  <a:pt x="264" y="71"/>
                </a:cubicBezTo>
                <a:cubicBezTo>
                  <a:pt x="286" y="33"/>
                  <a:pt x="286" y="33"/>
                  <a:pt x="286" y="33"/>
                </a:cubicBezTo>
                <a:cubicBezTo>
                  <a:pt x="291" y="23"/>
                  <a:pt x="288" y="11"/>
                  <a:pt x="278" y="5"/>
                </a:cubicBezTo>
                <a:cubicBezTo>
                  <a:pt x="268" y="0"/>
                  <a:pt x="256" y="3"/>
                  <a:pt x="251" y="13"/>
                </a:cubicBezTo>
                <a:cubicBezTo>
                  <a:pt x="229" y="52"/>
                  <a:pt x="229" y="52"/>
                  <a:pt x="229" y="52"/>
                </a:cubicBezTo>
                <a:cubicBezTo>
                  <a:pt x="224" y="61"/>
                  <a:pt x="227" y="73"/>
                  <a:pt x="237" y="79"/>
                </a:cubicBezTo>
                <a:close/>
                <a:moveTo>
                  <a:pt x="412" y="139"/>
                </a:moveTo>
                <a:cubicBezTo>
                  <a:pt x="406" y="129"/>
                  <a:pt x="394" y="126"/>
                  <a:pt x="385" y="131"/>
                </a:cubicBezTo>
                <a:cubicBezTo>
                  <a:pt x="346" y="153"/>
                  <a:pt x="346" y="153"/>
                  <a:pt x="346" y="153"/>
                </a:cubicBezTo>
                <a:cubicBezTo>
                  <a:pt x="336" y="158"/>
                  <a:pt x="333" y="171"/>
                  <a:pt x="338" y="180"/>
                </a:cubicBezTo>
                <a:cubicBezTo>
                  <a:pt x="342" y="187"/>
                  <a:pt x="349" y="190"/>
                  <a:pt x="356" y="190"/>
                </a:cubicBezTo>
                <a:cubicBezTo>
                  <a:pt x="359" y="190"/>
                  <a:pt x="363" y="190"/>
                  <a:pt x="366" y="188"/>
                </a:cubicBezTo>
                <a:cubicBezTo>
                  <a:pt x="404" y="166"/>
                  <a:pt x="404" y="166"/>
                  <a:pt x="404" y="166"/>
                </a:cubicBezTo>
                <a:cubicBezTo>
                  <a:pt x="414" y="161"/>
                  <a:pt x="417" y="149"/>
                  <a:pt x="412" y="139"/>
                </a:cubicBezTo>
                <a:close/>
              </a:path>
            </a:pathLst>
          </a:custGeom>
          <a:solidFill>
            <a:srgbClr val="FFFDFD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833776" y="4203763"/>
            <a:ext cx="521970" cy="520922"/>
          </a:xfrm>
          <a:custGeom>
            <a:rect l="l" t="t" r="r" b="b"/>
            <a:pathLst>
              <a:path w="376" h="376">
                <a:moveTo>
                  <a:pt x="347" y="284"/>
                </a:moveTo>
                <a:cubicBezTo>
                  <a:pt x="347" y="238"/>
                  <a:pt x="347" y="238"/>
                  <a:pt x="347" y="238"/>
                </a:cubicBezTo>
                <a:cubicBezTo>
                  <a:pt x="347" y="210"/>
                  <a:pt x="328" y="169"/>
                  <a:pt x="278" y="169"/>
                </a:cubicBezTo>
                <a:cubicBezTo>
                  <a:pt x="238" y="169"/>
                  <a:pt x="238" y="169"/>
                  <a:pt x="238" y="169"/>
                </a:cubicBezTo>
                <a:cubicBezTo>
                  <a:pt x="210" y="169"/>
                  <a:pt x="207" y="155"/>
                  <a:pt x="207" y="148"/>
                </a:cubicBezTo>
                <a:cubicBezTo>
                  <a:pt x="207" y="92"/>
                  <a:pt x="207" y="92"/>
                  <a:pt x="207" y="92"/>
                </a:cubicBezTo>
                <a:cubicBezTo>
                  <a:pt x="224" y="85"/>
                  <a:pt x="236" y="68"/>
                  <a:pt x="236" y="48"/>
                </a:cubicBezTo>
                <a:cubicBezTo>
                  <a:pt x="236" y="21"/>
                  <a:pt x="214" y="0"/>
                  <a:pt x="188" y="0"/>
                </a:cubicBezTo>
                <a:cubicBezTo>
                  <a:pt x="161" y="0"/>
                  <a:pt x="140" y="21"/>
                  <a:pt x="140" y="48"/>
                </a:cubicBezTo>
                <a:cubicBezTo>
                  <a:pt x="140" y="68"/>
                  <a:pt x="152" y="85"/>
                  <a:pt x="169" y="92"/>
                </a:cubicBezTo>
                <a:cubicBezTo>
                  <a:pt x="169" y="148"/>
                  <a:pt x="169" y="148"/>
                  <a:pt x="169" y="148"/>
                </a:cubicBezTo>
                <a:cubicBezTo>
                  <a:pt x="169" y="153"/>
                  <a:pt x="167" y="169"/>
                  <a:pt x="138" y="169"/>
                </a:cubicBezTo>
                <a:cubicBezTo>
                  <a:pt x="98" y="169"/>
                  <a:pt x="98" y="169"/>
                  <a:pt x="98" y="169"/>
                </a:cubicBezTo>
                <a:cubicBezTo>
                  <a:pt x="47" y="169"/>
                  <a:pt x="29" y="210"/>
                  <a:pt x="29" y="238"/>
                </a:cubicBezTo>
                <a:cubicBezTo>
                  <a:pt x="29" y="284"/>
                  <a:pt x="29" y="284"/>
                  <a:pt x="29" y="284"/>
                </a:cubicBezTo>
                <a:cubicBezTo>
                  <a:pt x="12" y="291"/>
                  <a:pt x="0" y="308"/>
                  <a:pt x="0" y="328"/>
                </a:cubicBezTo>
                <a:cubicBezTo>
                  <a:pt x="0" y="354"/>
                  <a:pt x="21" y="376"/>
                  <a:pt x="48" y="376"/>
                </a:cubicBezTo>
                <a:cubicBezTo>
                  <a:pt x="74" y="376"/>
                  <a:pt x="96" y="354"/>
                  <a:pt x="96" y="328"/>
                </a:cubicBezTo>
                <a:cubicBezTo>
                  <a:pt x="96" y="308"/>
                  <a:pt x="84" y="291"/>
                  <a:pt x="67" y="284"/>
                </a:cubicBezTo>
                <a:cubicBezTo>
                  <a:pt x="67" y="238"/>
                  <a:pt x="67" y="238"/>
                  <a:pt x="67" y="238"/>
                </a:cubicBezTo>
                <a:cubicBezTo>
                  <a:pt x="67" y="233"/>
                  <a:pt x="68" y="207"/>
                  <a:pt x="98" y="207"/>
                </a:cubicBezTo>
                <a:cubicBezTo>
                  <a:pt x="138" y="207"/>
                  <a:pt x="138" y="207"/>
                  <a:pt x="138" y="207"/>
                </a:cubicBezTo>
                <a:cubicBezTo>
                  <a:pt x="150" y="207"/>
                  <a:pt x="160" y="205"/>
                  <a:pt x="169" y="202"/>
                </a:cubicBezTo>
                <a:cubicBezTo>
                  <a:pt x="169" y="284"/>
                  <a:pt x="169" y="284"/>
                  <a:pt x="169" y="284"/>
                </a:cubicBezTo>
                <a:cubicBezTo>
                  <a:pt x="152" y="291"/>
                  <a:pt x="140" y="308"/>
                  <a:pt x="140" y="328"/>
                </a:cubicBezTo>
                <a:cubicBezTo>
                  <a:pt x="140" y="354"/>
                  <a:pt x="161" y="376"/>
                  <a:pt x="188" y="376"/>
                </a:cubicBezTo>
                <a:cubicBezTo>
                  <a:pt x="214" y="376"/>
                  <a:pt x="236" y="354"/>
                  <a:pt x="236" y="328"/>
                </a:cubicBezTo>
                <a:cubicBezTo>
                  <a:pt x="236" y="308"/>
                  <a:pt x="224" y="291"/>
                  <a:pt x="207" y="284"/>
                </a:cubicBezTo>
                <a:cubicBezTo>
                  <a:pt x="207" y="202"/>
                  <a:pt x="207" y="202"/>
                  <a:pt x="207" y="202"/>
                </a:cubicBezTo>
                <a:cubicBezTo>
                  <a:pt x="215" y="205"/>
                  <a:pt x="226" y="207"/>
                  <a:pt x="238" y="207"/>
                </a:cubicBezTo>
                <a:cubicBezTo>
                  <a:pt x="278" y="207"/>
                  <a:pt x="278" y="207"/>
                  <a:pt x="278" y="207"/>
                </a:cubicBezTo>
                <a:cubicBezTo>
                  <a:pt x="306" y="207"/>
                  <a:pt x="309" y="231"/>
                  <a:pt x="309" y="238"/>
                </a:cubicBezTo>
                <a:cubicBezTo>
                  <a:pt x="309" y="284"/>
                  <a:pt x="309" y="284"/>
                  <a:pt x="309" y="284"/>
                </a:cubicBezTo>
                <a:cubicBezTo>
                  <a:pt x="292" y="291"/>
                  <a:pt x="280" y="308"/>
                  <a:pt x="280" y="328"/>
                </a:cubicBezTo>
                <a:cubicBezTo>
                  <a:pt x="280" y="354"/>
                  <a:pt x="301" y="376"/>
                  <a:pt x="328" y="376"/>
                </a:cubicBezTo>
                <a:cubicBezTo>
                  <a:pt x="354" y="376"/>
                  <a:pt x="376" y="354"/>
                  <a:pt x="376" y="328"/>
                </a:cubicBezTo>
                <a:cubicBezTo>
                  <a:pt x="376" y="308"/>
                  <a:pt x="364" y="291"/>
                  <a:pt x="347" y="284"/>
                </a:cubicBezTo>
                <a:close/>
                <a:moveTo>
                  <a:pt x="75" y="328"/>
                </a:moveTo>
                <a:cubicBezTo>
                  <a:pt x="75" y="343"/>
                  <a:pt x="63" y="356"/>
                  <a:pt x="48" y="356"/>
                </a:cubicBezTo>
                <a:cubicBezTo>
                  <a:pt x="32" y="356"/>
                  <a:pt x="20" y="343"/>
                  <a:pt x="20" y="328"/>
                </a:cubicBezTo>
                <a:cubicBezTo>
                  <a:pt x="20" y="313"/>
                  <a:pt x="32" y="300"/>
                  <a:pt x="48" y="300"/>
                </a:cubicBezTo>
                <a:cubicBezTo>
                  <a:pt x="63" y="300"/>
                  <a:pt x="75" y="313"/>
                  <a:pt x="75" y="328"/>
                </a:cubicBezTo>
                <a:close/>
                <a:moveTo>
                  <a:pt x="160" y="48"/>
                </a:moveTo>
                <a:cubicBezTo>
                  <a:pt x="160" y="33"/>
                  <a:pt x="172" y="20"/>
                  <a:pt x="188" y="20"/>
                </a:cubicBezTo>
                <a:cubicBezTo>
                  <a:pt x="203" y="20"/>
                  <a:pt x="215" y="33"/>
                  <a:pt x="215" y="48"/>
                </a:cubicBezTo>
                <a:cubicBezTo>
                  <a:pt x="215" y="63"/>
                  <a:pt x="203" y="76"/>
                  <a:pt x="188" y="76"/>
                </a:cubicBezTo>
                <a:cubicBezTo>
                  <a:pt x="172" y="76"/>
                  <a:pt x="160" y="63"/>
                  <a:pt x="160" y="48"/>
                </a:cubicBezTo>
                <a:close/>
                <a:moveTo>
                  <a:pt x="215" y="328"/>
                </a:moveTo>
                <a:cubicBezTo>
                  <a:pt x="215" y="343"/>
                  <a:pt x="203" y="356"/>
                  <a:pt x="188" y="356"/>
                </a:cubicBezTo>
                <a:cubicBezTo>
                  <a:pt x="172" y="356"/>
                  <a:pt x="160" y="343"/>
                  <a:pt x="160" y="328"/>
                </a:cubicBezTo>
                <a:cubicBezTo>
                  <a:pt x="160" y="313"/>
                  <a:pt x="172" y="300"/>
                  <a:pt x="188" y="300"/>
                </a:cubicBezTo>
                <a:cubicBezTo>
                  <a:pt x="203" y="300"/>
                  <a:pt x="215" y="313"/>
                  <a:pt x="215" y="328"/>
                </a:cubicBezTo>
                <a:close/>
                <a:moveTo>
                  <a:pt x="328" y="356"/>
                </a:moveTo>
                <a:cubicBezTo>
                  <a:pt x="312" y="356"/>
                  <a:pt x="300" y="343"/>
                  <a:pt x="300" y="328"/>
                </a:cubicBezTo>
                <a:cubicBezTo>
                  <a:pt x="300" y="313"/>
                  <a:pt x="312" y="300"/>
                  <a:pt x="328" y="300"/>
                </a:cubicBezTo>
                <a:cubicBezTo>
                  <a:pt x="343" y="300"/>
                  <a:pt x="355" y="313"/>
                  <a:pt x="355" y="328"/>
                </a:cubicBezTo>
                <a:cubicBezTo>
                  <a:pt x="355" y="343"/>
                  <a:pt x="343" y="356"/>
                  <a:pt x="328" y="356"/>
                </a:cubicBezTo>
                <a:close/>
              </a:path>
            </a:pathLst>
          </a:custGeom>
          <a:solidFill>
            <a:srgbClr val="FFFDFD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内部报告及应急响应机制</a:t>
              </a:r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1294218" y="1702234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建立内部报告机制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04897" y="3986035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7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安全培训与教育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434063" y="1702234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应急响应流程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8457043" y="3986035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漏洞处理团队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688465" y="2192568"/>
            <a:ext cx="3000749" cy="142418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鼓励员工积极发现并报告安全漏洞，建立相应的奖励机制，提高员工的安全意识和积极性。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99517" y="4476369"/>
            <a:ext cx="3000375" cy="1416628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制定完善的应急响应流程，明确漏洞报告、验证、修复、跟踪等各个环节的职责和操作规范。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7434063" y="2192568"/>
            <a:ext cx="3000375" cy="142418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组建专业的漏洞处理团队，负责漏洞的验证、修复和跟踪管理工作，确保漏洞得到及时有效的处理。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8457043" y="4388453"/>
            <a:ext cx="3000375" cy="150454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定期开展安全培训和教育活动，提高员工的安全意识和技能水平，增强系统的整体安全防护能力。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漏洞验证与评估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042" r="1604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漏洞复现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在确认漏洞存在后，尝试复现漏洞，以了解漏洞的具体利用方式和危害程度。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使用漏洞扫描工具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利用专业的漏洞扫描工具对IT系统进行全面扫描，以发现潜在的漏洞。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手动验证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针对扫描结果，通过手动方式进行详细验证，确保漏洞的真实存在性。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验证漏洞存在性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292" r="14292"/>
          <a:stretch>
            <a:fillRect/>
          </a:stretch>
        </p:blipFill>
        <p:spPr>
          <a:xfrm>
            <a:off x="454963" y="1569535"/>
            <a:ext cx="4219248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分析受影响的系统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确定漏洞影响的系统范围，包括操作系统、应用软件、网络设备等。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评估数据泄露风险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分析漏洞是否可能导致敏感数据泄露，以及泄露的规模和影响程度。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判断系统可用性影响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评估漏洞对系统可用性的影响，包括是否可能导致系统崩溃、服务中断等。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评估漏洞影响范围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9995" r="1999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将发现的漏洞按照危害程度进行排序，优先处理高风险漏洞。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根据漏洞危害程度划分优先级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针对每个漏洞，制定具体的修复方案，包括升级补丁、修改配置、关闭端口等。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制定修复方案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在修复漏洞前，评估修复操作可能对系统产生的影响，确保修复过程的安全性。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评估修复影响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优先级划分及修复建议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https://d.book118.com/876242243144010051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109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2024-09-17T13:25:43.077</cp:lastPrinted>
  <dcterms:created xsi:type="dcterms:W3CDTF">2024-09-17T05:25:43Z</dcterms:created>
  <dcterms:modified xsi:type="dcterms:W3CDTF">2024-09-17T05:25:45Z</dcterms:modified>
</cp:coreProperties>
</file>