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FKRBAS+NWAWPT+MicrosoftYaHei-Bold"/>
      <p:regular r:id="rId16"/>
    </p:embeddedFont>
    <p:embeddedFont>
      <p:font typeface="OAIIBA+IICBMQ+MicrosoftYaHei"/>
      <p:regular r:id="rId17"/>
    </p:embeddedFont>
    <p:embeddedFont>
      <p:font typeface="HTUPEC+MS-UIGothic"/>
      <p:regular r:id="rId18"/>
    </p:embeddedFont>
    <p:embeddedFont>
      <p:font typeface="KLHTFO+FOKAKE+ArialMT"/>
      <p:regular r:id="rId19"/>
    </p:embeddedFont>
    <p:embeddedFont>
      <p:font typeface="IFVARN+NWAWPT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C8E79-AD0A-4AA3-8C9A-92C3B897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45B91-4507-4BD0-8326-F5AB97E8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ADD9E-4C94-4C91-89E1-5C0B907D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BB2D7-1E61-4274-934A-B7EC3F00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D880D-3C66-407F-864C-09B18F37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08F91-766E-4168-8D40-8F1870318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8D81E-37B7-4B4F-83A3-39CA7068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9689A-0F7F-4318-BB52-A23CFFAF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18BDB-7600-401D-962A-D3AC72255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61A47-9E83-48E3-8AB6-5959D7F10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4EBE3-FCC1-4B91-AF99-3F296815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4315310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OAIIBA+IICBMQ+MicrosoftYaHei"/>
                <a:cs typeface="OAIIBA+IICB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4950">
                <a:solidFill>
                  <a:srgbClr val="131516"/>
                </a:solidFill>
                <a:latin typeface="HTUPEC+MS-UIGothic"/>
                <a:cs typeface="HTUPEC+MS-UIGothic"/>
              </a:rPr>
              <a:t>急症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诊</a:t>
            </a:r>
            <a:r>
              <a:rPr sz="4950">
                <a:solidFill>
                  <a:srgbClr val="131516"/>
                </a:solidFill>
                <a:latin typeface="HTUPEC+MS-UIGothic"/>
                <a:cs typeface="HTUPEC+MS-UIGothic"/>
              </a:rPr>
              <a:t>断及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HTUPEC+MS-UIGothic"/>
                <a:cs typeface="HTUPEC+MS-UIGothic"/>
              </a:rPr>
              <a:t>理原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则</a:t>
            </a:r>
            <a:r>
              <a:rPr sz="4950">
                <a:solidFill>
                  <a:srgbClr val="131516"/>
                </a:solidFill>
                <a:latin typeface="HTUPEC+MS-UIGothic"/>
                <a:cs typeface="HTUPEC+MS-UIGothic"/>
              </a:rPr>
              <a:t>通用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HTUPEC+MS-UIGothic"/>
                <a:cs typeface="HTUPE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908365"/>
            <a:ext cx="4439861" cy="23207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LHTFO+FOKAKE+ArialMT"/>
                <a:cs typeface="KLHTFO+FOKAK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急症的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物治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LHTFO+FOKAKE+ArialMT"/>
                <a:cs typeface="KLHTFO+FOKAK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非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物治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急症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LHTFO+FOKAKE+ArialMT"/>
                <a:cs typeface="KLHTFO+FOKAK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急症的并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症及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KLHTFO+FOKAKE+ArialMT"/>
                <a:cs typeface="KLHTFO+FOKAKE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急症的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131516"/>
                </a:solidFill>
                <a:latin typeface="HTUPEC+MS-UIGothic"/>
                <a:cs typeface="HTUPEC+MS-UIGothic"/>
              </a:rPr>
              <a:t>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OAIIBA+IICBMQ+MicrosoftYaHei"/>
                <a:cs typeface="OAIIBA+IICB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急症概述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与分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HTUPEC+MS-UIGothic"/>
                <a:cs typeface="HTUPEC+MS-UIGothic"/>
              </a:rPr>
              <a:t>定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急症是指在高血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上，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升高，同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伴有心、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等重要器官功能障碍或不可逆性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害的一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组临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合征。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HTUPEC+MS-UIGothic"/>
                <a:cs typeface="HTUPEC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急症可分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型高血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性高血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、高血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压脑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病机制与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诱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发</a:t>
            </a:r>
            <a:r>
              <a:rPr sz="2000" spc="15">
                <a:solidFill>
                  <a:srgbClr val="4283F2"/>
                </a:solidFill>
                <a:latin typeface="HTUPEC+MS-UIGothic"/>
                <a:cs typeface="HTUPEC+MS-UIGothic"/>
              </a:rPr>
              <a:t>病机制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急症的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生与多种因素有关，包括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因素、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境因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素、生活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等。其中，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素</a:t>
            </a:r>
            <a:r>
              <a:rPr sz="1350">
                <a:solidFill>
                  <a:srgbClr val="000000"/>
                </a:solidFill>
                <a:latin typeface="OAIIBA+IICBMQ+MicrosoftYaHei"/>
                <a:cs typeface="OAIIBA+IICBMQ+MicrosoftYaHei"/>
              </a:rPr>
              <a:t>-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血管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素系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、交感神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系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醛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酮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的异常激活是高血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急症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生的重要机制。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诱</a:t>
            </a:r>
            <a:r>
              <a:rPr sz="2000">
                <a:solidFill>
                  <a:srgbClr val="4283F2"/>
                </a:solidFill>
                <a:latin typeface="HTUPEC+MS-UIGothic"/>
                <a:cs typeface="HTUPEC+MS-UIGothic"/>
              </a:rPr>
              <a:t>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诱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因包括情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累、气候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化、内分泌失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床表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断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4283F2"/>
                </a:solidFill>
                <a:latin typeface="HTUPEC+MS-UIGothic"/>
                <a:cs typeface="HTUPEC+MS-UIGothic"/>
              </a:rPr>
              <a:t>床表</a:t>
            </a:r>
            <a:r>
              <a:rPr sz="2300">
                <a:solidFill>
                  <a:srgbClr val="4283F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05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急症患者可能出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现头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痛、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心、呕吐、胸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、气急等症状，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可出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障碍、抽搐、昏迷等。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4283F2"/>
                </a:solidFill>
                <a:latin typeface="HTUPEC+MS-UIGothic"/>
                <a:cs typeface="HTUPEC+MS-UIGothic"/>
              </a:rPr>
              <a:t>断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4283F2"/>
                </a:solidFill>
                <a:latin typeface="HTUPEC+MS-UIGothic"/>
                <a:cs typeface="HTUPEC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根据患者血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水平、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床症状及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，可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急症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断。其中，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升高是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断高血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急症的重要依据，同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时还应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排除其他可能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似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TUPEC+MS-UIGothic"/>
                <a:cs typeface="HTUPEC+MS-UIGothic"/>
              </a:rPr>
              <a:t>症状的疾病。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OAIIBA+IICBMQ+MicrosoftYaHei"/>
                <a:cs typeface="OAIIBA+IICB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急症的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物治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压药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物的分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DBE00"/>
                </a:solidFill>
                <a:latin typeface="HTUPEC+MS-UIGothic"/>
                <a:cs typeface="HTUPEC+MS-UIGothic"/>
              </a:rPr>
              <a:t>利尿</a:t>
            </a:r>
            <a:r>
              <a:rPr sz="2000">
                <a:solidFill>
                  <a:srgbClr val="FDBE00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43879" y="1864097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用于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中度高血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，可与其他降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压药联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合使用。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835150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DBE00"/>
                </a:solidFill>
                <a:latin typeface="IFVARN+NWAWPT+MicrosoftYaHei-Bold"/>
                <a:cs typeface="IFVARN+NWAWPT+MicrosoftYaHei-Bold"/>
              </a:rPr>
              <a:t>β</a:t>
            </a:r>
            <a:r>
              <a:rPr sz="2000" spc="25">
                <a:solidFill>
                  <a:srgbClr val="FDBE00"/>
                </a:solidFill>
                <a:latin typeface="HTUPEC+MS-UIGothic"/>
                <a:cs typeface="HTUPEC+MS-UIGothic"/>
              </a:rPr>
              <a:t>受体拮抗</a:t>
            </a:r>
            <a:r>
              <a:rPr sz="2000">
                <a:solidFill>
                  <a:srgbClr val="FDBE00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167629" y="323188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用于心率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快的中重度高血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，可与其他降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压药联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合使用。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166293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DBE00"/>
                </a:solidFill>
                <a:latin typeface="FKRBAS+NWAWPT+MicrosoftYaHei-Bold"/>
                <a:cs typeface="FKRBAS+NWAWPT+MicrosoftYaHei-Bold"/>
              </a:rPr>
              <a:t>ACE</a:t>
            </a:r>
            <a:r>
              <a:rPr sz="2000" spc="20">
                <a:solidFill>
                  <a:srgbClr val="FDBE00"/>
                </a:solidFill>
                <a:latin typeface="HTUPEC+MS-UIGothic"/>
                <a:cs typeface="HTUPEC+MS-UIGothic"/>
              </a:rPr>
              <a:t>抑制</a:t>
            </a:r>
            <a:r>
              <a:rPr sz="2000">
                <a:solidFill>
                  <a:srgbClr val="FDBE00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1379" y="446315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用于心血管疾病、糖尿病等并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症的高血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，可与其他降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压药联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合使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91379" y="4737472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60265" y="5318029"/>
            <a:ext cx="3649205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0">
                <a:solidFill>
                  <a:srgbClr val="FDBE00"/>
                </a:solidFill>
                <a:latin typeface="FKRBAS+NWAWPT+MicrosoftYaHei-Bold"/>
                <a:cs typeface="FKRBAS+NWAWPT+MicrosoftYaHei-Bold"/>
              </a:rPr>
              <a:t>Angiotensin</a:t>
            </a:r>
            <a:r>
              <a:rPr sz="2000" spc="105">
                <a:solidFill>
                  <a:srgbClr val="FDBE00"/>
                </a:solidFill>
                <a:latin typeface="FKRBAS+NWAWPT+MicrosoftYaHei-Bold"/>
                <a:cs typeface="FKRBAS+NWAWPT+MicrosoftYaHei-Bold"/>
              </a:rPr>
              <a:t> </a:t>
            </a:r>
            <a:r>
              <a:rPr sz="2000">
                <a:solidFill>
                  <a:srgbClr val="FDBE00"/>
                </a:solidFill>
                <a:latin typeface="FKRBAS+NWAWPT+MicrosoftYaHei-Bold"/>
                <a:cs typeface="FKRBAS+NWAWPT+MicrosoftYaHei-Bold"/>
              </a:rPr>
              <a:t>II</a:t>
            </a:r>
            <a:r>
              <a:rPr sz="2000" spc="119">
                <a:solidFill>
                  <a:srgbClr val="FDBE00"/>
                </a:solidFill>
                <a:latin typeface="FKRBAS+NWAWPT+MicrosoftYaHei-Bold"/>
                <a:cs typeface="FKRBAS+NWAWPT+MicrosoftYaHei-Bold"/>
              </a:rPr>
              <a:t> </a:t>
            </a:r>
            <a:r>
              <a:rPr sz="2000" spc="25">
                <a:solidFill>
                  <a:srgbClr val="FDBE00"/>
                </a:solidFill>
                <a:latin typeface="HTUPEC+MS-UIGothic"/>
                <a:cs typeface="HTUPEC+MS-UIGothic"/>
              </a:rPr>
              <a:t>受体拮抗</a:t>
            </a:r>
            <a:r>
              <a:rPr sz="2000">
                <a:solidFill>
                  <a:srgbClr val="FDBE00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91379" y="5830943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用于心血管疾病、糖尿病等并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症的高血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，可与其他降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压药联</a:t>
            </a: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合使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691379" y="610526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HTUPEC+MS-UIGothic"/>
                <a:cs typeface="HTUPEC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压药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物的使用方法与注意事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HTUPEC+MS-UIGothic"/>
                <a:cs typeface="HTUPEC+MS-UIGothic"/>
              </a:rPr>
              <a:t>使用方法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根据医生建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时间间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服用降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压药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物，避免漏服或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服用。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HTUPEC+MS-UIGothic"/>
                <a:cs typeface="HTUPEC+MS-UIGothic"/>
              </a:rPr>
              <a:t>注意事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避免在未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医生同意的情况下自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行更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换药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物或增减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量，注意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察不良反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TUPEC+MS-UIGothic"/>
                <a:cs typeface="HTUPEC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降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压药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物的副作用与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4283F2"/>
                </a:solidFill>
                <a:latin typeface="HTUPEC+MS-UIGothic"/>
                <a:cs typeface="HTUPEC+MS-UIGothic"/>
              </a:rPr>
              <a:t>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HTUPEC+MS-UIGothic"/>
                <a:cs typeface="HTUPEC+MS-UIGothic"/>
              </a:rPr>
              <a:t>副作用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8614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的降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压药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物副作用包括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痛、乏力、干咳、低血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FFFFFF"/>
                </a:solidFill>
                <a:latin typeface="HTUPEC+MS-UIGothic"/>
                <a:cs typeface="HTUPEC+MS-UIGothic"/>
              </a:rPr>
              <a:t>理方法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如出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就医，遵循医生的建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议进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理，如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量或更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物。同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察症状的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化，如症状持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加重或出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新的症状，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HTUPEC+MS-UIGothic"/>
                <a:cs typeface="HTUPEC+MS-UIGothic"/>
              </a:rPr>
              <a:t>就医。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OAIIBA+IICBMQ+MicrosoftYaHei"/>
                <a:cs typeface="OAIIBA+IICBMQ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FKRBAS+NWAWPT+MicrosoftYaHei-Bold"/>
                <a:cs typeface="FKRBAS+NWAWPT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非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物治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疗</a:t>
            </a: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高血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131516"/>
                </a:solidFill>
                <a:latin typeface="HTUPEC+MS-UIGothic"/>
                <a:cs typeface="HTUPEC+MS-UIGothic"/>
              </a:rPr>
              <a:t>急症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https://d.book118.com/876243153103010045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FKRBAS+NWAWPT+MicrosoftYaHei-Bold</vt:lpstr>
      <vt:lpstr>OAIIBA+IICBMQ+MicrosoftYaHei</vt:lpstr>
      <vt:lpstr>HTUPEC+MS-UIGothic</vt:lpstr>
      <vt:lpstr>SimSun</vt:lpstr>
      <vt:lpstr>KLHTFO+FOKAKE+ArialMT</vt:lpstr>
      <vt:lpstr>Times New Roman</vt:lpstr>
      <vt:lpstr>IFVARN+NWAWPT+MicrosoftYaHei-Bold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2024-09-14T03:00:34.759</cp:lastPrinted>
  <dcterms:created xsi:type="dcterms:W3CDTF">2024-09-13T19:00:34Z</dcterms:created>
  <dcterms:modified xsi:type="dcterms:W3CDTF">2024-09-13T19:00:35Z</dcterms:modified>
</cp:coreProperties>
</file>