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A19D5C-0580-480D-AA2E-5596DA47B7B4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30879-53BA-4D1F-9592-E77013010DB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8599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C30879-53BA-4D1F-9592-E77013010DB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142948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D784-7118-46CF-B527-75C9E498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E36C9-B190-424D-B572-8BC83F20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A9545-DBD5-4119-8A44-2DFAEB77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8EFC9-DEFD-4EBC-8A8D-151370096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5EDE4-F59A-4BB3-A18A-69BBBB32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2DE84-0CF2-4CA8-8D10-88D29F05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7E79D-56DC-47E3-A1B3-28F52FDC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AD89E-5051-4AC5-860B-7BF9C555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A0918-F61F-4B30-B355-BF4C27A5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6ADEB-EB38-4666-812A-13A4A284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88F90-9CE5-464B-9FF7-1EC49114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28596" y="6675437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43240" y="6675437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72264" y="6675437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TextBox 6"/>
          <p:cNvSpPr txBox="1"/>
          <p:nvPr userDrawn="1"/>
        </p:nvSpPr>
        <p:spPr>
          <a:xfrm>
            <a:off x="7429520" y="357166"/>
            <a:ext cx="1214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000" b="1" smtClean="0">
                <a:solidFill>
                  <a:srgbClr val="00B0F0"/>
                </a:solidFill>
                <a:latin typeface="华文楷体" pitchFamily="2" charset="-122"/>
                <a:ea typeface="华文楷体" pitchFamily="2" charset="-122"/>
              </a:rPr>
              <a:t>课件</a:t>
            </a:r>
            <a:r>
              <a:rPr kumimoji="1" lang="en-US" altLang="zh-CN" sz="2000" smtClean="0">
                <a:solidFill>
                  <a:srgbClr val="00B0F0"/>
                </a:solidFill>
                <a:latin typeface="Candara" pitchFamily="34" charset="0"/>
                <a:ea typeface="华文楷体" pitchFamily="2" charset="-122"/>
              </a:rPr>
              <a:t>PPT</a:t>
            </a:r>
            <a:endParaRPr lang="zh-CN" altLang="en-US" sz="2000">
              <a:solidFill>
                <a:srgbClr val="00B0F0"/>
              </a:solidFill>
              <a:latin typeface="Candara" pitchFamily="34" charset="0"/>
              <a:ea typeface="华文楷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28" y="142852"/>
            <a:ext cx="3143272" cy="500066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428596" y="714356"/>
            <a:ext cx="8286808" cy="158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/>
        </p:nvCxnSpPr>
        <p:spPr>
          <a:xfrm>
            <a:off x="428596" y="6356370"/>
            <a:ext cx="8286808" cy="1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8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0026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5"/>
          <p:cNvSpPr txBox="1"/>
          <p:nvPr/>
        </p:nvSpPr>
        <p:spPr>
          <a:xfrm>
            <a:off x="1546718" y="2947591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smtClean="0">
                <a:latin typeface="方正大标宋简体" pitchFamily="2" charset="-122"/>
                <a:ea typeface="方正大标宋简体" pitchFamily="2" charset="-122"/>
              </a:rPr>
              <a:t>五年级</a:t>
            </a:r>
            <a:r>
              <a:rPr lang="en-US" altLang="zh-CN" sz="4400" smtClean="0">
                <a:latin typeface="方正大标宋简体" pitchFamily="2" charset="-122"/>
                <a:ea typeface="方正大标宋简体" pitchFamily="2" charset="-122"/>
              </a:rPr>
              <a:t>   </a:t>
            </a:r>
            <a:r>
              <a:rPr lang="zh-CN" altLang="en-US" sz="4400" smtClean="0">
                <a:latin typeface="方正大标宋简体" pitchFamily="2" charset="-122"/>
                <a:ea typeface="方正大标宋简体" pitchFamily="2" charset="-122"/>
              </a:rPr>
              <a:t>数学 </a:t>
            </a:r>
            <a:r>
              <a:rPr lang="en-US" altLang="zh-CN" sz="4400" smtClean="0">
                <a:latin typeface="方正大标宋简体" pitchFamily="2" charset="-122"/>
                <a:ea typeface="方正大标宋简体" pitchFamily="2" charset="-122"/>
              </a:rPr>
              <a:t> </a:t>
            </a:r>
            <a:r>
              <a:rPr lang="zh-CN" altLang="en-US" sz="4400" smtClean="0">
                <a:latin typeface="方正大标宋简体" pitchFamily="2" charset="-122"/>
                <a:ea typeface="方正大标宋简体" pitchFamily="2" charset="-122"/>
              </a:rPr>
              <a:t>下册</a:t>
            </a:r>
            <a:endParaRPr lang="zh-CN" altLang="en-US" sz="4400">
              <a:latin typeface="方正大标宋简体" pitchFamily="2" charset="-122"/>
              <a:ea typeface="方正大标宋简体" pitchFamily="2" charset="-122"/>
            </a:endParaRPr>
          </a:p>
        </p:txBody>
      </p:sp>
      <p:sp>
        <p:nvSpPr>
          <p:cNvPr id="8" name="TextBox 5"/>
          <p:cNvSpPr txBox="1"/>
          <p:nvPr/>
        </p:nvSpPr>
        <p:spPr>
          <a:xfrm>
            <a:off x="1978766" y="1879610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latin typeface="黑体"/>
                <a:ea typeface="黑体"/>
                <a:cs typeface="黑体"/>
              </a:rPr>
              <a:t>青岛版（五年制）</a:t>
            </a:r>
            <a:endParaRPr lang="zh-CN" altLang="en-US" sz="5400" b="1">
              <a:latin typeface="黑体"/>
              <a:ea typeface="黑体"/>
              <a:cs typeface="黑体"/>
            </a:endParaRPr>
          </a:p>
        </p:txBody>
      </p:sp>
      <p:cxnSp>
        <p:nvCxnSpPr>
          <p:cNvPr id="9" name="直线连接符 8"/>
          <p:cNvCxnSpPr/>
          <p:nvPr/>
        </p:nvCxnSpPr>
        <p:spPr>
          <a:xfrm>
            <a:off x="1512000" y="2852936"/>
            <a:ext cx="6120000" cy="0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979721" y="1959223"/>
            <a:ext cx="4572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400" b="1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华文新魏" pitchFamily="2" charset="-122"/>
                <a:ea typeface="华文新魏" pitchFamily="2" charset="-122"/>
              </a:rPr>
              <a:t> </a:t>
            </a:r>
            <a:r>
              <a:rPr kumimoji="1" lang="en-US" altLang="zh-CN" sz="5400" b="1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华文新魏" pitchFamily="2" charset="-122"/>
                <a:ea typeface="华文新魏" pitchFamily="2" charset="-122"/>
              </a:rPr>
              <a:t>2.</a:t>
            </a:r>
            <a:r>
              <a:rPr kumimoji="1" lang="zh-CN" altLang="en-US" sz="5400" b="1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华文新魏" pitchFamily="2" charset="-122"/>
                <a:ea typeface="华文新魏" pitchFamily="2" charset="-122"/>
              </a:rPr>
              <a:t> 圆的周长</a:t>
            </a:r>
            <a:endParaRPr lang="zh-CN" altLang="en-US" sz="4800">
              <a:latin typeface="华文新魏" pitchFamily="2" charset="-122"/>
              <a:ea typeface="华文新魏" pitchFamily="2" charset="-122"/>
            </a:endParaRPr>
          </a:p>
        </p:txBody>
      </p:sp>
      <p:cxnSp>
        <p:nvCxnSpPr>
          <p:cNvPr id="3" name="直线连接符 21"/>
          <p:cNvCxnSpPr/>
          <p:nvPr/>
        </p:nvCxnSpPr>
        <p:spPr>
          <a:xfrm>
            <a:off x="3167844" y="2924944"/>
            <a:ext cx="3816424" cy="0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4" descr="C:\Users\duyanlin\Desktop\二年级上学路上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2420888"/>
            <a:ext cx="5168371" cy="352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椭圆 4"/>
          <p:cNvSpPr/>
          <p:nvPr/>
        </p:nvSpPr>
        <p:spPr>
          <a:xfrm>
            <a:off x="4860032" y="3305354"/>
            <a:ext cx="2952328" cy="2952328"/>
          </a:xfrm>
          <a:prstGeom prst="ellipse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5"/>
          <p:cNvSpPr txBox="1"/>
          <p:nvPr/>
        </p:nvSpPr>
        <p:spPr>
          <a:xfrm>
            <a:off x="251520" y="764704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itchFamily="2" charset="-122"/>
                <a:ea typeface="华文楷体" pitchFamily="2" charset="-122"/>
              </a:rPr>
              <a:t>第１单元</a:t>
            </a:r>
            <a:r>
              <a:rPr lang="zh-CN" altLang="zh-CN" sz="4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itchFamily="2" charset="-122"/>
                <a:ea typeface="华文楷体" pitchFamily="2" charset="-122"/>
              </a:rPr>
              <a:t>完美的图形</a:t>
            </a:r>
            <a:endParaRPr lang="zh-CN" altLang="en-US" sz="4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6297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267839" y="1124744"/>
            <a:ext cx="2256668" cy="571008"/>
            <a:chOff x="386506" y="1792176"/>
            <a:chExt cx="2256668" cy="571008"/>
          </a:xfrm>
        </p:grpSpPr>
        <p:cxnSp>
          <p:nvCxnSpPr>
            <p:cNvPr id="22" name="直线连接符 21"/>
            <p:cNvCxnSpPr/>
            <p:nvPr/>
          </p:nvCxnSpPr>
          <p:spPr>
            <a:xfrm flipV="1">
              <a:off x="386506" y="2357430"/>
              <a:ext cx="2256668" cy="5754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4" name="同侧圆角矩形 23"/>
            <p:cNvSpPr/>
            <p:nvPr/>
          </p:nvSpPr>
          <p:spPr>
            <a:xfrm>
              <a:off x="571126" y="1792176"/>
              <a:ext cx="2000609" cy="516419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 smtClean="0">
                  <a:latin typeface="华文新魏" pitchFamily="2" charset="-122"/>
                  <a:ea typeface="华文新魏" pitchFamily="2" charset="-122"/>
                  <a:cs typeface="黑体"/>
                </a:rPr>
                <a:t>学习目标</a:t>
              </a:r>
              <a:endParaRPr lang="zh-CN" altLang="en-US" sz="3000" b="1">
                <a:latin typeface="华文新魏" pitchFamily="2" charset="-122"/>
                <a:ea typeface="华文新魏" pitchFamily="2" charset="-122"/>
                <a:cs typeface="黑体"/>
              </a:endParaRPr>
            </a:p>
          </p:txBody>
        </p:sp>
      </p:grpSp>
      <p:pic>
        <p:nvPicPr>
          <p:cNvPr id="1027" name="Picture 3" descr="F:\七彩课堂插图板式封面\排版用图标、页眉页脚\标题图（终-排版用）共29个\资料宝袋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8264" y="4797152"/>
            <a:ext cx="2121375" cy="148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组合 1"/>
          <p:cNvGrpSpPr/>
          <p:nvPr/>
        </p:nvGrpSpPr>
        <p:grpSpPr>
          <a:xfrm>
            <a:off x="395536" y="1844824"/>
            <a:ext cx="7460303" cy="1384995"/>
            <a:chOff x="1072137" y="1844824"/>
            <a:chExt cx="7460303" cy="1384995"/>
          </a:xfrm>
        </p:grpSpPr>
        <p:sp>
          <p:nvSpPr>
            <p:cNvPr id="19" name="TextBox 5"/>
            <p:cNvSpPr txBox="1"/>
            <p:nvPr/>
          </p:nvSpPr>
          <p:spPr>
            <a:xfrm>
              <a:off x="1072137" y="2001614"/>
              <a:ext cx="6480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0" indent="-685800" algn="ctr">
                <a:buClr>
                  <a:srgbClr val="FF0000"/>
                </a:buClr>
                <a:buSzPct val="105000"/>
                <a:buFont typeface="Wingdings" pitchFamily="2" charset="2"/>
                <a:buChar char="l"/>
              </a:pPr>
              <a:r>
                <a:rPr lang="zh-CN" altLang="en-US" sz="5400" b="1" smtClean="0">
                  <a:latin typeface="黑体"/>
                  <a:ea typeface="黑体"/>
                  <a:cs typeface="黑体"/>
                </a:rPr>
                <a:t> </a:t>
              </a:r>
              <a:endParaRPr lang="zh-CN" altLang="en-US" sz="5400" b="1">
                <a:latin typeface="黑体"/>
                <a:ea typeface="黑体"/>
                <a:cs typeface="黑体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907704" y="1844824"/>
              <a:ext cx="6624736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latin typeface="华文新魏" pitchFamily="2" charset="-122"/>
                  <a:ea typeface="华文新魏" pitchFamily="2" charset="-122"/>
                </a:rPr>
                <a:t>认识圆的周长；初步理解圆周率的含义；理解和掌握周长的计算公式及能正确计算圆的周长。</a:t>
              </a:r>
              <a:endParaRPr lang="zh-CN" altLang="en-US" sz="2800">
                <a:latin typeface="华文新魏" pitchFamily="2" charset="-122"/>
                <a:ea typeface="华文新魏" pitchFamily="2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395536" y="3369766"/>
            <a:ext cx="7460303" cy="923330"/>
            <a:chOff x="1072137" y="2001614"/>
            <a:chExt cx="7460303" cy="923330"/>
          </a:xfrm>
        </p:grpSpPr>
        <p:sp>
          <p:nvSpPr>
            <p:cNvPr id="12" name="TextBox 5"/>
            <p:cNvSpPr txBox="1"/>
            <p:nvPr/>
          </p:nvSpPr>
          <p:spPr>
            <a:xfrm>
              <a:off x="1072137" y="2001614"/>
              <a:ext cx="6480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0" indent="-685800" algn="ctr">
                <a:buClr>
                  <a:srgbClr val="FF0000"/>
                </a:buClr>
                <a:buSzPct val="105000"/>
                <a:buFont typeface="Wingdings" pitchFamily="2" charset="2"/>
                <a:buChar char="l"/>
              </a:pPr>
              <a:r>
                <a:rPr lang="zh-CN" altLang="en-US" sz="5400" b="1" smtClean="0">
                  <a:latin typeface="黑体"/>
                  <a:ea typeface="黑体"/>
                  <a:cs typeface="黑体"/>
                </a:rPr>
                <a:t> </a:t>
              </a:r>
              <a:endParaRPr lang="zh-CN" altLang="en-US" sz="5400" b="1">
                <a:latin typeface="黑体"/>
                <a:ea typeface="黑体"/>
                <a:cs typeface="黑体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907704" y="2018449"/>
              <a:ext cx="66247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latin typeface="华文新魏" pitchFamily="2" charset="-122"/>
                  <a:ea typeface="华文新魏" pitchFamily="2" charset="-122"/>
                </a:rPr>
                <a:t>培养创新</a:t>
              </a:r>
              <a:r>
                <a:rPr lang="zh-CN" altLang="en-US" sz="2800">
                  <a:latin typeface="华文新魏" pitchFamily="2" charset="-122"/>
                  <a:ea typeface="华文新魏" pitchFamily="2" charset="-122"/>
                </a:rPr>
                <a:t>意识及解决实际问题的能力。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395536" y="4221088"/>
            <a:ext cx="7460303" cy="1401830"/>
            <a:chOff x="1072137" y="2001614"/>
            <a:chExt cx="7460303" cy="1401830"/>
          </a:xfrm>
        </p:grpSpPr>
        <p:sp>
          <p:nvSpPr>
            <p:cNvPr id="15" name="TextBox 5"/>
            <p:cNvSpPr txBox="1"/>
            <p:nvPr/>
          </p:nvSpPr>
          <p:spPr>
            <a:xfrm>
              <a:off x="1072137" y="2001614"/>
              <a:ext cx="6480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0" indent="-685800" algn="ctr">
                <a:buClr>
                  <a:srgbClr val="FF0000"/>
                </a:buClr>
                <a:buSzPct val="105000"/>
                <a:buFont typeface="Wingdings" pitchFamily="2" charset="2"/>
                <a:buChar char="l"/>
              </a:pPr>
              <a:r>
                <a:rPr lang="zh-CN" altLang="en-US" sz="5400" b="1" smtClean="0">
                  <a:latin typeface="黑体"/>
                  <a:ea typeface="黑体"/>
                  <a:cs typeface="黑体"/>
                </a:rPr>
                <a:t> </a:t>
              </a:r>
              <a:endParaRPr lang="zh-CN" altLang="en-US" sz="5400" b="1">
                <a:latin typeface="黑体"/>
                <a:ea typeface="黑体"/>
                <a:cs typeface="黑体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907704" y="2018449"/>
              <a:ext cx="6624736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华文新魏" pitchFamily="2" charset="-122"/>
                  <a:ea typeface="华文新魏" pitchFamily="2" charset="-122"/>
                </a:rPr>
                <a:t>通过介绍我国古代数学家对圆周率研究的贡献</a:t>
              </a:r>
              <a:r>
                <a:rPr lang="zh-CN" altLang="en-US" sz="2800" smtClean="0">
                  <a:latin typeface="华文新魏" pitchFamily="2" charset="-122"/>
                  <a:ea typeface="华文新魏" pitchFamily="2" charset="-122"/>
                </a:rPr>
                <a:t>，进行</a:t>
              </a:r>
              <a:r>
                <a:rPr lang="zh-CN" altLang="en-US" sz="2800">
                  <a:latin typeface="华文新魏" pitchFamily="2" charset="-122"/>
                  <a:ea typeface="华文新魏" pitchFamily="2" charset="-122"/>
                </a:rPr>
                <a:t>爱国主义和辩证唯物主义观点的启蒙教育、增强民族自豪感。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/>
        </p:nvSpPr>
        <p:spPr>
          <a:xfrm>
            <a:off x="467544" y="836712"/>
            <a:ext cx="2000609" cy="516419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 smtClean="0">
                <a:latin typeface="华文新魏" pitchFamily="2" charset="-122"/>
                <a:ea typeface="华文新魏" pitchFamily="2" charset="-122"/>
                <a:cs typeface="黑体"/>
              </a:rPr>
              <a:t>情景导入</a:t>
            </a:r>
            <a:endParaRPr lang="zh-CN" altLang="en-US" sz="3000" b="1">
              <a:latin typeface="华文新魏" pitchFamily="2" charset="-122"/>
              <a:ea typeface="华文新魏" pitchFamily="2" charset="-122"/>
              <a:cs typeface="黑体"/>
            </a:endParaRPr>
          </a:p>
        </p:txBody>
      </p:sp>
      <p:cxnSp>
        <p:nvCxnSpPr>
          <p:cNvPr id="3" name="直线连接符 21"/>
          <p:cNvCxnSpPr/>
          <p:nvPr/>
        </p:nvCxnSpPr>
        <p:spPr>
          <a:xfrm flipV="1">
            <a:off x="467544" y="1492764"/>
            <a:ext cx="2071702" cy="5754"/>
          </a:xfrm>
          <a:prstGeom prst="line">
            <a:avLst/>
          </a:prstGeom>
          <a:ln w="38100" cmpd="sng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4"/>
          <a:stretch>
            <a:fillRect/>
          </a:stretch>
        </p:blipFill>
        <p:spPr bwMode="auto">
          <a:xfrm>
            <a:off x="755576" y="1484784"/>
            <a:ext cx="7632848" cy="4840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215363" y="1988840"/>
            <a:ext cx="6452981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新魏" pitchFamily="2" charset="-122"/>
                <a:ea typeface="华文新魏" pitchFamily="2" charset="-122"/>
              </a:rPr>
              <a:t>圆被誉为最完美的图形。我们在生活和生产中，随处都能见到圆的踪影，感受到圆的魅力。 </a:t>
            </a:r>
            <a:endParaRPr lang="zh-CN" altLang="en-US" sz="2000" b="1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84844" y="1529028"/>
            <a:ext cx="1944216" cy="490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  你知道吗？</a:t>
            </a:r>
            <a:endParaRPr lang="zh-CN" altLang="en-US" sz="2800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07904" y="876819"/>
            <a:ext cx="48506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000" b="1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0" name="横卷形 9"/>
          <p:cNvSpPr/>
          <p:nvPr/>
        </p:nvSpPr>
        <p:spPr>
          <a:xfrm>
            <a:off x="3347864" y="692696"/>
            <a:ext cx="5472608" cy="1152128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b="1" smtClean="0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  <a:p>
            <a:pPr algn="ctr"/>
            <a:r>
              <a:rPr lang="zh-CN" altLang="en-US" sz="2400" b="1" smtClean="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生活</a:t>
            </a:r>
            <a:r>
              <a:rPr lang="zh-CN" altLang="en-US" sz="24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中你还见过哪些物体的形状是圆形的？与同学交流一下。</a:t>
            </a:r>
          </a:p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915816" y="764704"/>
            <a:ext cx="378868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美丽的天坛</a:t>
            </a:r>
            <a:endParaRPr lang="zh-CN" altLang="en-US" sz="5400" b="1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5067" y="2419147"/>
            <a:ext cx="7513611" cy="302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11560" y="1681644"/>
            <a:ext cx="776711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华文新魏" pitchFamily="2" charset="-122"/>
                <a:ea typeface="华文新魏" pitchFamily="2" charset="-122"/>
              </a:rPr>
              <a:t>天坛主要是由圜丘和祈谷（祈年殿）两坛组成。</a:t>
            </a:r>
            <a:endParaRPr lang="zh-CN" altLang="en-US" sz="2800" b="1">
              <a:latin typeface="华文新魏" pitchFamily="2" charset="-122"/>
              <a:ea typeface="华文新魏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86527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3688" y="764704"/>
            <a:ext cx="5184576" cy="4341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3568" y="5229200"/>
            <a:ext cx="8064896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华文新魏" pitchFamily="2" charset="-122"/>
                <a:ea typeface="华文新魏" pitchFamily="2" charset="-122"/>
              </a:rPr>
              <a:t>圜丘坛俗称祭天台。共有三层，上层圆台的直径是</a:t>
            </a:r>
            <a:r>
              <a:rPr lang="en-US" altLang="zh-CN" sz="2800" b="1" smtClean="0">
                <a:latin typeface="华文新魏" pitchFamily="2" charset="-122"/>
                <a:ea typeface="华文新魏" pitchFamily="2" charset="-122"/>
              </a:rPr>
              <a:t>30</a:t>
            </a:r>
            <a:r>
              <a:rPr lang="zh-CN" altLang="en-US" sz="2800" b="1" smtClean="0">
                <a:latin typeface="华文新魏" pitchFamily="2" charset="-122"/>
                <a:ea typeface="华文新魏" pitchFamily="2" charset="-122"/>
              </a:rPr>
              <a:t>米，中层直径是</a:t>
            </a:r>
            <a:r>
              <a:rPr lang="en-US" altLang="zh-CN" sz="2800" b="1" smtClean="0">
                <a:latin typeface="华文新魏" pitchFamily="2" charset="-122"/>
                <a:ea typeface="华文新魏" pitchFamily="2" charset="-122"/>
              </a:rPr>
              <a:t>50</a:t>
            </a:r>
            <a:r>
              <a:rPr lang="zh-CN" altLang="en-US" sz="2800" b="1" smtClean="0">
                <a:latin typeface="华文新魏" pitchFamily="2" charset="-122"/>
                <a:ea typeface="华文新魏" pitchFamily="2" charset="-122"/>
              </a:rPr>
              <a:t>米，下层直径是</a:t>
            </a:r>
            <a:r>
              <a:rPr lang="en-US" altLang="zh-CN" sz="2800" b="1" smtClean="0">
                <a:latin typeface="华文新魏" pitchFamily="2" charset="-122"/>
                <a:ea typeface="华文新魏" pitchFamily="2" charset="-122"/>
              </a:rPr>
              <a:t>70</a:t>
            </a:r>
            <a:r>
              <a:rPr lang="zh-CN" altLang="en-US" sz="2800" b="1" smtClean="0">
                <a:latin typeface="华文新魏" pitchFamily="2" charset="-122"/>
                <a:ea typeface="华文新魏" pitchFamily="2" charset="-122"/>
              </a:rPr>
              <a:t>米。</a:t>
            </a:r>
            <a:endParaRPr lang="zh-CN" altLang="en-US" sz="2800" b="1">
              <a:latin typeface="华文新魏" pitchFamily="2" charset="-122"/>
              <a:ea typeface="华文新魏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813087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5" y="908720"/>
            <a:ext cx="5616625" cy="4379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051720" y="5517232"/>
            <a:ext cx="60486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新魏" pitchFamily="2" charset="-122"/>
                <a:ea typeface="华文新魏" pitchFamily="2" charset="-122"/>
              </a:rPr>
              <a:t>祈年殿殿顶周长是</a:t>
            </a:r>
            <a:r>
              <a:rPr lang="en-US" altLang="zh-CN" sz="3200" b="1" smtClean="0">
                <a:latin typeface="华文新魏" pitchFamily="2" charset="-122"/>
                <a:ea typeface="华文新魏" pitchFamily="2" charset="-122"/>
              </a:rPr>
              <a:t>100</a:t>
            </a:r>
            <a:r>
              <a:rPr lang="zh-CN" altLang="en-US" sz="3200" b="1" smtClean="0">
                <a:latin typeface="华文新魏" pitchFamily="2" charset="-122"/>
                <a:ea typeface="华文新魏" pitchFamily="2" charset="-122"/>
              </a:rPr>
              <a:t>米。</a:t>
            </a:r>
            <a:endParaRPr lang="zh-CN" altLang="en-US" sz="3200" b="1">
              <a:latin typeface="华文新魏" pitchFamily="2" charset="-122"/>
              <a:ea typeface="华文新魏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98027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1268760"/>
            <a:ext cx="7513611" cy="302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254649" y="4955289"/>
            <a:ext cx="604867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3200" b="1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" name="云形 4"/>
          <p:cNvSpPr/>
          <p:nvPr/>
        </p:nvSpPr>
        <p:spPr>
          <a:xfrm>
            <a:off x="467542" y="4955289"/>
            <a:ext cx="5544617" cy="106599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你能提出什么问题？</a:t>
            </a:r>
          </a:p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6274231" y="4294759"/>
            <a:ext cx="2520305" cy="2057711"/>
            <a:chOff x="6266101" y="4501877"/>
            <a:chExt cx="2520305" cy="2057711"/>
          </a:xfrm>
        </p:grpSpPr>
        <p:pic>
          <p:nvPicPr>
            <p:cNvPr id="4" name="Picture 3" descr="F:\七彩课堂插图板式封面\排版用图标、页眉页脚\标题图（终-排版用）共29个\析字乐园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66101" y="4797152"/>
              <a:ext cx="2520305" cy="17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69440" y="4501877"/>
              <a:ext cx="866775" cy="590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08234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6427348" y="791130"/>
            <a:ext cx="2520305" cy="2057711"/>
            <a:chOff x="6266101" y="4501877"/>
            <a:chExt cx="2520305" cy="2057711"/>
          </a:xfrm>
        </p:grpSpPr>
        <p:pic>
          <p:nvPicPr>
            <p:cNvPr id="3" name="Picture 3" descr="F:\七彩课堂插图板式封面\排版用图标、页眉页脚\标题图（终-排版用）共29个\析字乐园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66101" y="4797152"/>
              <a:ext cx="2520305" cy="1762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69440" y="4501877"/>
              <a:ext cx="866775" cy="590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矩形 7"/>
          <p:cNvSpPr/>
          <p:nvPr/>
        </p:nvSpPr>
        <p:spPr>
          <a:xfrm>
            <a:off x="1979712" y="951170"/>
            <a:ext cx="460851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latin typeface="华文新魏" pitchFamily="2" charset="-122"/>
                <a:ea typeface="华文新魏" pitchFamily="2" charset="-122"/>
              </a:rPr>
              <a:t>圆的周长是什么？</a:t>
            </a:r>
            <a:endParaRPr lang="zh-CN" altLang="en-US" sz="4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07976" y="5662989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围成圆的曲线的长</a:t>
            </a:r>
            <a:r>
              <a:rPr lang="en-US" altLang="zh-CN" sz="36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,</a:t>
            </a:r>
            <a:r>
              <a:rPr lang="zh-CN" altLang="en-US" sz="36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就是圆的周长</a:t>
            </a:r>
          </a:p>
        </p:txBody>
      </p:sp>
      <p:sp>
        <p:nvSpPr>
          <p:cNvPr id="11" name="Oval 3"/>
          <p:cNvSpPr>
            <a:spLocks noChangeArrowheads="1"/>
          </p:cNvSpPr>
          <p:nvPr/>
        </p:nvSpPr>
        <p:spPr bwMode="auto">
          <a:xfrm>
            <a:off x="5004148" y="1775201"/>
            <a:ext cx="215900" cy="215900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Oval 4"/>
          <p:cNvSpPr>
            <a:spLocks noChangeArrowheads="1"/>
          </p:cNvSpPr>
          <p:nvPr/>
        </p:nvSpPr>
        <p:spPr bwMode="auto">
          <a:xfrm>
            <a:off x="2411760" y="1919664"/>
            <a:ext cx="3744913" cy="3743325"/>
          </a:xfrm>
          <a:prstGeom prst="ellipse">
            <a:avLst/>
          </a:prstGeom>
          <a:solidFill>
            <a:srgbClr val="33CCFF"/>
          </a:solidFill>
          <a:ln w="38100" cmpd="sng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25352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path" presetSubtype="0" dur="3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8 -0.00533 C 0.02639 -0.00533 0.12205 0.12268 0.12205 0.28055 C 0.12205 0.43819 0.02639 0.5669 -0.0908 0.5669 C -0.20816 0.5669 -0.30313 0.43819 -0.30313 0.28055 C -0.30313 0.12268 -0.20816 -0.00533 -0.0908 -0.00533 Z" pathEditMode="relative" rAng="0" ptsTypes="AAAAA">
                                      <p:cBhvr>
                                        <p:cTn id="2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7" y="2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1" grpId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8"/>
          <a:stretch>
            <a:fillRect/>
          </a:stretch>
        </p:blipFill>
        <p:spPr bwMode="auto">
          <a:xfrm>
            <a:off x="611560" y="1556792"/>
            <a:ext cx="777686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组合 2"/>
          <p:cNvGrpSpPr/>
          <p:nvPr/>
        </p:nvGrpSpPr>
        <p:grpSpPr>
          <a:xfrm>
            <a:off x="467544" y="777233"/>
            <a:ext cx="2071702" cy="661806"/>
            <a:chOff x="571127" y="1769573"/>
            <a:chExt cx="2071702" cy="661806"/>
          </a:xfrm>
        </p:grpSpPr>
        <p:cxnSp>
          <p:nvCxnSpPr>
            <p:cNvPr id="4" name="直线连接符 21"/>
            <p:cNvCxnSpPr/>
            <p:nvPr/>
          </p:nvCxnSpPr>
          <p:spPr>
            <a:xfrm flipV="1">
              <a:off x="571127" y="2425625"/>
              <a:ext cx="2071702" cy="5754"/>
            </a:xfrm>
            <a:prstGeom prst="line">
              <a:avLst/>
            </a:prstGeom>
            <a:ln w="38100" cmpd="sng">
              <a:solidFill>
                <a:schemeClr val="accent1">
                  <a:lumMod val="60000"/>
                  <a:lumOff val="40000"/>
                </a:schemeClr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" name="同侧圆角矩形 4"/>
            <p:cNvSpPr/>
            <p:nvPr/>
          </p:nvSpPr>
          <p:spPr>
            <a:xfrm>
              <a:off x="571127" y="1769573"/>
              <a:ext cx="2000609" cy="516419"/>
            </a:xfrm>
            <a:prstGeom prst="round2SameRect">
              <a:avLst/>
            </a:prstGeom>
            <a:ln>
              <a:noFill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000" b="1">
                <a:latin typeface="华文新魏" pitchFamily="2" charset="-122"/>
                <a:ea typeface="华文新魏" pitchFamily="2" charset="-122"/>
                <a:cs typeface="黑体"/>
              </a:endParaRPr>
            </a:p>
          </p:txBody>
        </p:sp>
      </p:grpSp>
      <p:sp>
        <p:nvSpPr>
          <p:cNvPr id="6" name="同侧圆角矩形 5"/>
          <p:cNvSpPr/>
          <p:nvPr/>
        </p:nvSpPr>
        <p:spPr>
          <a:xfrm>
            <a:off x="444848" y="764704"/>
            <a:ext cx="2000609" cy="516419"/>
          </a:xfrm>
          <a:prstGeom prst="round2Same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 smtClean="0">
                <a:latin typeface="华文新魏" pitchFamily="2" charset="-122"/>
                <a:ea typeface="华文新魏" pitchFamily="2" charset="-122"/>
                <a:cs typeface="黑体"/>
              </a:rPr>
              <a:t>合作探究</a:t>
            </a:r>
            <a:endParaRPr lang="zh-CN" altLang="en-US" sz="3000" b="1">
              <a:latin typeface="华文新魏" pitchFamily="2" charset="-122"/>
              <a:ea typeface="华文新魏" pitchFamily="2" charset="-122"/>
              <a:cs typeface="黑体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445457" y="2204864"/>
            <a:ext cx="1766503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华文新魏" pitchFamily="2" charset="-122"/>
                <a:ea typeface="华文新魏" pitchFamily="2" charset="-122"/>
              </a:rPr>
              <a:t>求它的周长就是求圆的周长</a:t>
            </a:r>
            <a:endParaRPr lang="zh-CN" altLang="en-US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384492" y="1566831"/>
            <a:ext cx="3979596" cy="45255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latin typeface="华文新魏" pitchFamily="2" charset="-122"/>
                <a:ea typeface="华文新魏" pitchFamily="2" charset="-122"/>
              </a:rPr>
              <a:t>祭天台上层圆台的周长是多少米？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88024" y="2262804"/>
            <a:ext cx="1982527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latin typeface="华文新魏" pitchFamily="2" charset="-122"/>
                <a:ea typeface="华文新魏" pitchFamily="2" charset="-122"/>
              </a:rPr>
              <a:t>圆的周长与什么有关系呢？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339752" y="3067113"/>
            <a:ext cx="1766503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latin typeface="华文新魏" pitchFamily="2" charset="-122"/>
                <a:ea typeface="华文新魏" pitchFamily="2" charset="-122"/>
              </a:rPr>
              <a:t>我猜周长与半径有关系。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353669" y="3067113"/>
            <a:ext cx="2450579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latin typeface="华文新魏" pitchFamily="2" charset="-122"/>
                <a:ea typeface="华文新魏" pitchFamily="2" charset="-122"/>
              </a:rPr>
              <a:t>可能与直径有关系。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223629" y="3789040"/>
            <a:ext cx="5724636" cy="4031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latin typeface="华文新魏" pitchFamily="2" charset="-122"/>
                <a:ea typeface="华文新魏" pitchFamily="2" charset="-122"/>
              </a:rPr>
              <a:t>测量几个圆的直径和周长，看它们有什么关系。</a:t>
            </a:r>
            <a:endParaRPr lang="zh-CN" altLang="en-US" sz="2000">
              <a:latin typeface="华文新魏" pitchFamily="2" charset="-122"/>
              <a:ea typeface="华文新魏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12197529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683569" y="980728"/>
            <a:ext cx="511256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latin typeface="华文新魏" pitchFamily="2" charset="-122"/>
                <a:ea typeface="华文新魏" pitchFamily="2" charset="-122"/>
              </a:rPr>
              <a:t>怎样测量</a:t>
            </a:r>
            <a:r>
              <a:rPr lang="en-US" altLang="zh-CN" sz="3200" smtClean="0">
                <a:latin typeface="华文新魏" pitchFamily="2" charset="-122"/>
                <a:ea typeface="华文新魏" pitchFamily="2" charset="-122"/>
              </a:rPr>
              <a:t>1</a:t>
            </a:r>
            <a:r>
              <a:rPr lang="zh-CN" altLang="en-US" sz="3200" smtClean="0">
                <a:latin typeface="华文新魏" pitchFamily="2" charset="-122"/>
                <a:ea typeface="华文新魏" pitchFamily="2" charset="-122"/>
              </a:rPr>
              <a:t>分硬币的周长？</a:t>
            </a:r>
            <a:endParaRPr lang="zh-CN" altLang="en-US" sz="3200"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209" y="2450235"/>
            <a:ext cx="7902215" cy="1338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5928" y="1797884"/>
            <a:ext cx="791249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方法一、用绳子绕硬币一圈，再量绳子的长度。</a:t>
            </a:r>
            <a:endParaRPr lang="zh-CN" altLang="en-US" sz="2800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4293096"/>
            <a:ext cx="860444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方法二、硬币在直尺上转动一周的距离就是它的周长。</a:t>
            </a:r>
            <a:endParaRPr lang="zh-CN" altLang="en-US" sz="2800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2690" y="5085184"/>
            <a:ext cx="839161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83764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https://d.book118.com/877000026066006025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宋体</vt:lpstr>
      <vt:lpstr>华文楷体</vt:lpstr>
      <vt:lpstr>Candara</vt:lpstr>
      <vt:lpstr>方正大标宋简体</vt:lpstr>
      <vt:lpstr>黑体</vt:lpstr>
      <vt:lpstr>华文新魏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2024-08-30T00:13:59.562</cp:lastPrinted>
  <dcterms:created xsi:type="dcterms:W3CDTF">2024-08-29T16:13:59Z</dcterms:created>
  <dcterms:modified xsi:type="dcterms:W3CDTF">2024-08-29T16:14:01Z</dcterms:modified>
</cp:coreProperties>
</file>