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36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4BFAB-A539-48DE-9C3D-3E39ED5C5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FA01B-AC13-4AB0-A0E3-54AE5EF3B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D294A-CC4C-48F2-B1EA-7A71BAE17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CC058-2A61-4BC1-A7D8-234BD6C10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C2E3C4-3B49-4F15-9B72-1E35D4CF6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20B5F5-293C-46F5-960B-5A990F69F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C727D2-79D8-4F4C-A5B7-29F84CA43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DA5BD-7CBC-4C91-A1C6-B510E72B6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CB6F6-7D57-4157-8195-757DE071B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AD234-4D3A-442A-90A9-FDB709769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4FDCD-8DCF-4468-A75A-B69BE2E93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3350" r:id="rId2"/>
    <p:sldLayoutId id="2147503351" r:id="rId3"/>
    <p:sldLayoutId id="2147503352" r:id="rId4"/>
    <p:sldLayoutId id="2147503353" r:id="rId5"/>
    <p:sldLayoutId id="2147503354" r:id="rId6"/>
    <p:sldLayoutId id="2147503355" r:id="rId7"/>
    <p:sldLayoutId id="2147503356" r:id="rId8"/>
    <p:sldLayoutId id="2147503357" r:id="rId9"/>
    <p:sldLayoutId id="2147503358" r:id="rId10"/>
    <p:sldLayoutId id="214750335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tags" Target="../tags/tag97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22" Type="http://schemas.openxmlformats.org/officeDocument/2006/relationships/tags" Target="../tags/tag150.xml" /><Relationship Id="rId23" Type="http://schemas.openxmlformats.org/officeDocument/2006/relationships/tags" Target="../tags/tag151.xml" /><Relationship Id="rId24" Type="http://schemas.openxmlformats.org/officeDocument/2006/relationships/tags" Target="../tags/tag152.xml" /><Relationship Id="rId25" Type="http://schemas.openxmlformats.org/officeDocument/2006/relationships/tags" Target="../tags/tag153.xml" /><Relationship Id="rId26" Type="http://schemas.openxmlformats.org/officeDocument/2006/relationships/tags" Target="../tags/tag154.xml" /><Relationship Id="rId27" Type="http://schemas.openxmlformats.org/officeDocument/2006/relationships/tags" Target="../tags/tag155.xml" /><Relationship Id="rId28" Type="http://schemas.openxmlformats.org/officeDocument/2006/relationships/tags" Target="../tags/tag156.xml" /><Relationship Id="rId29" Type="http://schemas.openxmlformats.org/officeDocument/2006/relationships/tags" Target="../tags/tag157.xml" /><Relationship Id="rId3" Type="http://schemas.openxmlformats.org/officeDocument/2006/relationships/tags" Target="../tags/tag131.xml" /><Relationship Id="rId30" Type="http://schemas.openxmlformats.org/officeDocument/2006/relationships/tags" Target="../tags/tag158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0020014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引导小学生正确使用互联网资源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培养良好的上网习惯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教育孩子正确认识网络资源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加强网络安全意识教育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引导孩子正确使用社交媒体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学校和家庭共同参与引导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培养良好的上网习惯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规定合理的上网时间</a:t>
            </a:r>
            <a:endParaRPr lang="zh-CN" altLang="en-US"/>
          </a:p>
        </p:txBody>
      </p:sp>
      <p:sp>
        <p:nvSpPr>
          <p:cNvPr id="104884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48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0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2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合理安排学习和娱乐时间，保持平衡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4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6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8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0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设定每天上网的时间限制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2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4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6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8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遵守时间限制，避免沉迷网络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2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4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6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家长监督，确保孩子遵守规定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家长陪同上网</a:t>
            </a:r>
            <a:endParaRPr lang="zh-CN" altLang="en-US"/>
          </a:p>
        </p:txBody>
      </p:sp>
      <p:sp>
        <p:nvSpPr>
          <p:cNvPr id="1048912" name="圆角矩形 26"/>
          <p:cNvSpPr/>
          <p:nvPr>
            <p:custDataLst>
              <p:tags r:id="rId2"/>
            </p:custDataLst>
          </p:nvPr>
        </p:nvSpPr>
        <p:spPr>
          <a:xfrm>
            <a:off x="1524000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4" name="圆角矩形 28"/>
          <p:cNvSpPr/>
          <p:nvPr>
            <p:custDataLst>
              <p:tags r:id="rId3"/>
            </p:custDataLst>
          </p:nvPr>
        </p:nvSpPr>
        <p:spPr>
          <a:xfrm>
            <a:off x="1526277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16" name="文本框 31"/>
          <p:cNvSpPr txBox="1"/>
          <p:nvPr>
            <p:custDataLst>
              <p:tags r:id="rId4"/>
            </p:custDataLst>
          </p:nvPr>
        </p:nvSpPr>
        <p:spPr>
          <a:xfrm>
            <a:off x="1662881" y="2355440"/>
            <a:ext cx="2045769" cy="30514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家长陪同孩子上网，可以监督孩子的上网行为，防止孩子接触到不良信息。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圆角矩形 29"/>
          <p:cNvSpPr/>
          <p:nvPr>
            <p:custDataLst>
              <p:tags r:id="rId5"/>
            </p:custDataLst>
          </p:nvPr>
        </p:nvSpPr>
        <p:spPr>
          <a:xfrm>
            <a:off x="4026131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0" name="圆角矩形 32"/>
          <p:cNvSpPr/>
          <p:nvPr>
            <p:custDataLst>
              <p:tags r:id="rId6"/>
            </p:custDataLst>
          </p:nvPr>
        </p:nvSpPr>
        <p:spPr>
          <a:xfrm>
            <a:off x="4028408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2" name="文本框 34"/>
          <p:cNvSpPr txBox="1"/>
          <p:nvPr>
            <p:custDataLst>
              <p:tags r:id="rId7"/>
            </p:custDataLst>
          </p:nvPr>
        </p:nvSpPr>
        <p:spPr>
          <a:xfrm>
            <a:off x="4167288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家长可以指导孩子正确使用搜索引擎，教会孩子如何辨别信息的真伪。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圆角矩形 3"/>
          <p:cNvSpPr/>
          <p:nvPr>
            <p:custDataLst>
              <p:tags r:id="rId8"/>
            </p:custDataLst>
          </p:nvPr>
        </p:nvSpPr>
        <p:spPr>
          <a:xfrm>
            <a:off x="6528262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6" name="圆角矩形 4"/>
          <p:cNvSpPr/>
          <p:nvPr>
            <p:custDataLst>
              <p:tags r:id="rId9"/>
            </p:custDataLst>
          </p:nvPr>
        </p:nvSpPr>
        <p:spPr>
          <a:xfrm>
            <a:off x="653053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8" name="文本框 5"/>
          <p:cNvSpPr txBox="1"/>
          <p:nvPr>
            <p:custDataLst>
              <p:tags r:id="rId10"/>
            </p:custDataLst>
          </p:nvPr>
        </p:nvSpPr>
        <p:spPr>
          <a:xfrm>
            <a:off x="6668850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家长可以引导孩子合理安排上网时间，避免孩子沉迷网络。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圆角矩形 8"/>
          <p:cNvSpPr/>
          <p:nvPr>
            <p:custDataLst>
              <p:tags r:id="rId11"/>
            </p:custDataLst>
          </p:nvPr>
        </p:nvSpPr>
        <p:spPr>
          <a:xfrm>
            <a:off x="9030393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2" name="圆角矩形 9"/>
          <p:cNvSpPr/>
          <p:nvPr>
            <p:custDataLst>
              <p:tags r:id="rId12"/>
            </p:custDataLst>
          </p:nvPr>
        </p:nvSpPr>
        <p:spPr>
          <a:xfrm>
            <a:off x="903266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34" name="文本框 10"/>
          <p:cNvSpPr txBox="1"/>
          <p:nvPr>
            <p:custDataLst>
              <p:tags r:id="rId13"/>
            </p:custDataLst>
          </p:nvPr>
        </p:nvSpPr>
        <p:spPr>
          <a:xfrm>
            <a:off x="9170981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家长可以鼓励孩子参与有益的网络活动，如学习、交流、创作等，提高孩子的网络素养。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建立良好的网络道德观念</a:t>
            </a:r>
            <a:endParaRPr lang="zh-CN" altLang="en-US"/>
          </a:p>
        </p:txBody>
      </p:sp>
      <p:sp>
        <p:nvSpPr>
          <p:cNvPr id="10489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尊重他人：不恶意攻击、侮辱他人，遵守网络礼仪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保护隐私：不泄露个人隐私，尊重他人隐私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合理利用时间：合理安排上网时间，避免沉迷网络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诚实守信：不传播虚假信息，遵守网络规则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学会识别网络信息真伪</a:t>
            </a:r>
            <a:endParaRPr lang="zh-CN" altLang="en-US"/>
          </a:p>
        </p:txBody>
      </p:sp>
      <p:sp>
        <p:nvSpPr>
          <p:cNvPr id="1049044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6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6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学会辨别信息的来源，选择可靠的信息来源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学会保护自己的隐私，不轻易透露个人信息给陌生人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学会使用搜索引擎，获取更多的信息来源进行对比验证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学会判断信息的真实性，不轻易相信未经证实的信息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教育孩子正确认识网络资源</a:t>
            </a:r>
            <a:endParaRPr lang="zh-CN" altLang="en-US"/>
          </a:p>
        </p:txBody>
      </p:sp>
      <p:sp>
        <p:nvSpPr>
          <p:cNvPr id="10491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了解网络资源的优势</a:t>
            </a:r>
            <a:endParaRPr lang="zh-CN" altLang="en-US"/>
          </a:p>
        </p:txBody>
      </p:sp>
      <p:sp>
        <p:nvSpPr>
          <p:cNvPr id="1049150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2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4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6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8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便捷的学习方式：网络资源可以让孩子在任何时间、任何地点进行学习，提高了学习的效率和便利性。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0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丰富的信息来源：网络资源提供了大量的信息，可以帮助孩子了解世界、学习知识。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互动的交流平台：网络资源提供了各种社交平台，让孩子可以与他人交流思想、分享经验。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创新的思维方式：网络资源可以帮助孩子培养创新思维，激发他们的创造力和想象力。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认识网络资源的局限性</a:t>
            </a:r>
            <a:endParaRPr lang="zh-CN" altLang="en-US"/>
          </a:p>
        </p:txBody>
      </p:sp>
      <p:sp>
        <p:nvSpPr>
          <p:cNvPr id="10492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网络信息真假难辨，需要谨慎对待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网络资源可能存在安全隐患，需要提高警惕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网络资源可能引发不良行为，需要正确引导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网络资源容易导致沉迷，影响学习和生活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学会筛选有用的网络资源</a:t>
            </a:r>
            <a:endParaRPr lang="zh-CN" altLang="en-US"/>
          </a:p>
        </p:txBody>
      </p:sp>
      <p:sp>
        <p:nvSpPr>
          <p:cNvPr id="1049274" name="弧形 58"/>
          <p:cNvSpPr/>
          <p:nvPr>
            <p:custDataLst>
              <p:tags r:id="rId2"/>
            </p:custDataLst>
          </p:nvPr>
        </p:nvSpPr>
        <p:spPr>
          <a:xfrm>
            <a:off x="8244348" y="2216274"/>
            <a:ext cx="3110172" cy="311017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弧形 57"/>
          <p:cNvSpPr/>
          <p:nvPr>
            <p:custDataLst>
              <p:tags r:id="rId3"/>
            </p:custDataLst>
          </p:nvPr>
        </p:nvSpPr>
        <p:spPr>
          <a:xfrm>
            <a:off x="1524000" y="2216274"/>
            <a:ext cx="3110172" cy="311017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椭圆 22"/>
          <p:cNvSpPr/>
          <p:nvPr>
            <p:custDataLst>
              <p:tags r:id="rId4"/>
            </p:custDataLst>
          </p:nvPr>
        </p:nvSpPr>
        <p:spPr>
          <a:xfrm>
            <a:off x="855008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椭圆 23"/>
          <p:cNvSpPr/>
          <p:nvPr>
            <p:custDataLst>
              <p:tags r:id="rId5"/>
            </p:custDataLst>
          </p:nvPr>
        </p:nvSpPr>
        <p:spPr>
          <a:xfrm>
            <a:off x="889614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正文"/>
          <p:cNvSpPr txBox="1"/>
          <p:nvPr>
            <p:custDataLst>
              <p:tags r:id="rId6"/>
            </p:custDataLst>
          </p:nvPr>
        </p:nvSpPr>
        <p:spPr>
          <a:xfrm>
            <a:off x="8955776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强调正确使用网络资源的重要性和必要性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84" name="椭圆 24"/>
          <p:cNvSpPr/>
          <p:nvPr>
            <p:custDataLst>
              <p:tags r:id="rId7"/>
            </p:custDataLst>
          </p:nvPr>
        </p:nvSpPr>
        <p:spPr>
          <a:xfrm>
            <a:off x="6370445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椭圆 25"/>
          <p:cNvSpPr/>
          <p:nvPr>
            <p:custDataLst>
              <p:tags r:id="rId8"/>
            </p:custDataLst>
          </p:nvPr>
        </p:nvSpPr>
        <p:spPr>
          <a:xfrm>
            <a:off x="671566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正文"/>
          <p:cNvSpPr txBox="1"/>
          <p:nvPr>
            <p:custDataLst>
              <p:tags r:id="rId9"/>
            </p:custDataLst>
          </p:nvPr>
        </p:nvSpPr>
        <p:spPr>
          <a:xfrm>
            <a:off x="677613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提供筛选网络资源的方法和技巧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椭圆 7"/>
          <p:cNvSpPr/>
          <p:nvPr>
            <p:custDataLst>
              <p:tags r:id="rId10"/>
            </p:custDataLst>
          </p:nvPr>
        </p:nvSpPr>
        <p:spPr>
          <a:xfrm>
            <a:off x="419080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椭圆 9"/>
          <p:cNvSpPr/>
          <p:nvPr>
            <p:custDataLst>
              <p:tags r:id="rId11"/>
            </p:custDataLst>
          </p:nvPr>
        </p:nvSpPr>
        <p:spPr>
          <a:xfrm>
            <a:off x="4536019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正文"/>
          <p:cNvSpPr txBox="1"/>
          <p:nvPr>
            <p:custDataLst>
              <p:tags r:id="rId12"/>
            </p:custDataLst>
          </p:nvPr>
        </p:nvSpPr>
        <p:spPr>
          <a:xfrm>
            <a:off x="459649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讲解如何判断网络资源的真实性和可靠性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6" name="椭圆 5"/>
          <p:cNvSpPr/>
          <p:nvPr>
            <p:custDataLst>
              <p:tags r:id="rId13"/>
            </p:custDataLst>
          </p:nvPr>
        </p:nvSpPr>
        <p:spPr>
          <a:xfrm>
            <a:off x="1763382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椭圆 4"/>
          <p:cNvSpPr/>
          <p:nvPr>
            <p:custDataLst>
              <p:tags r:id="rId14"/>
            </p:custDataLst>
          </p:nvPr>
        </p:nvSpPr>
        <p:spPr>
          <a:xfrm>
            <a:off x="2108597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/>
          <p:nvPr>
            <p:custDataLst>
              <p:tags r:id="rId15"/>
            </p:custDataLst>
          </p:nvPr>
        </p:nvSpPr>
        <p:spPr>
          <a:xfrm>
            <a:off x="2169073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介绍网络资源的种类和特点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培养孩子自主学习的能力</a:t>
            </a:r>
            <a:endParaRPr lang="zh-CN" altLang="en-US"/>
          </a:p>
        </p:txBody>
      </p:sp>
      <p:sp>
        <p:nvSpPr>
          <p:cNvPr id="104933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提供丰富的学习资源和工具，让孩子自主选择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引导孩子制定学习计划，合理安排时间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鼓励孩子主动探索和尝试，培养创新精神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引导孩子学会独立思考，培养解决问题的能力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加强网络安全意识教育</a:t>
            </a:r>
            <a:endParaRPr lang="zh-CN" altLang="en-US"/>
          </a:p>
        </p:txBody>
      </p:sp>
      <p:sp>
        <p:nvSpPr>
          <p:cNvPr id="10494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保护个人隐私</a:t>
            </a:r>
            <a:endParaRPr lang="zh-CN" altLang="en-US"/>
          </a:p>
        </p:txBody>
      </p:sp>
      <p:sp>
        <p:nvSpPr>
          <p:cNvPr id="1049430" name="圆角矩形 26"/>
          <p:cNvSpPr/>
          <p:nvPr>
            <p:custDataLst>
              <p:tags r:id="rId2"/>
            </p:custDataLst>
          </p:nvPr>
        </p:nvSpPr>
        <p:spPr>
          <a:xfrm>
            <a:off x="1524000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2" name="圆角矩形 28"/>
          <p:cNvSpPr/>
          <p:nvPr>
            <p:custDataLst>
              <p:tags r:id="rId3"/>
            </p:custDataLst>
          </p:nvPr>
        </p:nvSpPr>
        <p:spPr>
          <a:xfrm>
            <a:off x="1526277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34" name="文本框 31"/>
          <p:cNvSpPr txBox="1"/>
          <p:nvPr>
            <p:custDataLst>
              <p:tags r:id="rId4"/>
            </p:custDataLst>
          </p:nvPr>
        </p:nvSpPr>
        <p:spPr>
          <a:xfrm>
            <a:off x="1662881" y="2355440"/>
            <a:ext cx="2045769" cy="30514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网络安全的重要性：保护个人隐私，防止信息泄露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圆角矩形 29"/>
          <p:cNvSpPr/>
          <p:nvPr>
            <p:custDataLst>
              <p:tags r:id="rId5"/>
            </p:custDataLst>
          </p:nvPr>
        </p:nvSpPr>
        <p:spPr>
          <a:xfrm>
            <a:off x="4026131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8" name="圆角矩形 32"/>
          <p:cNvSpPr/>
          <p:nvPr>
            <p:custDataLst>
              <p:tags r:id="rId6"/>
            </p:custDataLst>
          </p:nvPr>
        </p:nvSpPr>
        <p:spPr>
          <a:xfrm>
            <a:off x="4028408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0" name="文本框 34"/>
          <p:cNvSpPr txBox="1"/>
          <p:nvPr>
            <p:custDataLst>
              <p:tags r:id="rId7"/>
            </p:custDataLst>
          </p:nvPr>
        </p:nvSpPr>
        <p:spPr>
          <a:xfrm>
            <a:off x="4167288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网络安全的措施：使用安全密码，定期更换密码，不随意透露个人信息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圆角矩形 3"/>
          <p:cNvSpPr/>
          <p:nvPr>
            <p:custDataLst>
              <p:tags r:id="rId8"/>
            </p:custDataLst>
          </p:nvPr>
        </p:nvSpPr>
        <p:spPr>
          <a:xfrm>
            <a:off x="6528262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4" name="圆角矩形 4"/>
          <p:cNvSpPr/>
          <p:nvPr>
            <p:custDataLst>
              <p:tags r:id="rId9"/>
            </p:custDataLst>
          </p:nvPr>
        </p:nvSpPr>
        <p:spPr>
          <a:xfrm>
            <a:off x="653053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6" name="文本框 5"/>
          <p:cNvSpPr txBox="1"/>
          <p:nvPr>
            <p:custDataLst>
              <p:tags r:id="rId10"/>
            </p:custDataLst>
          </p:nvPr>
        </p:nvSpPr>
        <p:spPr>
          <a:xfrm>
            <a:off x="6668850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网络安全的案例：介绍一些网络安全事件，如信息泄露、网络诈骗等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8"/>
          <p:cNvSpPr/>
          <p:nvPr>
            <p:custDataLst>
              <p:tags r:id="rId11"/>
            </p:custDataLst>
          </p:nvPr>
        </p:nvSpPr>
        <p:spPr>
          <a:xfrm>
            <a:off x="9030393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0" name="圆角矩形 9"/>
          <p:cNvSpPr/>
          <p:nvPr>
            <p:custDataLst>
              <p:tags r:id="rId12"/>
            </p:custDataLst>
          </p:nvPr>
        </p:nvSpPr>
        <p:spPr>
          <a:xfrm>
            <a:off x="903266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2" name="文本框 10"/>
          <p:cNvSpPr txBox="1"/>
          <p:nvPr>
            <p:custDataLst>
              <p:tags r:id="rId13"/>
            </p:custDataLst>
          </p:nvPr>
        </p:nvSpPr>
        <p:spPr>
          <a:xfrm>
            <a:off x="9170981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网络安全的教育：如何教育小学生提高网络安全意识，保护自己的个人隐私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https://d.book118.com/877000200140006026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22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Montserrat ExtraBold</vt:lpstr>
      <vt:lpstr>宋体</vt:lpstr>
      <vt:lpstr>Office Theme</vt:lpstr>
      <vt:lpstr>引导小学生正确使用互联网资源</vt:lpstr>
      <vt:lpstr>目录</vt:lpstr>
      <vt:lpstr>培养良好的上网习惯</vt:lpstr>
      <vt:lpstr>规定合理的上网时间</vt:lpstr>
      <vt:lpstr>家长陪同上网</vt:lpstr>
      <vt:lpstr>建立良好的网络道德观念</vt:lpstr>
      <vt:lpstr>学会识别网络信息真伪</vt:lpstr>
      <vt:lpstr>教育孩子正确认识网络资源</vt:lpstr>
      <vt:lpstr>了解网络资源的优势</vt:lpstr>
      <vt:lpstr>认识网络资源的局限性</vt:lpstr>
      <vt:lpstr>学会筛选有用的网络资源</vt:lpstr>
      <vt:lpstr>培养孩子自主学习的能力</vt:lpstr>
      <vt:lpstr>加强网络安全意识教育</vt:lpstr>
      <vt:lpstr>保护个人隐私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2024-09-01T00:40:53.241</cp:lastPrinted>
  <dcterms:created xsi:type="dcterms:W3CDTF">2024-08-31T16:40:53Z</dcterms:created>
  <dcterms:modified xsi:type="dcterms:W3CDTF">2024-08-31T16:40:55Z</dcterms:modified>
</cp:coreProperties>
</file>