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5" r:id="rId27"/>
    <p:sldId id="327" r:id="rId28"/>
  </p:sldIdLst>
  <p:sldSz cx="12192000" cy="6858000"/>
  <p:notesSz cx="6858000" cy="9144000"/>
  <p:custDataLst>
    <p:tags r:id="rId2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slide" Target="slides/slide24.xml" /><Relationship Id="rId29" Type="http://schemas.openxmlformats.org/officeDocument/2006/relationships/tags" Target="tags/tag1.xml" /><Relationship Id="rId3" Type="http://schemas.openxmlformats.org/officeDocument/2006/relationships/slideMaster" Target="slideMasters/slideMaster3.xml" /><Relationship Id="rId30" Type="http://schemas.openxmlformats.org/officeDocument/2006/relationships/presProps" Target="presProps.xml" /><Relationship Id="rId31" Type="http://schemas.openxmlformats.org/officeDocument/2006/relationships/viewProps" Target="viewProps.xml" /><Relationship Id="rId32" Type="http://schemas.openxmlformats.org/officeDocument/2006/relationships/theme" Target="theme/theme1.xml" /><Relationship Id="rId33"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A669172E-D8CF-4214-A610-D24E2AEAC615}"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6" name="PlaceHolder 1"/>
          <p:cNvSpPr>
            <a:spLocks noGrp="1"/>
          </p:cNvSpPr>
          <p:nvPr>
            <p:ph type="sldImg"/>
          </p:nvPr>
        </p:nvSpPr>
        <p:spPr>
          <a:xfrm>
            <a:off x="685800" y="1143000"/>
            <a:ext cx="5486040" cy="3085920"/>
          </a:xfrm>
          <a:prstGeom prst="rect">
            <a:avLst/>
          </a:prstGeom>
          <a:ln w="0">
            <a:noFill/>
          </a:ln>
        </p:spPr>
      </p:sp>
      <p:sp>
        <p:nvSpPr>
          <p:cNvPr id="367"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8"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9" name="PlaceHolder 1"/>
          <p:cNvSpPr>
            <a:spLocks noGrp="1"/>
          </p:cNvSpPr>
          <p:nvPr>
            <p:ph type="sldImg"/>
          </p:nvPr>
        </p:nvSpPr>
        <p:spPr>
          <a:xfrm>
            <a:off x="685800" y="1143000"/>
            <a:ext cx="5486040" cy="3085920"/>
          </a:xfrm>
          <a:prstGeom prst="rect">
            <a:avLst/>
          </a:prstGeom>
          <a:ln w="0">
            <a:noFill/>
          </a:ln>
        </p:spPr>
      </p:sp>
      <p:sp>
        <p:nvSpPr>
          <p:cNvPr id="370"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1"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2" name="PlaceHolder 1"/>
          <p:cNvSpPr>
            <a:spLocks noGrp="1"/>
          </p:cNvSpPr>
          <p:nvPr>
            <p:ph type="sldImg"/>
          </p:nvPr>
        </p:nvSpPr>
        <p:spPr>
          <a:xfrm>
            <a:off x="685800" y="1143000"/>
            <a:ext cx="5486040" cy="3085920"/>
          </a:xfrm>
          <a:prstGeom prst="rect">
            <a:avLst/>
          </a:prstGeom>
          <a:ln w="0">
            <a:noFill/>
          </a:ln>
        </p:spPr>
      </p:sp>
      <p:sp>
        <p:nvSpPr>
          <p:cNvPr id="373"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4"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5" name="PlaceHolder 1"/>
          <p:cNvSpPr>
            <a:spLocks noGrp="1"/>
          </p:cNvSpPr>
          <p:nvPr>
            <p:ph type="sldImg"/>
          </p:nvPr>
        </p:nvSpPr>
        <p:spPr>
          <a:xfrm>
            <a:off x="685800" y="1143000"/>
            <a:ext cx="5486040" cy="3085920"/>
          </a:xfrm>
          <a:prstGeom prst="rect">
            <a:avLst/>
          </a:prstGeom>
          <a:ln w="0">
            <a:noFill/>
          </a:ln>
        </p:spPr>
      </p:sp>
      <p:sp>
        <p:nvSpPr>
          <p:cNvPr id="376"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7"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8" name="PlaceHolder 1"/>
          <p:cNvSpPr>
            <a:spLocks noGrp="1"/>
          </p:cNvSpPr>
          <p:nvPr>
            <p:ph type="sldImg"/>
          </p:nvPr>
        </p:nvSpPr>
        <p:spPr>
          <a:xfrm>
            <a:off x="685800" y="1143000"/>
            <a:ext cx="5486040" cy="3085920"/>
          </a:xfrm>
          <a:prstGeom prst="rect">
            <a:avLst/>
          </a:prstGeom>
          <a:ln w="0">
            <a:noFill/>
          </a:ln>
        </p:spPr>
      </p:sp>
      <p:sp>
        <p:nvSpPr>
          <p:cNvPr id="379"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0"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1" name="PlaceHolder 1"/>
          <p:cNvSpPr>
            <a:spLocks noGrp="1"/>
          </p:cNvSpPr>
          <p:nvPr>
            <p:ph type="sldImg"/>
          </p:nvPr>
        </p:nvSpPr>
        <p:spPr>
          <a:xfrm>
            <a:off x="685800" y="1143000"/>
            <a:ext cx="5486040" cy="3085920"/>
          </a:xfrm>
          <a:prstGeom prst="rect">
            <a:avLst/>
          </a:prstGeom>
          <a:ln w="0">
            <a:noFill/>
          </a:ln>
        </p:spPr>
      </p:sp>
      <p:sp>
        <p:nvSpPr>
          <p:cNvPr id="382"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3"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4" name="PlaceHolder 1"/>
          <p:cNvSpPr>
            <a:spLocks noGrp="1"/>
          </p:cNvSpPr>
          <p:nvPr>
            <p:ph type="sldImg"/>
          </p:nvPr>
        </p:nvSpPr>
        <p:spPr>
          <a:xfrm>
            <a:off x="685800" y="1143000"/>
            <a:ext cx="5486040" cy="3085920"/>
          </a:xfrm>
          <a:prstGeom prst="rect">
            <a:avLst/>
          </a:prstGeom>
          <a:ln w="0">
            <a:noFill/>
          </a:ln>
        </p:spPr>
      </p:sp>
      <p:sp>
        <p:nvSpPr>
          <p:cNvPr id="385"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6"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7944D0C-7467-4477-AEB2-E3617908C6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0ED6A30-A8B9-4FAD-8011-078092FC2C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DABC331-5713-4C97-A130-E6ABEB687F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392704E-56D5-4C26-B0BC-E93596C59A9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1F57AB7-0571-4E93-B198-4363947A159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9CF3A9F-3E66-4D05-A265-3132B577D2D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F0C608B-24E4-4A1E-8F94-EE96567B84C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91D2AC2-B6A1-4743-88FF-A1BB5B28F5E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0BD7536-4D62-4AA8-9504-2BA7E546937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4ADA594-D647-4748-841F-656269B7CD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44F2B6E-B163-4B45-947B-95030D997E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2F29CA43-CDAA-4D56-A1F1-19C1E0513146}"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B8332BBE-7DEB-4986-8752-8D5D7955E11A}"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7.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7.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3.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77013133012006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21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企业礼仪培训如何助力企业提升市场竞争力</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企业礼仪培训的重要性</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企业礼仪培训对员工的影响</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企业礼仪培训对企业的影响</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企业礼仪培训案例分享</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如何选择适合企业的礼仪培训机构</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企业礼仪培训的实施策略</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7</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第一章 企业礼仪培训的重要性</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企业礼仪培训的定义</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企业礼仪是指企业员工在工作场合遵守的行为规范和礼貌的表现方式。企业礼仪培训旨在提升员工的礼仪修养，塑造企业良好形象。</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企业礼仪培训的益处</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增加职业竞争力</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提升员工形象和专业素养</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建立良好工作态度</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增强员工的自信心和职业操守</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促进业务发展</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增加员工与客户之间的信任感和黏性</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9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社交礼仪</a:t>
            </a:r>
            <a:endParaRPr lang="en-US" sz="2200" b="0" strike="noStrike" spc="-1">
              <a:solidFill>
                <a:srgbClr val="000000"/>
              </a:solidFill>
              <a:latin typeface="Arial"/>
            </a:endParaRPr>
          </a:p>
        </p:txBody>
      </p:sp>
      <p:sp>
        <p:nvSpPr>
          <p:cNvPr id="9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社交场合礼仪</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人际关系处理</a:t>
            </a:r>
            <a:endParaRPr lang="en-US" sz="1500" b="0" strike="noStrike" spc="-1">
              <a:solidFill>
                <a:srgbClr val="000000"/>
              </a:solidFill>
              <a:latin typeface="Arial"/>
            </a:endParaRPr>
          </a:p>
        </p:txBody>
      </p:sp>
      <p:sp>
        <p:nvSpPr>
          <p:cNvPr id="9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沟通技巧</a:t>
            </a:r>
            <a:endParaRPr lang="en-US" sz="2200" b="0" strike="noStrike" spc="-1">
              <a:solidFill>
                <a:srgbClr val="000000"/>
              </a:solidFill>
              <a:latin typeface="Arial"/>
            </a:endParaRPr>
          </a:p>
        </p:txBody>
      </p:sp>
      <p:sp>
        <p:nvSpPr>
          <p:cNvPr id="9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倾听能力</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表达清晰</a:t>
            </a:r>
            <a:endParaRPr lang="en-US" sz="1500" b="0" strike="noStrike" spc="-1">
              <a:solidFill>
                <a:srgbClr val="000000"/>
              </a:solidFill>
              <a:latin typeface="Arial"/>
            </a:endParaRPr>
          </a:p>
        </p:txBody>
      </p:sp>
      <p:sp>
        <p:nvSpPr>
          <p:cNvPr id="9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形象管理</a:t>
            </a:r>
            <a:endParaRPr lang="en-US" sz="2200" b="0" strike="noStrike" spc="-1">
              <a:solidFill>
                <a:srgbClr val="000000"/>
              </a:solidFill>
              <a:latin typeface="Arial"/>
            </a:endParaRPr>
          </a:p>
        </p:txBody>
      </p:sp>
      <p:sp>
        <p:nvSpPr>
          <p:cNvPr id="10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仪表仪容</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形象塑造</a:t>
            </a:r>
            <a:endParaRPr lang="en-US" sz="1500" b="0" strike="noStrike" spc="-1">
              <a:solidFill>
                <a:srgbClr val="000000"/>
              </a:solidFill>
              <a:latin typeface="Arial"/>
            </a:endParaRPr>
          </a:p>
        </p:txBody>
      </p:sp>
      <p:sp>
        <p:nvSpPr>
          <p:cNvPr id="10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企业礼仪培训的内容</a:t>
            </a:r>
            <a:endParaRPr lang="en-US" sz="3600" b="0" strike="noStrike" spc="-1">
              <a:solidFill>
                <a:schemeClr val="dk1"/>
              </a:solidFill>
              <a:latin typeface="Arial"/>
            </a:endParaRPr>
          </a:p>
        </p:txBody>
      </p:sp>
      <p:sp>
        <p:nvSpPr>
          <p:cNvPr id="10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商务礼仪</a:t>
            </a:r>
            <a:endParaRPr lang="en-US" sz="2200" b="0" strike="noStrike" spc="-1">
              <a:solidFill>
                <a:srgbClr val="000000"/>
              </a:solidFill>
              <a:latin typeface="Arial"/>
            </a:endParaRPr>
          </a:p>
        </p:txBody>
      </p:sp>
      <p:sp>
        <p:nvSpPr>
          <p:cNvPr id="10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尊重客户</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专业沟通</a:t>
            </a:r>
            <a:endParaRPr lang="en-US" sz="15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06"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企业礼仪培训的实施方式</a:t>
            </a:r>
            <a:endParaRPr lang="en-US" sz="3600" b="0" strike="noStrike" spc="-1">
              <a:solidFill>
                <a:schemeClr val="dk1"/>
              </a:solidFill>
              <a:latin typeface="Arial"/>
            </a:endParaRPr>
          </a:p>
        </p:txBody>
      </p:sp>
      <p:sp>
        <p:nvSpPr>
          <p:cNvPr id="107"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灵活性高，方便员工学习</a:t>
            </a:r>
            <a:endParaRPr lang="en-US" sz="1500" b="0" strike="noStrike" spc="-1">
              <a:solidFill>
                <a:srgbClr val="000000"/>
              </a:solidFill>
              <a:latin typeface="Arial"/>
            </a:endParaRPr>
          </a:p>
        </p:txBody>
      </p:sp>
      <p:sp>
        <p:nvSpPr>
          <p:cNvPr id="108"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线上培训</a:t>
            </a:r>
            <a:endParaRPr lang="en-US" sz="2200" b="0" strike="noStrike" spc="-1">
              <a:solidFill>
                <a:srgbClr val="000000"/>
              </a:solidFill>
              <a:latin typeface="Arial"/>
            </a:endParaRPr>
          </a:p>
        </p:txBody>
      </p:sp>
      <p:sp>
        <p:nvSpPr>
          <p:cNvPr id="109"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互动性强，更易于监督</a:t>
            </a:r>
            <a:endParaRPr lang="en-US" sz="1500" b="0" strike="noStrike" spc="-1">
              <a:solidFill>
                <a:srgbClr val="000000"/>
              </a:solidFill>
              <a:latin typeface="Arial"/>
            </a:endParaRPr>
          </a:p>
        </p:txBody>
      </p:sp>
      <p:sp>
        <p:nvSpPr>
          <p:cNvPr id="110"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线下培训</a:t>
            </a:r>
            <a:endParaRPr lang="en-US" sz="2200" b="0" strike="noStrike" spc="-1">
              <a:solidFill>
                <a:srgbClr val="000000"/>
              </a:solidFill>
              <a:latin typeface="Arial"/>
            </a:endParaRPr>
          </a:p>
        </p:txBody>
      </p:sp>
      <p:sp>
        <p:nvSpPr>
          <p:cNvPr id="111"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专业经验丰富，反馈良好</a:t>
            </a:r>
            <a:endParaRPr lang="en-US" sz="1500" b="0" strike="noStrike" spc="-1">
              <a:solidFill>
                <a:srgbClr val="000000"/>
              </a:solidFill>
              <a:latin typeface="Arial"/>
            </a:endParaRPr>
          </a:p>
        </p:txBody>
      </p:sp>
      <p:sp>
        <p:nvSpPr>
          <p:cNvPr id="112"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培训讲师的选择</a:t>
            </a:r>
            <a:endParaRPr lang="en-US" sz="2200" b="0" strike="noStrike" spc="-1">
              <a:solidFill>
                <a:srgbClr val="000000"/>
              </a:solidFill>
              <a:latin typeface="Arial"/>
            </a:endParaRPr>
          </a:p>
        </p:txBody>
      </p:sp>
      <p:sp>
        <p:nvSpPr>
          <p:cNvPr id="113"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定期检查，持续改进</a:t>
            </a:r>
            <a:endParaRPr lang="en-US" sz="1500" b="0" strike="noStrike" spc="-1">
              <a:solidFill>
                <a:srgbClr val="000000"/>
              </a:solidFill>
              <a:latin typeface="Arial"/>
            </a:endParaRPr>
          </a:p>
        </p:txBody>
      </p:sp>
      <p:sp>
        <p:nvSpPr>
          <p:cNvPr id="114"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培训效果评估</a:t>
            </a:r>
            <a:endParaRPr lang="en-US" sz="22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5"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6"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企业礼仪培训对员工的影响</a:t>
            </a:r>
            <a:endParaRPr lang="en-US" sz="3600" b="0" strike="noStrike" spc="-1">
              <a:solidFill>
                <a:schemeClr val="dk1"/>
              </a:solidFill>
              <a:latin typeface="Arial"/>
            </a:endParaRPr>
          </a:p>
        </p:txBody>
      </p:sp>
      <p:sp>
        <p:nvSpPr>
          <p:cNvPr id="11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8"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9"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提升员工的自我管理能力</a:t>
            </a:r>
            <a:endParaRPr lang="en-US" sz="3500" b="0" strike="noStrike" spc="-1">
              <a:solidFill>
                <a:srgbClr val="000000"/>
              </a:solidFill>
              <a:latin typeface="Arial"/>
            </a:endParaRPr>
          </a:p>
        </p:txBody>
      </p:sp>
      <p:sp>
        <p:nvSpPr>
          <p:cNvPr id="120"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企业礼仪培训能够帮助员工学会处理各种复杂场合，让他们更具应变能力。同时，培养员工的优雅举止和高效工作习惯，为企业形象加分。</a:t>
            </a:r>
            <a:endParaRPr lang="en-US" sz="2500" b="0" strike="noStrike" spc="-1">
              <a:solidFill>
                <a:srgbClr val="000000"/>
              </a:solidFill>
              <a:latin typeface="Arial"/>
            </a:endParaRPr>
          </a:p>
        </p:txBody>
      </p:sp>
      <p:sp>
        <p:nvSpPr>
          <p:cNvPr id="121"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2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增强员工间的团队协作能力</a:t>
            </a:r>
            <a:endParaRPr lang="en-US" sz="3600" b="0" strike="noStrike" spc="-1">
              <a:solidFill>
                <a:schemeClr val="dk1"/>
              </a:solidFill>
              <a:latin typeface="Arial"/>
            </a:endParaRPr>
          </a:p>
        </p:txBody>
      </p:sp>
      <p:sp>
        <p:nvSpPr>
          <p:cNvPr id="12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有序的工作环境</a:t>
            </a:r>
            <a:endParaRPr lang="en-US" sz="1500" b="0" strike="noStrike" spc="-1">
              <a:solidFill>
                <a:srgbClr val="000000"/>
              </a:solidFill>
              <a:latin typeface="Arial"/>
            </a:endParaRPr>
          </a:p>
        </p:txBody>
      </p:sp>
      <p:sp>
        <p:nvSpPr>
          <p:cNvPr id="12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清晰的职场礼仪</a:t>
            </a:r>
            <a:endParaRPr lang="en-US" sz="2200" b="0" strike="noStrike" spc="-1">
              <a:solidFill>
                <a:srgbClr val="000000"/>
              </a:solidFill>
              <a:latin typeface="Arial"/>
            </a:endParaRPr>
          </a:p>
        </p:txBody>
      </p:sp>
      <p:sp>
        <p:nvSpPr>
          <p:cNvPr id="12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和谐的工作氛围</a:t>
            </a:r>
            <a:endParaRPr lang="en-US" sz="1500" b="0" strike="noStrike" spc="-1">
              <a:solidFill>
                <a:srgbClr val="000000"/>
              </a:solidFill>
              <a:latin typeface="Arial"/>
            </a:endParaRPr>
          </a:p>
        </p:txBody>
      </p:sp>
      <p:sp>
        <p:nvSpPr>
          <p:cNvPr id="12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礼仪规范</a:t>
            </a:r>
            <a:endParaRPr lang="en-US" sz="2200" b="0" strike="noStrike" spc="-1">
              <a:solidFill>
                <a:srgbClr val="000000"/>
              </a:solidFill>
              <a:latin typeface="Arial"/>
            </a:endParaRPr>
          </a:p>
        </p:txBody>
      </p:sp>
      <p:sp>
        <p:nvSpPr>
          <p:cNvPr id="12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2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2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1"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提升员工的客户服务质量</a:t>
            </a:r>
            <a:endParaRPr lang="en-US" sz="3600" b="0" strike="noStrike" spc="-1">
              <a:solidFill>
                <a:schemeClr val="dk1"/>
              </a:solidFill>
              <a:latin typeface="Arial"/>
            </a:endParaRPr>
          </a:p>
        </p:txBody>
      </p:sp>
      <p:sp>
        <p:nvSpPr>
          <p:cNvPr id="132"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提供专业服务</a:t>
            </a:r>
            <a:endParaRPr lang="en-US" sz="2000" b="0" strike="noStrike" spc="-1">
              <a:solidFill>
                <a:srgbClr val="000000"/>
              </a:solidFill>
              <a:latin typeface="Arial"/>
            </a:endParaRPr>
          </a:p>
        </p:txBody>
      </p:sp>
      <p:sp>
        <p:nvSpPr>
          <p:cNvPr id="133"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了解客户需求</a:t>
            </a:r>
            <a:endParaRPr lang="en-US" sz="3000" b="0" strike="noStrike" spc="-1">
              <a:solidFill>
                <a:srgbClr val="000000"/>
              </a:solidFill>
              <a:latin typeface="Arial"/>
            </a:endParaRPr>
          </a:p>
        </p:txBody>
      </p:sp>
      <p:sp>
        <p:nvSpPr>
          <p:cNvPr id="134"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35"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36"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 </a:t>
            </a:r>
            <a:endParaRPr lang="en-US" sz="3000" b="0" strike="noStrike" spc="-1">
              <a:solidFill>
                <a:srgbClr val="000000"/>
              </a:solidFill>
              <a:latin typeface="Arial"/>
            </a:endParaRPr>
          </a:p>
        </p:txBody>
      </p:sp>
      <p:sp>
        <p:nvSpPr>
          <p:cNvPr id="13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38"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提高客户满意度</a:t>
            </a:r>
            <a:endParaRPr lang="en-US" sz="2000" b="0" strike="noStrike" spc="-1">
              <a:solidFill>
                <a:srgbClr val="000000"/>
              </a:solidFill>
              <a:latin typeface="Arial"/>
            </a:endParaRPr>
          </a:p>
        </p:txBody>
      </p:sp>
      <p:sp>
        <p:nvSpPr>
          <p:cNvPr id="139"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更周到的服务</a:t>
            </a:r>
            <a:endParaRPr lang="en-US" sz="3000" b="0" strike="noStrike" spc="-1">
              <a:solidFill>
                <a:srgbClr val="000000"/>
              </a:solidFill>
              <a:latin typeface="Arial"/>
            </a:endParaRPr>
          </a:p>
        </p:txBody>
      </p:sp>
      <p:sp>
        <p:nvSpPr>
          <p:cNvPr id="140"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4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2"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晋升机会</a:t>
            </a:r>
            <a:endParaRPr lang="en-US" sz="2200" b="0" strike="noStrike" spc="-1">
              <a:solidFill>
                <a:srgbClr val="000000"/>
              </a:solidFill>
              <a:latin typeface="Arial"/>
            </a:endParaRPr>
          </a:p>
        </p:txBody>
      </p:sp>
      <p:sp>
        <p:nvSpPr>
          <p:cNvPr id="143"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提高晋升机会</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展示职业魅力</a:t>
            </a:r>
            <a:endParaRPr lang="en-US" sz="1500" b="0" strike="noStrike" spc="-1">
              <a:solidFill>
                <a:srgbClr val="000000"/>
              </a:solidFill>
              <a:latin typeface="Arial"/>
            </a:endParaRPr>
          </a:p>
        </p:txBody>
      </p:sp>
      <p:sp>
        <p:nvSpPr>
          <p:cNvPr id="14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5"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专业形象</a:t>
            </a:r>
            <a:endParaRPr lang="en-US" sz="2200" b="0" strike="noStrike" spc="-1">
              <a:solidFill>
                <a:srgbClr val="000000"/>
              </a:solidFill>
              <a:latin typeface="Arial"/>
            </a:endParaRPr>
          </a:p>
        </p:txBody>
      </p:sp>
      <p:sp>
        <p:nvSpPr>
          <p:cNvPr id="146"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树立专业形象</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获得同事尊重</a:t>
            </a:r>
            <a:endParaRPr lang="en-US" sz="1500" b="0" strike="noStrike" spc="-1">
              <a:solidFill>
                <a:srgbClr val="000000"/>
              </a:solidFill>
              <a:latin typeface="Arial"/>
            </a:endParaRPr>
          </a:p>
        </p:txBody>
      </p:sp>
      <p:sp>
        <p:nvSpPr>
          <p:cNvPr id="14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8"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自我价值</a:t>
            </a:r>
            <a:endParaRPr lang="en-US" sz="2200" b="0" strike="noStrike" spc="-1">
              <a:solidFill>
                <a:srgbClr val="000000"/>
              </a:solidFill>
              <a:latin typeface="Arial"/>
            </a:endParaRPr>
          </a:p>
        </p:txBody>
      </p:sp>
      <p:sp>
        <p:nvSpPr>
          <p:cNvPr id="149"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实现自我价值</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提升职场地位</a:t>
            </a:r>
            <a:endParaRPr lang="en-US" sz="1500" b="0" strike="noStrike" spc="-1">
              <a:solidFill>
                <a:srgbClr val="000000"/>
              </a:solidFill>
              <a:latin typeface="Arial"/>
            </a:endParaRPr>
          </a:p>
        </p:txBody>
      </p:sp>
      <p:sp>
        <p:nvSpPr>
          <p:cNvPr id="150"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增强员工的职业发展机会</a:t>
            </a:r>
            <a:endParaRPr lang="en-US" sz="3600" b="0" strike="noStrike" spc="-1">
              <a:solidFill>
                <a:schemeClr val="dk1"/>
              </a:solidFill>
              <a:latin typeface="Arial"/>
            </a:endParaRPr>
          </a:p>
        </p:txBody>
      </p:sp>
      <p:sp>
        <p:nvSpPr>
          <p:cNvPr id="15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2"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良好的企业礼仪</a:t>
            </a:r>
            <a:endParaRPr lang="en-US" sz="2200" b="0" strike="noStrike" spc="-1">
              <a:solidFill>
                <a:srgbClr val="000000"/>
              </a:solidFill>
              <a:latin typeface="Arial"/>
            </a:endParaRPr>
          </a:p>
        </p:txBody>
      </p:sp>
      <p:sp>
        <p:nvSpPr>
          <p:cNvPr id="153"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为员工职场发展加分</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显示专业素养</a:t>
            </a:r>
            <a:endParaRPr lang="en-US" sz="15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154"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55"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企业礼仪培训不仅对员工个人素质提升有积极影响，而且可以助力企业建立良好的企业形象，提升市场竞争力。</a:t>
            </a:r>
            <a:endParaRPr lang="en-US" sz="25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6"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57"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企业礼仪培训对企业的影响</a:t>
            </a:r>
            <a:endParaRPr lang="en-US" sz="3600" b="0" strike="noStrike" spc="-1">
              <a:solidFill>
                <a:schemeClr val="dk1"/>
              </a:solidFill>
              <a:latin typeface="Arial"/>
            </a:endParaRPr>
          </a:p>
        </p:txBody>
      </p:sp>
      <p:sp>
        <p:nvSpPr>
          <p:cNvPr id="15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59"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塑造企业形象</a:t>
            </a:r>
            <a:endParaRPr lang="en-US" sz="3600" b="0" strike="noStrike" spc="-1">
              <a:solidFill>
                <a:schemeClr val="dk1"/>
              </a:solidFill>
              <a:latin typeface="Arial"/>
            </a:endParaRPr>
          </a:p>
        </p:txBody>
      </p:sp>
      <p:sp>
        <p:nvSpPr>
          <p:cNvPr id="160"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代表企业形象</a:t>
            </a:r>
            <a:endParaRPr lang="en-US" sz="1500" b="0" strike="noStrike" spc="-1">
              <a:solidFill>
                <a:srgbClr val="000000"/>
              </a:solidFill>
              <a:latin typeface="Arial"/>
            </a:endParaRPr>
          </a:p>
        </p:txBody>
      </p:sp>
      <p:sp>
        <p:nvSpPr>
          <p:cNvPr id="161"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规范行为举止</a:t>
            </a:r>
            <a:endParaRPr lang="en-US" sz="2200" b="0" strike="noStrike" spc="-1">
              <a:solidFill>
                <a:srgbClr val="000000"/>
              </a:solidFill>
              <a:latin typeface="Arial"/>
            </a:endParaRPr>
          </a:p>
        </p:txBody>
      </p:sp>
      <p:sp>
        <p:nvSpPr>
          <p:cNvPr id="162"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建立良好形象</a:t>
            </a:r>
            <a:endParaRPr lang="en-US" sz="1500" b="0" strike="noStrike" spc="-1">
              <a:solidFill>
                <a:srgbClr val="000000"/>
              </a:solidFill>
              <a:latin typeface="Arial"/>
            </a:endParaRPr>
          </a:p>
        </p:txBody>
      </p:sp>
      <p:sp>
        <p:nvSpPr>
          <p:cNvPr id="163"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品牌形象</a:t>
            </a:r>
            <a:endParaRPr lang="en-US" sz="2200" b="0" strike="noStrike" spc="-1">
              <a:solidFill>
                <a:srgbClr val="000000"/>
              </a:solidFill>
              <a:latin typeface="Arial"/>
            </a:endParaRPr>
          </a:p>
        </p:txBody>
      </p:sp>
      <p:sp>
        <p:nvSpPr>
          <p:cNvPr id="164"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65"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66"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67"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8"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9"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提升企业整体竞争力</a:t>
            </a:r>
            <a:endParaRPr lang="en-US" sz="3500" b="0" strike="noStrike" spc="-1">
              <a:solidFill>
                <a:srgbClr val="000000"/>
              </a:solidFill>
              <a:latin typeface="Arial"/>
            </a:endParaRPr>
          </a:p>
        </p:txBody>
      </p:sp>
      <p:sp>
        <p:nvSpPr>
          <p:cNvPr id="170"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企业员工的规范行为和礼貌可以让企业在市场中脱颖而出，吸引更多商机和合作机会。</a:t>
            </a:r>
            <a:endParaRPr lang="en-US" sz="2500" b="0" strike="noStrike" spc="-1">
              <a:solidFill>
                <a:srgbClr val="000000"/>
              </a:solidFill>
              <a:latin typeface="Arial"/>
            </a:endParaRPr>
          </a:p>
        </p:txBody>
      </p:sp>
      <p:sp>
        <p:nvSpPr>
          <p:cNvPr id="171"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7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提高企业服务质量</a:t>
            </a:r>
            <a:endParaRPr lang="en-US" sz="3600" b="0" strike="noStrike" spc="-1">
              <a:solidFill>
                <a:schemeClr val="dk1"/>
              </a:solidFill>
              <a:latin typeface="Arial"/>
            </a:endParaRPr>
          </a:p>
        </p:txBody>
      </p:sp>
      <p:sp>
        <p:nvSpPr>
          <p:cNvPr id="17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提供优质服务</a:t>
            </a:r>
            <a:endParaRPr lang="en-US" sz="1500" b="0" strike="noStrike" spc="-1">
              <a:solidFill>
                <a:srgbClr val="000000"/>
              </a:solidFill>
              <a:latin typeface="Arial"/>
            </a:endParaRPr>
          </a:p>
        </p:txBody>
      </p:sp>
      <p:sp>
        <p:nvSpPr>
          <p:cNvPr id="17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专业礼仪技能</a:t>
            </a:r>
            <a:endParaRPr lang="en-US" sz="2200" b="0" strike="noStrike" spc="-1">
              <a:solidFill>
                <a:srgbClr val="000000"/>
              </a:solidFill>
              <a:latin typeface="Arial"/>
            </a:endParaRPr>
          </a:p>
        </p:txBody>
      </p:sp>
      <p:sp>
        <p:nvSpPr>
          <p:cNvPr id="17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口碑传播和长期合作</a:t>
            </a:r>
            <a:endParaRPr lang="en-US" sz="1500" b="0" strike="noStrike" spc="-1">
              <a:solidFill>
                <a:srgbClr val="000000"/>
              </a:solidFill>
              <a:latin typeface="Arial"/>
            </a:endParaRPr>
          </a:p>
        </p:txBody>
      </p:sp>
      <p:sp>
        <p:nvSpPr>
          <p:cNvPr id="17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客户满意度</a:t>
            </a:r>
            <a:endParaRPr lang="en-US" sz="2200" b="0" strike="noStrike" spc="-1">
              <a:solidFill>
                <a:srgbClr val="000000"/>
              </a:solidFill>
              <a:latin typeface="Arial"/>
            </a:endParaRPr>
          </a:p>
        </p:txBody>
      </p:sp>
      <p:sp>
        <p:nvSpPr>
          <p:cNvPr id="17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7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1"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增加员工忠诚度</a:t>
            </a:r>
            <a:endParaRPr lang="en-US" sz="3600" b="0" strike="noStrike" spc="-1">
              <a:solidFill>
                <a:schemeClr val="dk1"/>
              </a:solidFill>
              <a:latin typeface="Arial"/>
            </a:endParaRPr>
          </a:p>
        </p:txBody>
      </p:sp>
      <p:sp>
        <p:nvSpPr>
          <p:cNvPr id="182"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体现企业关怀</a:t>
            </a:r>
            <a:endParaRPr lang="en-US" sz="2000" b="0" strike="noStrike" spc="-1">
              <a:solidFill>
                <a:srgbClr val="000000"/>
              </a:solidFill>
              <a:latin typeface="Arial"/>
            </a:endParaRPr>
          </a:p>
        </p:txBody>
      </p:sp>
      <p:sp>
        <p:nvSpPr>
          <p:cNvPr id="183"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关心和重视</a:t>
            </a:r>
            <a:endParaRPr lang="en-US" sz="3000" b="0" strike="noStrike" spc="-1">
              <a:solidFill>
                <a:srgbClr val="000000"/>
              </a:solidFill>
              <a:latin typeface="Arial"/>
            </a:endParaRPr>
          </a:p>
        </p:txBody>
      </p:sp>
      <p:sp>
        <p:nvSpPr>
          <p:cNvPr id="184"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85"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86"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 </a:t>
            </a:r>
            <a:endParaRPr lang="en-US" sz="3000" b="0" strike="noStrike" spc="-1">
              <a:solidFill>
                <a:srgbClr val="000000"/>
              </a:solidFill>
              <a:latin typeface="Arial"/>
            </a:endParaRPr>
          </a:p>
        </p:txBody>
      </p:sp>
      <p:sp>
        <p:nvSpPr>
          <p:cNvPr id="18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88"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提高员工忠诚度</a:t>
            </a:r>
            <a:endParaRPr lang="en-US" sz="2000" b="0" strike="noStrike" spc="-1">
              <a:solidFill>
                <a:srgbClr val="000000"/>
              </a:solidFill>
              <a:latin typeface="Arial"/>
            </a:endParaRPr>
          </a:p>
        </p:txBody>
      </p:sp>
      <p:sp>
        <p:nvSpPr>
          <p:cNvPr id="189"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培训投入</a:t>
            </a:r>
            <a:endParaRPr lang="en-US" sz="3000" b="0" strike="noStrike" spc="-1">
              <a:solidFill>
                <a:srgbClr val="000000"/>
              </a:solidFill>
              <a:latin typeface="Arial"/>
            </a:endParaRPr>
          </a:p>
        </p:txBody>
      </p:sp>
      <p:sp>
        <p:nvSpPr>
          <p:cNvPr id="190"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91"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提升员工综合素质</a:t>
            </a:r>
            <a:endParaRPr lang="en-US" sz="3600" b="0" strike="noStrike" spc="-1">
              <a:solidFill>
                <a:schemeClr val="dk1"/>
              </a:solidFill>
              <a:latin typeface="Arial"/>
            </a:endParaRPr>
          </a:p>
        </p:txBody>
      </p:sp>
      <p:sp>
        <p:nvSpPr>
          <p:cNvPr id="192"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展现专业形象</a:t>
            </a:r>
            <a:endParaRPr lang="en-US" sz="1500" b="0" strike="noStrike" spc="-1">
              <a:solidFill>
                <a:srgbClr val="000000"/>
              </a:solidFill>
              <a:latin typeface="Arial"/>
            </a:endParaRPr>
          </a:p>
        </p:txBody>
      </p:sp>
      <p:sp>
        <p:nvSpPr>
          <p:cNvPr id="193"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礼仪技能</a:t>
            </a:r>
            <a:endParaRPr lang="en-US" sz="2200" b="0" strike="noStrike" spc="-1">
              <a:solidFill>
                <a:srgbClr val="000000"/>
              </a:solidFill>
              <a:latin typeface="Arial"/>
            </a:endParaRPr>
          </a:p>
        </p:txBody>
      </p:sp>
      <p:sp>
        <p:nvSpPr>
          <p:cNvPr id="194"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增强内外协作</a:t>
            </a:r>
            <a:endParaRPr lang="en-US" sz="1500" b="0" strike="noStrike" spc="-1">
              <a:solidFill>
                <a:srgbClr val="000000"/>
              </a:solidFill>
              <a:latin typeface="Arial"/>
            </a:endParaRPr>
          </a:p>
        </p:txBody>
      </p:sp>
      <p:sp>
        <p:nvSpPr>
          <p:cNvPr id="195"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沟通能力</a:t>
            </a:r>
            <a:endParaRPr lang="en-US" sz="2200" b="0" strike="noStrike" spc="-1">
              <a:solidFill>
                <a:srgbClr val="000000"/>
              </a:solidFill>
              <a:latin typeface="Arial"/>
            </a:endParaRPr>
          </a:p>
        </p:txBody>
      </p:sp>
      <p:sp>
        <p:nvSpPr>
          <p:cNvPr id="196"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提升工作效率</a:t>
            </a:r>
            <a:endParaRPr lang="en-US" sz="1500" b="0" strike="noStrike" spc="-1">
              <a:solidFill>
                <a:srgbClr val="000000"/>
              </a:solidFill>
              <a:latin typeface="Arial"/>
            </a:endParaRPr>
          </a:p>
        </p:txBody>
      </p:sp>
      <p:sp>
        <p:nvSpPr>
          <p:cNvPr id="197"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团队合作</a:t>
            </a:r>
            <a:endParaRPr lang="en-US" sz="2200" b="0" strike="noStrike" spc="-1">
              <a:solidFill>
                <a:srgbClr val="000000"/>
              </a:solidFill>
              <a:latin typeface="Arial"/>
            </a:endParaRPr>
          </a:p>
        </p:txBody>
      </p:sp>
      <p:sp>
        <p:nvSpPr>
          <p:cNvPr id="198"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快速应对挑战</a:t>
            </a:r>
            <a:endParaRPr lang="en-US" sz="1500" b="0" strike="noStrike" spc="-1">
              <a:solidFill>
                <a:srgbClr val="000000"/>
              </a:solidFill>
              <a:latin typeface="Arial"/>
            </a:endParaRPr>
          </a:p>
        </p:txBody>
      </p:sp>
      <p:sp>
        <p:nvSpPr>
          <p:cNvPr id="199"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解决问题能力</a:t>
            </a:r>
            <a:endParaRPr lang="en-US" sz="22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200"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建立良好企业文化</a:t>
            </a:r>
            <a:endParaRPr lang="en-US" sz="3600" b="0" strike="noStrike" spc="-1">
              <a:solidFill>
                <a:schemeClr val="dk1"/>
              </a:solidFill>
              <a:latin typeface="Arial"/>
            </a:endParaRPr>
          </a:p>
        </p:txBody>
      </p:sp>
      <p:sp>
        <p:nvSpPr>
          <p:cNvPr id="201"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企业礼仪培训有助于建立积极向上的企业文化氛围，促进团队凝聚力和员工间的相互尊重，从而提升整体竞争力。</a:t>
            </a:r>
            <a:endParaRPr lang="en-US" sz="2500" b="0" strike="noStrike" spc="-1">
              <a:solidFill>
                <a:srgbClr val="000000"/>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02"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04</a:t>
            </a:r>
            <a:endParaRPr lang="en-US" sz="1800" b="0" strike="noStrike" spc="148">
              <a:solidFill>
                <a:schemeClr val="dk1">
                  <a:lumMod val="65000"/>
                  <a:lumOff val="35000"/>
                </a:schemeClr>
              </a:solidFill>
              <a:latin typeface="Arial"/>
            </a:endParaRPr>
          </a:p>
        </p:txBody>
      </p:sp>
      <p:sp>
        <p:nvSpPr>
          <p:cNvPr id="203"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第四章 企业礼仪培训案例分享</a:t>
            </a:r>
            <a:endParaRPr lang="en-US" sz="3600" b="0" strike="noStrike" spc="-1">
              <a:solidFill>
                <a:schemeClr val="dk1"/>
              </a:solidFill>
              <a:latin typeface="Arial"/>
            </a:endParaRPr>
          </a:p>
        </p:txBody>
      </p:sp>
      <p:sp>
        <p:nvSpPr>
          <p:cNvPr id="204"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05"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6"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en-US" sz="3500" b="1" strike="noStrike" spc="299">
                <a:solidFill>
                  <a:schemeClr val="dk1"/>
                </a:solidFill>
                <a:latin typeface="Arial"/>
                <a:ea typeface="微软雅黑"/>
              </a:rPr>
              <a:t>XXX</a:t>
            </a:r>
            <a:r>
              <a:rPr lang="zh-CN" sz="3500" b="1" strike="noStrike" spc="299">
                <a:solidFill>
                  <a:schemeClr val="dk1"/>
                </a:solidFill>
                <a:latin typeface="Arial"/>
                <a:ea typeface="微软雅黑"/>
              </a:rPr>
              <a:t>公司成功案例分享</a:t>
            </a:r>
            <a:endParaRPr lang="en-US" sz="3500" b="0" strike="noStrike" spc="-1">
              <a:solidFill>
                <a:srgbClr val="000000"/>
              </a:solidFill>
              <a:latin typeface="Arial"/>
            </a:endParaRPr>
          </a:p>
        </p:txBody>
      </p:sp>
      <p:sp>
        <p:nvSpPr>
          <p:cNvPr id="207"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en-US" sz="2500" b="0" strike="noStrike" spc="148">
                <a:solidFill>
                  <a:schemeClr val="dk1"/>
                </a:solidFill>
                <a:latin typeface="Arial"/>
                <a:ea typeface="微软雅黑"/>
              </a:rPr>
              <a:t>XXX</a:t>
            </a:r>
            <a:r>
              <a:rPr lang="zh-CN" sz="2500" b="0" strike="noStrike" spc="148">
                <a:solidFill>
                  <a:schemeClr val="dk1"/>
                </a:solidFill>
                <a:latin typeface="Arial"/>
                <a:ea typeface="微软雅黑"/>
              </a:rPr>
              <a:t>公司是一家专注于市场营销的企业，在进行企业礼仪培训后，员工整体形象明显提升。企业礼仪培训内容包括穿着礼仪、言行举止等方面。通过成效评估发现，员工的专业形象和客户服务质量得到了明显提升。</a:t>
            </a:r>
            <a:endParaRPr lang="en-US" sz="2500" b="0" strike="noStrike" spc="-1">
              <a:solidFill>
                <a:srgbClr val="000000"/>
              </a:solidFill>
              <a:latin typeface="Arial"/>
            </a:endParaRPr>
          </a:p>
        </p:txBody>
      </p:sp>
      <p:sp>
        <p:nvSpPr>
          <p:cNvPr id="208"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209"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微软雅黑"/>
                <a:ea typeface="微软雅黑"/>
              </a:rPr>
              <a:t>XXX</a:t>
            </a:r>
            <a:r>
              <a:rPr lang="zh-CN" sz="3600" b="1" strike="noStrike" spc="299">
                <a:solidFill>
                  <a:schemeClr val="dk1"/>
                </a:solidFill>
                <a:latin typeface="微软雅黑"/>
                <a:ea typeface="微软雅黑"/>
              </a:rPr>
              <a:t>公司成功案例分享</a:t>
            </a:r>
            <a:endParaRPr lang="en-US" sz="3600" b="0" strike="noStrike" spc="-1">
              <a:solidFill>
                <a:schemeClr val="dk1"/>
              </a:solidFill>
              <a:latin typeface="Arial"/>
            </a:endParaRPr>
          </a:p>
        </p:txBody>
      </p:sp>
      <p:sp>
        <p:nvSpPr>
          <p:cNvPr id="210"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专注市场营销</a:t>
            </a:r>
            <a:endParaRPr lang="en-US" sz="1500" b="0" strike="noStrike" spc="-1">
              <a:solidFill>
                <a:srgbClr val="000000"/>
              </a:solidFill>
              <a:latin typeface="Arial"/>
            </a:endParaRPr>
          </a:p>
        </p:txBody>
      </p:sp>
      <p:sp>
        <p:nvSpPr>
          <p:cNvPr id="211"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公司简介</a:t>
            </a:r>
            <a:endParaRPr lang="en-US" sz="2200" b="0" strike="noStrike" spc="-1">
              <a:solidFill>
                <a:srgbClr val="000000"/>
              </a:solidFill>
              <a:latin typeface="Arial"/>
            </a:endParaRPr>
          </a:p>
        </p:txBody>
      </p:sp>
      <p:sp>
        <p:nvSpPr>
          <p:cNvPr id="212"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包括穿着礼仪、言行举止等方面</a:t>
            </a:r>
            <a:endParaRPr lang="en-US" sz="1500" b="0" strike="noStrike" spc="-1">
              <a:solidFill>
                <a:srgbClr val="000000"/>
              </a:solidFill>
              <a:latin typeface="Arial"/>
            </a:endParaRPr>
          </a:p>
        </p:txBody>
      </p:sp>
      <p:sp>
        <p:nvSpPr>
          <p:cNvPr id="213"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企业礼仪培训情况</a:t>
            </a:r>
            <a:endParaRPr lang="en-US" sz="2200" b="0" strike="noStrike" spc="-1">
              <a:solidFill>
                <a:srgbClr val="000000"/>
              </a:solidFill>
              <a:latin typeface="Arial"/>
            </a:endParaRPr>
          </a:p>
        </p:txBody>
      </p:sp>
      <p:sp>
        <p:nvSpPr>
          <p:cNvPr id="214"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员工形象及服务质量提升</a:t>
            </a:r>
            <a:endParaRPr lang="en-US" sz="1500" b="0" strike="noStrike" spc="-1">
              <a:solidFill>
                <a:srgbClr val="000000"/>
              </a:solidFill>
              <a:latin typeface="Arial"/>
            </a:endParaRPr>
          </a:p>
        </p:txBody>
      </p:sp>
      <p:sp>
        <p:nvSpPr>
          <p:cNvPr id="215"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成效评估</a:t>
            </a:r>
            <a:endParaRPr lang="en-US" sz="2200" b="0" strike="noStrike" spc="-1">
              <a:solidFill>
                <a:srgbClr val="000000"/>
              </a:solidFill>
              <a:latin typeface="Arial"/>
            </a:endParaRPr>
          </a:p>
        </p:txBody>
      </p:sp>
      <p:sp>
        <p:nvSpPr>
          <p:cNvPr id="216"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217"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https://d.book118.com/877013133012006055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150</Paragraphs>
  <Slides>24</Slides>
  <Notes>7</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24</vt:i4>
      </vt:variant>
    </vt:vector>
  </HeadingPairs>
  <TitlesOfParts>
    <vt:vector baseType="lpstr" size="32">
      <vt:lpstr>Arial</vt:lpstr>
      <vt:lpstr>Calibri</vt:lpstr>
      <vt:lpstr>微软雅黑</vt:lpstr>
      <vt:lpstr>Times New Roman</vt:lpstr>
      <vt:lpstr>Wingdings</vt:lpstr>
      <vt:lpstr>Symbol</vt:lpstr>
      <vt:lpstr>DejaVu Sans</vt:lpstr>
      <vt:lpstr>Office Theme</vt:lpstr>
      <vt:lpstr>企业礼仪培训如何助力企业提升市场竞争力</vt:lpstr>
      <vt:lpstr>目录</vt:lpstr>
      <vt:lpstr>第一章 企业礼仪培训的重要性</vt:lpstr>
      <vt:lpstr> </vt:lpstr>
      <vt:lpstr>企业礼仪培训的益处</vt:lpstr>
      <vt:lpstr>企业礼仪培训的内容</vt:lpstr>
      <vt:lpstr>企业礼仪培训的实施方式</vt:lpstr>
      <vt:lpstr>第2章 企业礼仪培训对员工的影响</vt:lpstr>
      <vt:lpstr> </vt:lpstr>
      <vt:lpstr>增强员工间的团队协作能力</vt:lpstr>
      <vt:lpstr>提升员工的客户服务质量</vt:lpstr>
      <vt:lpstr>增强员工的职业发展机会</vt:lpstr>
      <vt:lpstr>总结</vt:lpstr>
      <vt:lpstr>第3章 企业礼仪培训对企业的影响</vt:lpstr>
      <vt:lpstr>塑造企业形象</vt:lpstr>
      <vt:lpstr> </vt:lpstr>
      <vt:lpstr>提高企业服务质量</vt:lpstr>
      <vt:lpstr>增加员工忠诚度</vt:lpstr>
      <vt:lpstr>提升员工综合素质</vt:lpstr>
      <vt:lpstr>建立良好企业文化</vt:lpstr>
      <vt:lpstr>第四章 企业礼仪培训案例分享</vt:lpstr>
      <vt:lpstr> </vt:lpstr>
      <vt:lpstr>XXX公司成功案例分享</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2024-09-29T14:51:22.748</cp:lastPrinted>
  <dcterms:created xsi:type="dcterms:W3CDTF">2024-09-29T06:51:22Z</dcterms:created>
  <dcterms:modified xsi:type="dcterms:W3CDTF">2024-09-29T06:51:24Z</dcterms:modified>
</cp:coreProperties>
</file>