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A544C40-34A9-4149-8E2B-26E4500C20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9B10CB-6B64-45A9-9BCE-A112E173A1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9ADA23-2DD3-4CC7-86D4-A5521C8635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B68663-4A11-40B3-A94C-E346112A502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D78CD6C-E94F-44BE-BF9F-DFA795D2C5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2BBE9DC-0F0C-4981-8B0B-4E74E756EEA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7083E9-5FD5-49B8-90B3-5A7260CDA54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EDDB789-47C3-4878-A722-87D8445277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69A64BD-AC1F-41C3-9703-F90C982D82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12F2A5-8A28-47B4-8EED-7A4DDD4E3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AEA591-5A75-4B80-8A10-81EB517668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77015102031006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《的企业管理模式》</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企业管理模式概述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常见企业管理模式</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企业战略管理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企业组织管理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企业人力资源管理</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企业财务管理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企业管理模式概述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企业管理模式是指企业为实现其经营目标，组织其资源、经营活动的方式、手段和方法的总称。</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企业管理模式具有系统性、结构性和动态性的特点，它涉及到企业的组织结构、决策机制、管理流程、企业文化等多个方面。</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提高企业运营效率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有效的企业管理模式能够优化资源配置，提高企业运营效率，降低成本，增强企业的市场竞争力。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保障企业战略实施</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企业管理模式是企业战略实施的重要保障，它能够将企业战略转化为具体的行动计划，推动企业战略目标的实现。</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提升企业创新能力</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企业管理模式能够激发企业员工的创新精神，推动企业不断进行产品、技术和管理的创新，以适应不断变化的市场环境。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企业管理模式的重要性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5301" r="15301"/>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0755" r="2075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以生产为导向，强调生产过程和成本控制，适用于生产力相对落后的时代。</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传统管理模式</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以市场为导向，注重营销和品牌建设，强调企业核心竞争力，适用于市场经济的发展。</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现代管理模式</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以知识创新为核心，强调企业知识管理和学习型组织建设，适用于知识经济时代。</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知识经济管理模式</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借助信息技术手段，实现企业数字化转型和管理升级，适用于数字化时代。</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数字化管理模式</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企业管理模式的历史与发展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常见企业管理模式</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916780" y="4201877"/>
            <a:ext cx="10213108" cy="0"/>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2187305"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285351" y="4054808"/>
            <a:ext cx="294138" cy="294138"/>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7821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88854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家族企业管理模式的优点包括：稳定性高、凝聚力强、决策效率高。然而，这种模式也存在一些缺点，如：对外界人才排斥、管理专业性不足、企业战略调整困难等。</a:t>
            </a:r>
          </a:p>
        </p:txBody>
      </p:sp>
      <p:sp>
        <p:nvSpPr>
          <p:cNvPr id="7" name="AutoShape 7"/>
          <p:cNvSpPr/>
          <p:nvPr/>
        </p:nvSpPr>
        <p:spPr>
          <a:xfrm>
            <a:off x="9371589" y="3956762"/>
            <a:ext cx="490229" cy="49022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847668" y="4026211"/>
            <a:ext cx="351331" cy="351331"/>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469635" y="4054808"/>
            <a:ext cx="294138" cy="29413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689125"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家族企业管理模式是指企业所有权和经营权主要由家族成员控制和管理的模式。家族成员通常担任企业的重要职位，并注重维护家族利益和传统价值观。</a:t>
            </a:r>
          </a:p>
        </p:txBody>
      </p:sp>
      <p:sp>
        <p:nvSpPr>
          <p:cNvPr id="11" name="TextBox 11"/>
          <p:cNvSpPr txBox="1"/>
          <p:nvPr/>
        </p:nvSpPr>
        <p:spPr>
          <a:xfrm>
            <a:off x="4401959" y="4690831"/>
            <a:ext cx="348659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家族企业管理模式的特点包括：所有权和经营权集中、管理决策迅速、注重家族传统和文化、强调人际关系和忠诚度。</a:t>
            </a:r>
          </a:p>
        </p:txBody>
      </p:sp>
      <p:pic>
        <p:nvPicPr>
          <p:cNvPr id="12" name="Picture 12"/>
          <p:cNvPicPr>
            <a:picLocks noChangeAspect="1"/>
          </p:cNvPicPr>
          <p:nvPr/>
        </p:nvPicPr>
        <p:blipFill>
          <a:blip r:embed="rId2"/>
          <a:srcRect t="16071" b="16071"/>
          <a:stretch>
            <a:fillRect/>
          </a:stretch>
        </p:blipFill>
        <p:spPr>
          <a:xfrm>
            <a:off x="734949" y="1334615"/>
            <a:ext cx="3413760" cy="2316480"/>
          </a:xfrm>
          <a:prstGeom prst="rect">
            <a:avLst/>
          </a:prstGeom>
        </p:spPr>
      </p:pic>
      <p:pic>
        <p:nvPicPr>
          <p:cNvPr id="13" name="Picture 13"/>
          <p:cNvPicPr>
            <a:picLocks noChangeAspect="1"/>
          </p:cNvPicPr>
          <p:nvPr/>
        </p:nvPicPr>
        <p:blipFill>
          <a:blip r:embed="rId3"/>
          <a:srcRect l="1825" r="1825"/>
          <a:stretch>
            <a:fillRect/>
          </a:stretch>
        </p:blipFill>
        <p:spPr>
          <a:xfrm>
            <a:off x="4316453" y="1334615"/>
            <a:ext cx="3413760" cy="2316480"/>
          </a:xfrm>
          <a:prstGeom prst="rect">
            <a:avLst/>
          </a:prstGeom>
        </p:spPr>
      </p:pic>
      <p:pic>
        <p:nvPicPr>
          <p:cNvPr id="14" name="Picture 14"/>
          <p:cNvPicPr>
            <a:picLocks noChangeAspect="1"/>
          </p:cNvPicPr>
          <p:nvPr/>
        </p:nvPicPr>
        <p:blipFill>
          <a:blip r:embed="rId4"/>
          <a:srcRect t="3365" b="3365"/>
          <a:stretch>
            <a:fillRect/>
          </a:stretch>
        </p:blipFill>
        <p:spPr>
          <a:xfrm>
            <a:off x="7897958" y="1334615"/>
            <a:ext cx="3413760" cy="2316480"/>
          </a:xfrm>
          <a:prstGeom prst="rect">
            <a:avLst/>
          </a:prstGeom>
        </p:spPr>
      </p:pic>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家族企业管理模式</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563" r="28563"/>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战略企业管理模式是指企业以战略为导向，通过制定和实施战略来提升企业竞争力和市场地位的管理模式。这种模式注重企业长期发展和整体利益，强调战略规划和战略执行。</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战略企业管理模式的特点包括：以战略为核心、强调组织变革、注重外部环境分析、关注竞争优势和资源整合。</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战略企业管理模式的优点包括：有利于企业长期发展、增强企业竞争力、提高资源利用效率。然而，这种模式也存在一些缺点，如：实施难度较大、需要高素质的管理团队和员工、可能忽略短期利益等。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战略企业管理模式</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a:off x="1585540" y="4130989"/>
            <a:ext cx="9388340" cy="0"/>
          </a:xfrm>
          <a:prstGeom prst="line">
            <a:avLst/>
          </a:prstGeom>
          <a:ln w="28575">
            <a:solidFill>
              <a:schemeClr val="dk1">
                <a:lumMod val="75000"/>
                <a:lumOff val="25000"/>
              </a:schemeClr>
            </a:solidFill>
            <a:prstDash val="dash"/>
            <a:headEnd type="none"/>
            <a:tailEnd type="none"/>
          </a:ln>
        </p:spPr>
        <p:style>
          <a:lnRef idx="0">
            <a:schemeClr val="dk1"/>
          </a:lnRef>
          <a:fillRef idx="1">
            <a:schemeClr val="dk1"/>
          </a:fillRef>
          <a:effectRef idx="0">
            <a:schemeClr val="dk1"/>
          </a:effectRef>
          <a:fontRef idx="minor">
            <a:schemeClr val="lt1"/>
          </a:fontRef>
        </p:style>
      </p:cxnSp>
      <p:grpSp>
        <p:nvGrpSpPr>
          <p:cNvPr id="3" name="Group 3"/>
          <p:cNvGrpSpPr/>
          <p:nvPr/>
        </p:nvGrpSpPr>
        <p:grpSpPr>
          <a:xfrm>
            <a:off x="994886" y="3540384"/>
            <a:ext cx="1181195" cy="1181195"/>
            <a:chOff x="994886" y="3540384"/>
            <a:chExt cx="1181195" cy="1181195"/>
          </a:xfrm>
        </p:grpSpPr>
        <p:sp>
          <p:nvSpPr>
            <p:cNvPr id="4" name="AutoShape 4"/>
            <p:cNvSpPr/>
            <p:nvPr/>
          </p:nvSpPr>
          <p:spPr>
            <a:xfrm>
              <a:off x="994886" y="3540384"/>
              <a:ext cx="1181195" cy="118119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1320641" y="3876712"/>
            <a:ext cx="529780" cy="508540"/>
            <a:chOff x="1320641" y="3876712"/>
            <a:chExt cx="529780" cy="508540"/>
          </a:xfrm>
        </p:grpSpPr>
        <p:sp>
          <p:nvSpPr>
            <p:cNvPr id="6" name="Freeform 6"/>
            <p:cNvSpPr/>
            <p:nvPr/>
          </p:nvSpPr>
          <p:spPr>
            <a:xfrm>
              <a:off x="1674876" y="4088643"/>
              <a:ext cx="18193" cy="19050"/>
            </a:xfrm>
            <a:custGeom>
              <a:rect l="l" t="t" r="r" b="b"/>
              <a:pathLst>
                <a:path w="11" h="19050">
                  <a:moveTo>
                    <a:pt x="11" y="0"/>
                  </a:moveTo>
                  <a:cubicBezTo>
                    <a:pt x="8" y="0"/>
                    <a:pt x="4" y="0"/>
                    <a:pt x="0" y="0"/>
                  </a:cubicBezTo>
                  <a:cubicBezTo>
                    <a:pt x="3" y="0"/>
                    <a:pt x="7" y="0"/>
                    <a:pt x="1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320641" y="3876712"/>
              <a:ext cx="529780" cy="508540"/>
            </a:xfrm>
            <a:custGeom>
              <a:rect l="l" t="t" r="r" b="b"/>
              <a:pathLst>
                <a:path w="308" h="296">
                  <a:moveTo>
                    <a:pt x="228" y="218"/>
                  </a:moveTo>
                  <a:cubicBezTo>
                    <a:pt x="224" y="215"/>
                    <a:pt x="224" y="215"/>
                    <a:pt x="224" y="215"/>
                  </a:cubicBezTo>
                  <a:cubicBezTo>
                    <a:pt x="228" y="212"/>
                    <a:pt x="228" y="212"/>
                    <a:pt x="228" y="212"/>
                  </a:cubicBezTo>
                  <a:cubicBezTo>
                    <a:pt x="230" y="212"/>
                    <a:pt x="230" y="212"/>
                    <a:pt x="230" y="212"/>
                  </a:cubicBezTo>
                  <a:cubicBezTo>
                    <a:pt x="232" y="212"/>
                    <a:pt x="263" y="210"/>
                    <a:pt x="278" y="209"/>
                  </a:cubicBezTo>
                  <a:cubicBezTo>
                    <a:pt x="295" y="197"/>
                    <a:pt x="292" y="183"/>
                    <a:pt x="288" y="176"/>
                  </a:cubicBezTo>
                  <a:cubicBezTo>
                    <a:pt x="287" y="176"/>
                    <a:pt x="285" y="176"/>
                    <a:pt x="284" y="176"/>
                  </a:cubicBezTo>
                  <a:cubicBezTo>
                    <a:pt x="283" y="176"/>
                    <a:pt x="283" y="176"/>
                    <a:pt x="283" y="176"/>
                  </a:cubicBezTo>
                  <a:cubicBezTo>
                    <a:pt x="283" y="176"/>
                    <a:pt x="283" y="176"/>
                    <a:pt x="283" y="176"/>
                  </a:cubicBezTo>
                  <a:cubicBezTo>
                    <a:pt x="278" y="176"/>
                    <a:pt x="231" y="174"/>
                    <a:pt x="229" y="174"/>
                  </a:cubicBezTo>
                  <a:cubicBezTo>
                    <a:pt x="226" y="174"/>
                    <a:pt x="226" y="174"/>
                    <a:pt x="226" y="174"/>
                  </a:cubicBezTo>
                  <a:cubicBezTo>
                    <a:pt x="222" y="171"/>
                    <a:pt x="222" y="171"/>
                    <a:pt x="222" y="171"/>
                  </a:cubicBezTo>
                  <a:cubicBezTo>
                    <a:pt x="226" y="168"/>
                    <a:pt x="226" y="168"/>
                    <a:pt x="226" y="168"/>
                  </a:cubicBezTo>
                  <a:cubicBezTo>
                    <a:pt x="228" y="168"/>
                    <a:pt x="228" y="168"/>
                    <a:pt x="228" y="168"/>
                  </a:cubicBezTo>
                  <a:cubicBezTo>
                    <a:pt x="231" y="168"/>
                    <a:pt x="280" y="164"/>
                    <a:pt x="284" y="164"/>
                  </a:cubicBezTo>
                  <a:cubicBezTo>
                    <a:pt x="290" y="164"/>
                    <a:pt x="292" y="164"/>
                    <a:pt x="292" y="164"/>
                  </a:cubicBezTo>
                  <a:cubicBezTo>
                    <a:pt x="292" y="164"/>
                    <a:pt x="292" y="164"/>
                    <a:pt x="292" y="164"/>
                  </a:cubicBezTo>
                  <a:cubicBezTo>
                    <a:pt x="302" y="155"/>
                    <a:pt x="308" y="144"/>
                    <a:pt x="296" y="133"/>
                  </a:cubicBezTo>
                  <a:cubicBezTo>
                    <a:pt x="285" y="123"/>
                    <a:pt x="243" y="125"/>
                    <a:pt x="214" y="124"/>
                  </a:cubicBezTo>
                  <a:cubicBezTo>
                    <a:pt x="213" y="124"/>
                    <a:pt x="213" y="124"/>
                    <a:pt x="213" y="124"/>
                  </a:cubicBezTo>
                  <a:cubicBezTo>
                    <a:pt x="212" y="124"/>
                    <a:pt x="212" y="124"/>
                    <a:pt x="212" y="124"/>
                  </a:cubicBezTo>
                  <a:cubicBezTo>
                    <a:pt x="212" y="124"/>
                    <a:pt x="219" y="124"/>
                    <a:pt x="217" y="124"/>
                  </a:cubicBezTo>
                  <a:cubicBezTo>
                    <a:pt x="213" y="124"/>
                    <a:pt x="209" y="124"/>
                    <a:pt x="206" y="124"/>
                  </a:cubicBezTo>
                  <a:cubicBezTo>
                    <a:pt x="192" y="123"/>
                    <a:pt x="167" y="123"/>
                    <a:pt x="165" y="123"/>
                  </a:cubicBezTo>
                  <a:cubicBezTo>
                    <a:pt x="165" y="123"/>
                    <a:pt x="165" y="123"/>
                    <a:pt x="165" y="123"/>
                  </a:cubicBezTo>
                  <a:cubicBezTo>
                    <a:pt x="160" y="121"/>
                    <a:pt x="160" y="121"/>
                    <a:pt x="160" y="121"/>
                  </a:cubicBezTo>
                  <a:cubicBezTo>
                    <a:pt x="165" y="120"/>
                    <a:pt x="165" y="120"/>
                    <a:pt x="165" y="120"/>
                  </a:cubicBezTo>
                  <a:cubicBezTo>
                    <a:pt x="165" y="120"/>
                    <a:pt x="165" y="120"/>
                    <a:pt x="165" y="120"/>
                  </a:cubicBezTo>
                  <a:cubicBezTo>
                    <a:pt x="166" y="120"/>
                    <a:pt x="169" y="120"/>
                    <a:pt x="179" y="119"/>
                  </a:cubicBezTo>
                  <a:cubicBezTo>
                    <a:pt x="165" y="90"/>
                    <a:pt x="188" y="73"/>
                    <a:pt x="192" y="58"/>
                  </a:cubicBezTo>
                  <a:cubicBezTo>
                    <a:pt x="206" y="5"/>
                    <a:pt x="178" y="0"/>
                    <a:pt x="178" y="0"/>
                  </a:cubicBezTo>
                  <a:cubicBezTo>
                    <a:pt x="178" y="0"/>
                    <a:pt x="108" y="96"/>
                    <a:pt x="101" y="126"/>
                  </a:cubicBezTo>
                  <a:cubicBezTo>
                    <a:pt x="96" y="148"/>
                    <a:pt x="67" y="146"/>
                    <a:pt x="58" y="146"/>
                  </a:cubicBezTo>
                  <a:cubicBezTo>
                    <a:pt x="10" y="144"/>
                    <a:pt x="0" y="264"/>
                    <a:pt x="53" y="275"/>
                  </a:cubicBezTo>
                  <a:cubicBezTo>
                    <a:pt x="64" y="277"/>
                    <a:pt x="76" y="265"/>
                    <a:pt x="99" y="275"/>
                  </a:cubicBezTo>
                  <a:cubicBezTo>
                    <a:pt x="149" y="296"/>
                    <a:pt x="192" y="287"/>
                    <a:pt x="232" y="286"/>
                  </a:cubicBezTo>
                  <a:cubicBezTo>
                    <a:pt x="259" y="285"/>
                    <a:pt x="257" y="266"/>
                    <a:pt x="255" y="256"/>
                  </a:cubicBezTo>
                  <a:cubicBezTo>
                    <a:pt x="242" y="256"/>
                    <a:pt x="229" y="255"/>
                    <a:pt x="227" y="255"/>
                  </a:cubicBezTo>
                  <a:cubicBezTo>
                    <a:pt x="225" y="255"/>
                    <a:pt x="225" y="255"/>
                    <a:pt x="225" y="255"/>
                  </a:cubicBezTo>
                  <a:cubicBezTo>
                    <a:pt x="221" y="252"/>
                    <a:pt x="221" y="252"/>
                    <a:pt x="221" y="252"/>
                  </a:cubicBezTo>
                  <a:cubicBezTo>
                    <a:pt x="225" y="249"/>
                    <a:pt x="225" y="249"/>
                    <a:pt x="225" y="249"/>
                  </a:cubicBezTo>
                  <a:cubicBezTo>
                    <a:pt x="227" y="249"/>
                    <a:pt x="227" y="249"/>
                    <a:pt x="227" y="249"/>
                  </a:cubicBezTo>
                  <a:cubicBezTo>
                    <a:pt x="229" y="249"/>
                    <a:pt x="247" y="248"/>
                    <a:pt x="262" y="247"/>
                  </a:cubicBezTo>
                  <a:cubicBezTo>
                    <a:pt x="275" y="237"/>
                    <a:pt x="272" y="227"/>
                    <a:pt x="269" y="220"/>
                  </a:cubicBezTo>
                  <a:cubicBezTo>
                    <a:pt x="253" y="219"/>
                    <a:pt x="232" y="218"/>
                    <a:pt x="230" y="218"/>
                  </a:cubicBezTo>
                  <a:lnTo>
                    <a:pt x="228" y="218"/>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506450" y="3540384"/>
            <a:ext cx="1179100" cy="1181195"/>
            <a:chOff x="5506450" y="3540384"/>
            <a:chExt cx="1179100" cy="1181195"/>
          </a:xfrm>
        </p:grpSpPr>
        <p:sp>
          <p:nvSpPr>
            <p:cNvPr id="9" name="AutoShape 9"/>
            <p:cNvSpPr/>
            <p:nvPr/>
          </p:nvSpPr>
          <p:spPr>
            <a:xfrm>
              <a:off x="5506450" y="3540384"/>
              <a:ext cx="1179100" cy="11811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5935409" y="3917288"/>
            <a:ext cx="321183" cy="427387"/>
            <a:chOff x="5935409" y="3917288"/>
            <a:chExt cx="321183" cy="427387"/>
          </a:xfrm>
        </p:grpSpPr>
        <p:sp>
          <p:nvSpPr>
            <p:cNvPr id="11" name="Freeform 11"/>
            <p:cNvSpPr/>
            <p:nvPr/>
          </p:nvSpPr>
          <p:spPr>
            <a:xfrm>
              <a:off x="5935409" y="4109884"/>
              <a:ext cx="150114" cy="234791"/>
            </a:xfrm>
            <a:custGeom>
              <a:rect l="l" t="t" r="r" b="b"/>
              <a:pathLst>
                <a:path w="57" h="89">
                  <a:moveTo>
                    <a:pt x="0" y="9"/>
                  </a:moveTo>
                  <a:lnTo>
                    <a:pt x="0" y="9"/>
                  </a:lnTo>
                  <a:lnTo>
                    <a:pt x="0" y="73"/>
                  </a:lnTo>
                  <a:lnTo>
                    <a:pt x="57" y="89"/>
                  </a:lnTo>
                  <a:lnTo>
                    <a:pt x="57" y="25"/>
                  </a:lnTo>
                  <a:lnTo>
                    <a:pt x="16" y="14"/>
                  </a:lnTo>
                  <a:lnTo>
                    <a:pt x="41" y="7"/>
                  </a:lnTo>
                  <a:lnTo>
                    <a:pt x="36" y="0"/>
                  </a:lnTo>
                  <a:lnTo>
                    <a:pt x="0" y="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109145" y="4109884"/>
              <a:ext cx="147447" cy="234791"/>
            </a:xfrm>
            <a:custGeom>
              <a:rect l="l" t="t" r="r" b="b"/>
              <a:pathLst>
                <a:path w="56" h="89">
                  <a:moveTo>
                    <a:pt x="21" y="0"/>
                  </a:moveTo>
                  <a:lnTo>
                    <a:pt x="15" y="7"/>
                  </a:lnTo>
                  <a:lnTo>
                    <a:pt x="40" y="14"/>
                  </a:lnTo>
                  <a:lnTo>
                    <a:pt x="40" y="14"/>
                  </a:lnTo>
                  <a:lnTo>
                    <a:pt x="0" y="25"/>
                  </a:lnTo>
                  <a:lnTo>
                    <a:pt x="0" y="89"/>
                  </a:lnTo>
                  <a:lnTo>
                    <a:pt x="56" y="73"/>
                  </a:lnTo>
                  <a:lnTo>
                    <a:pt x="56" y="9"/>
                  </a:lnTo>
                  <a:lnTo>
                    <a:pt x="21" y="0"/>
                  </a:lnTo>
                  <a:close/>
                  <a:moveTo>
                    <a:pt x="41" y="39"/>
                  </a:moveTo>
                  <a:lnTo>
                    <a:pt x="17" y="46"/>
                  </a:lnTo>
                  <a:lnTo>
                    <a:pt x="17" y="34"/>
                  </a:lnTo>
                  <a:lnTo>
                    <a:pt x="41" y="28"/>
                  </a:lnTo>
                  <a:lnTo>
                    <a:pt x="41" y="3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995892" y="3917288"/>
              <a:ext cx="202787" cy="229457"/>
            </a:xfrm>
            <a:custGeom>
              <a:rect l="l" t="t" r="r" b="b"/>
              <a:pathLst>
                <a:path w="77" h="87">
                  <a:moveTo>
                    <a:pt x="38" y="87"/>
                  </a:moveTo>
                  <a:lnTo>
                    <a:pt x="77" y="42"/>
                  </a:lnTo>
                  <a:lnTo>
                    <a:pt x="48" y="42"/>
                  </a:lnTo>
                  <a:lnTo>
                    <a:pt x="48" y="0"/>
                  </a:lnTo>
                  <a:lnTo>
                    <a:pt x="29" y="0"/>
                  </a:lnTo>
                  <a:lnTo>
                    <a:pt x="29" y="42"/>
                  </a:lnTo>
                  <a:lnTo>
                    <a:pt x="0" y="42"/>
                  </a:lnTo>
                  <a:lnTo>
                    <a:pt x="38" y="8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78243" y="3540384"/>
            <a:ext cx="1179100" cy="1181195"/>
            <a:chOff x="9978243" y="3540384"/>
            <a:chExt cx="1179100" cy="1181195"/>
          </a:xfrm>
        </p:grpSpPr>
        <p:sp>
          <p:nvSpPr>
            <p:cNvPr id="15" name="AutoShape 15"/>
            <p:cNvSpPr/>
            <p:nvPr/>
          </p:nvSpPr>
          <p:spPr>
            <a:xfrm>
              <a:off x="9978243" y="3540384"/>
              <a:ext cx="1179100" cy="1181195"/>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10351433" y="3876712"/>
            <a:ext cx="424244" cy="464725"/>
            <a:chOff x="10351433" y="3876712"/>
            <a:chExt cx="424244" cy="464725"/>
          </a:xfrm>
        </p:grpSpPr>
        <p:sp>
          <p:nvSpPr>
            <p:cNvPr id="17" name="Freeform 17"/>
            <p:cNvSpPr/>
            <p:nvPr/>
          </p:nvSpPr>
          <p:spPr>
            <a:xfrm>
              <a:off x="10351433" y="3876712"/>
              <a:ext cx="424244" cy="325850"/>
            </a:xfrm>
            <a:custGeom>
              <a:rect l="l" t="t" r="r" b="b"/>
              <a:pathLst>
                <a:path w="150" h="115">
                  <a:moveTo>
                    <a:pt x="139" y="42"/>
                  </a:moveTo>
                  <a:lnTo>
                    <a:pt x="150" y="0"/>
                  </a:lnTo>
                  <a:lnTo>
                    <a:pt x="107" y="10"/>
                  </a:lnTo>
                  <a:lnTo>
                    <a:pt x="118" y="21"/>
                  </a:lnTo>
                  <a:lnTo>
                    <a:pt x="77" y="61"/>
                  </a:lnTo>
                  <a:lnTo>
                    <a:pt x="59" y="44"/>
                  </a:lnTo>
                  <a:lnTo>
                    <a:pt x="0" y="104"/>
                  </a:lnTo>
                  <a:lnTo>
                    <a:pt x="11" y="115"/>
                  </a:lnTo>
                  <a:lnTo>
                    <a:pt x="11" y="115"/>
                  </a:lnTo>
                  <a:lnTo>
                    <a:pt x="59" y="67"/>
                  </a:lnTo>
                  <a:lnTo>
                    <a:pt x="77" y="84"/>
                  </a:lnTo>
                  <a:lnTo>
                    <a:pt x="129" y="32"/>
                  </a:lnTo>
                  <a:lnTo>
                    <a:pt x="139" y="4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390962" y="4228089"/>
              <a:ext cx="56579" cy="113347"/>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490022" y="4174273"/>
              <a:ext cx="59436" cy="16716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0594607" y="4117599"/>
              <a:ext cx="59436" cy="223838"/>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0693667" y="4063687"/>
              <a:ext cx="62198" cy="277654"/>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22" name="Picture 22"/>
          <p:cNvPicPr>
            <a:picLocks noChangeAspect="1"/>
          </p:cNvPicPr>
          <p:nvPr/>
        </p:nvPicPr>
        <p:blipFill>
          <a:blip r:embed="rId2"/>
          <a:srcRect t="2646" b="2646"/>
          <a:stretch>
            <a:fillRect/>
          </a:stretch>
        </p:blipFill>
        <p:spPr>
          <a:xfrm>
            <a:off x="387332" y="1711400"/>
            <a:ext cx="2396303" cy="1604591"/>
          </a:xfrm>
          <a:prstGeom prst="rect">
            <a:avLst/>
          </a:prstGeom>
        </p:spPr>
      </p:pic>
      <p:pic>
        <p:nvPicPr>
          <p:cNvPr id="23" name="Picture 23"/>
          <p:cNvPicPr>
            <a:picLocks noChangeAspect="1"/>
          </p:cNvPicPr>
          <p:nvPr/>
        </p:nvPicPr>
        <p:blipFill>
          <a:blip r:embed="rId3"/>
          <a:srcRect t="15680" b="15680"/>
          <a:stretch>
            <a:fillRect/>
          </a:stretch>
        </p:blipFill>
        <p:spPr>
          <a:xfrm>
            <a:off x="4897849" y="4920583"/>
            <a:ext cx="2396303" cy="1574955"/>
          </a:xfrm>
          <a:prstGeom prst="rect">
            <a:avLst/>
          </a:prstGeom>
        </p:spPr>
      </p:pic>
      <p:pic>
        <p:nvPicPr>
          <p:cNvPr id="24" name="Picture 24"/>
          <p:cNvPicPr>
            <a:picLocks noChangeAspect="1"/>
          </p:cNvPicPr>
          <p:nvPr/>
        </p:nvPicPr>
        <p:blipFill>
          <a:blip r:embed="rId4"/>
          <a:srcRect l="220" r="220"/>
          <a:stretch>
            <a:fillRect/>
          </a:stretch>
        </p:blipFill>
        <p:spPr>
          <a:xfrm>
            <a:off x="9369642" y="1711400"/>
            <a:ext cx="2396303" cy="1604591"/>
          </a:xfrm>
          <a:prstGeom prst="rect">
            <a:avLst/>
          </a:prstGeom>
        </p:spPr>
      </p:pic>
      <p:sp>
        <p:nvSpPr>
          <p:cNvPr id="25" name="TextBox 25"/>
          <p:cNvSpPr txBox="1"/>
          <p:nvPr/>
        </p:nvSpPr>
        <p:spPr>
          <a:xfrm>
            <a:off x="381368" y="5057263"/>
            <a:ext cx="4114800" cy="14382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1350">
                <a:solidFill>
                  <a:schemeClr val="dk1">
                    <a:alpha val="100000"/>
                  </a:schemeClr>
                </a:solidFill>
                <a:latin typeface="Microsoft Yahei"/>
                <a:ea typeface="Microsoft Yahei"/>
                <a:cs typeface="Microsoft Yahei"/>
              </a:rPr>
              <a:t>文化企业管理模式是指企业以企业文化建设为核心，通过塑造独特的企业文化和价值观来推动企业发展的管理模式。这种模式注重企业软实力和品牌形象，强调企业文化对员工的激励和引导作用。</a:t>
            </a:r>
          </a:p>
        </p:txBody>
      </p:sp>
      <p:sp>
        <p:nvSpPr>
          <p:cNvPr id="26" name="TextBox 26"/>
          <p:cNvSpPr txBox="1"/>
          <p:nvPr/>
        </p:nvSpPr>
        <p:spPr>
          <a:xfrm>
            <a:off x="7752954" y="5104888"/>
            <a:ext cx="4114800" cy="13906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文化企业管理模式的优点包括：有利于提高员工归属感和忠诚度、增强企业凝聚力和竞争力、推动企业创新和发展。然而，这种模式也存在一些缺点，如：实施难度较大、需要长期投入和耐心、可能忽略短期利益等。</a:t>
            </a:r>
          </a:p>
        </p:txBody>
      </p:sp>
      <p:sp>
        <p:nvSpPr>
          <p:cNvPr id="27" name="TextBox 27"/>
          <p:cNvSpPr txBox="1"/>
          <p:nvPr/>
        </p:nvSpPr>
        <p:spPr>
          <a:xfrm>
            <a:off x="4036093" y="1905000"/>
            <a:ext cx="4119815" cy="14763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文化企业管理模式的特点包括：以文化塑造为重点、注重价值观传承、强调员工参与和文化认同、关注品牌形象和企业文化传播。</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文化企业管理模式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22049" y="1596676"/>
            <a:ext cx="1968723" cy="4629531"/>
            <a:chOff x="1422049" y="1596676"/>
            <a:chExt cx="1968723" cy="4629531"/>
          </a:xfrm>
        </p:grpSpPr>
        <p:sp>
          <p:nvSpPr>
            <p:cNvPr id="3" name="Freeform 3"/>
            <p:cNvSpPr/>
            <p:nvPr/>
          </p:nvSpPr>
          <p:spPr>
            <a:xfrm>
              <a:off x="2025363" y="4856702"/>
              <a:ext cx="827723" cy="1223582"/>
            </a:xfrm>
            <a:custGeom>
              <a:rect l="l" t="t" r="r" b="b"/>
              <a:pathLst>
                <a:path w="277" h="410">
                  <a:moveTo>
                    <a:pt x="277" y="410"/>
                  </a:moveTo>
                  <a:lnTo>
                    <a:pt x="167" y="410"/>
                  </a:lnTo>
                  <a:lnTo>
                    <a:pt x="139" y="105"/>
                  </a:lnTo>
                  <a:lnTo>
                    <a:pt x="110" y="410"/>
                  </a:lnTo>
                  <a:lnTo>
                    <a:pt x="0" y="410"/>
                  </a:lnTo>
                  <a:lnTo>
                    <a:pt x="0" y="0"/>
                  </a:lnTo>
                  <a:lnTo>
                    <a:pt x="277" y="0"/>
                  </a:lnTo>
                  <a:lnTo>
                    <a:pt x="277" y="41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794667" y="5883307"/>
              <a:ext cx="609695" cy="342900"/>
            </a:xfrm>
            <a:custGeom>
              <a:rect l="l" t="t" r="r" b="b"/>
              <a:pathLst>
                <a:path w="141" h="79">
                  <a:moveTo>
                    <a:pt x="112" y="17"/>
                  </a:moveTo>
                  <a:cubicBezTo>
                    <a:pt x="130" y="36"/>
                    <a:pt x="141" y="57"/>
                    <a:pt x="109" y="61"/>
                  </a:cubicBezTo>
                  <a:cubicBezTo>
                    <a:pt x="80" y="65"/>
                    <a:pt x="0" y="79"/>
                    <a:pt x="20" y="40"/>
                  </a:cubicBezTo>
                  <a:cubicBezTo>
                    <a:pt x="39" y="3"/>
                    <a:pt x="61" y="0"/>
                    <a:pt x="74" y="0"/>
                  </a:cubicBezTo>
                  <a:cubicBezTo>
                    <a:pt x="86" y="0"/>
                    <a:pt x="102" y="7"/>
                    <a:pt x="112"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476276" y="5883307"/>
              <a:ext cx="607504" cy="342900"/>
            </a:xfrm>
            <a:custGeom>
              <a:rect l="l" t="t" r="r" b="b"/>
              <a:pathLst>
                <a:path w="140" h="79">
                  <a:moveTo>
                    <a:pt x="29" y="17"/>
                  </a:moveTo>
                  <a:cubicBezTo>
                    <a:pt x="10" y="36"/>
                    <a:pt x="0" y="57"/>
                    <a:pt x="31" y="61"/>
                  </a:cubicBezTo>
                  <a:cubicBezTo>
                    <a:pt x="60" y="65"/>
                    <a:pt x="140" y="79"/>
                    <a:pt x="120" y="40"/>
                  </a:cubicBezTo>
                  <a:cubicBezTo>
                    <a:pt x="101" y="3"/>
                    <a:pt x="79" y="0"/>
                    <a:pt x="67" y="0"/>
                  </a:cubicBezTo>
                  <a:cubicBezTo>
                    <a:pt x="54" y="0"/>
                    <a:pt x="38" y="7"/>
                    <a:pt x="29" y="17"/>
                  </a:cubicBezTo>
                  <a:close/>
                </a:path>
              </a:pathLst>
            </a:custGeom>
            <a:solidFill>
              <a:srgbClr val="563A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2192622" y="3770662"/>
              <a:ext cx="495395" cy="1115568"/>
            </a:xfrm>
            <a:prstGeom prst="rect">
              <a:avLst/>
            </a:prstGeom>
            <a:solidFill>
              <a:srgbClr val="F4EFE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383122" y="3793998"/>
              <a:ext cx="97346" cy="110109"/>
            </a:xfrm>
            <a:prstGeom prst="rect">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02636" y="3891344"/>
              <a:ext cx="281559" cy="965263"/>
            </a:xfrm>
            <a:custGeom>
              <a:rect l="l" t="t" r="r" b="b"/>
              <a:pathLst>
                <a:path w="94" h="323">
                  <a:moveTo>
                    <a:pt x="34" y="0"/>
                  </a:moveTo>
                  <a:lnTo>
                    <a:pt x="0" y="268"/>
                  </a:lnTo>
                  <a:lnTo>
                    <a:pt x="48" y="323"/>
                  </a:lnTo>
                  <a:lnTo>
                    <a:pt x="94" y="267"/>
                  </a:lnTo>
                  <a:lnTo>
                    <a:pt x="52" y="0"/>
                  </a:lnTo>
                  <a:lnTo>
                    <a:pt x="34" y="0"/>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511013" y="4670393"/>
              <a:ext cx="556736" cy="535591"/>
            </a:xfrm>
            <a:custGeom>
              <a:rect l="l" t="t" r="r" b="b"/>
              <a:pathLst>
                <a:path w="128" h="123">
                  <a:moveTo>
                    <a:pt x="48" y="0"/>
                  </a:moveTo>
                  <a:cubicBezTo>
                    <a:pt x="48" y="0"/>
                    <a:pt x="39" y="21"/>
                    <a:pt x="26" y="44"/>
                  </a:cubicBezTo>
                  <a:cubicBezTo>
                    <a:pt x="13" y="66"/>
                    <a:pt x="0" y="89"/>
                    <a:pt x="9" y="94"/>
                  </a:cubicBezTo>
                  <a:cubicBezTo>
                    <a:pt x="18" y="100"/>
                    <a:pt x="35" y="72"/>
                    <a:pt x="35" y="72"/>
                  </a:cubicBezTo>
                  <a:cubicBezTo>
                    <a:pt x="35" y="72"/>
                    <a:pt x="22" y="112"/>
                    <a:pt x="39" y="114"/>
                  </a:cubicBezTo>
                  <a:cubicBezTo>
                    <a:pt x="57" y="117"/>
                    <a:pt x="64" y="81"/>
                    <a:pt x="64" y="81"/>
                  </a:cubicBezTo>
                  <a:cubicBezTo>
                    <a:pt x="64" y="81"/>
                    <a:pt x="60" y="120"/>
                    <a:pt x="78" y="121"/>
                  </a:cubicBezTo>
                  <a:cubicBezTo>
                    <a:pt x="96" y="123"/>
                    <a:pt x="88" y="77"/>
                    <a:pt x="88" y="77"/>
                  </a:cubicBezTo>
                  <a:cubicBezTo>
                    <a:pt x="88" y="77"/>
                    <a:pt x="100" y="100"/>
                    <a:pt x="114" y="90"/>
                  </a:cubicBezTo>
                  <a:cubicBezTo>
                    <a:pt x="128" y="80"/>
                    <a:pt x="93" y="55"/>
                    <a:pt x="99" y="29"/>
                  </a:cubicBezTo>
                  <a:lnTo>
                    <a:pt x="48"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667604" y="3785521"/>
              <a:ext cx="582168" cy="1030891"/>
            </a:xfrm>
            <a:custGeom>
              <a:rect l="l" t="t" r="r" b="b"/>
              <a:pathLst>
                <a:path w="134" h="238">
                  <a:moveTo>
                    <a:pt x="119" y="0"/>
                  </a:moveTo>
                  <a:cubicBezTo>
                    <a:pt x="119" y="0"/>
                    <a:pt x="22" y="34"/>
                    <a:pt x="0" y="213"/>
                  </a:cubicBezTo>
                  <a:cubicBezTo>
                    <a:pt x="0" y="213"/>
                    <a:pt x="28" y="236"/>
                    <a:pt x="68" y="238"/>
                  </a:cubicBezTo>
                  <a:cubicBezTo>
                    <a:pt x="68" y="238"/>
                    <a:pt x="84" y="189"/>
                    <a:pt x="102" y="183"/>
                  </a:cubicBezTo>
                  <a:cubicBezTo>
                    <a:pt x="134" y="2"/>
                    <a:pt x="134" y="2"/>
                    <a:pt x="134" y="2"/>
                  </a:cubicBezTo>
                  <a:lnTo>
                    <a:pt x="119"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266726" y="3785521"/>
              <a:ext cx="165164" cy="135446"/>
            </a:xfrm>
            <a:custGeom>
              <a:rect l="l" t="t" r="r" b="b"/>
              <a:pathLst>
                <a:path w="55" h="46">
                  <a:moveTo>
                    <a:pt x="55" y="5"/>
                  </a:moveTo>
                  <a:lnTo>
                    <a:pt x="23" y="46"/>
                  </a:lnTo>
                  <a:lnTo>
                    <a:pt x="0" y="0"/>
                  </a:lnTo>
                  <a:lnTo>
                    <a:pt x="55"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989358" y="3736848"/>
              <a:ext cx="326041" cy="1166431"/>
            </a:xfrm>
            <a:custGeom>
              <a:rect l="l" t="t" r="r" b="b"/>
              <a:pathLst>
                <a:path w="75" h="269">
                  <a:moveTo>
                    <a:pt x="52" y="0"/>
                  </a:moveTo>
                  <a:cubicBezTo>
                    <a:pt x="52" y="0"/>
                    <a:pt x="0" y="62"/>
                    <a:pt x="6" y="259"/>
                  </a:cubicBezTo>
                  <a:cubicBezTo>
                    <a:pt x="6" y="259"/>
                    <a:pt x="24" y="269"/>
                    <a:pt x="50" y="264"/>
                  </a:cubicBezTo>
                  <a:cubicBezTo>
                    <a:pt x="50" y="264"/>
                    <a:pt x="57" y="102"/>
                    <a:pt x="75" y="0"/>
                  </a:cubicBezTo>
                  <a:lnTo>
                    <a:pt x="52"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804413" y="4670393"/>
              <a:ext cx="563118" cy="535591"/>
            </a:xfrm>
            <a:custGeom>
              <a:rect l="l" t="t" r="r" b="b"/>
              <a:pathLst>
                <a:path w="129" h="123">
                  <a:moveTo>
                    <a:pt x="81" y="0"/>
                  </a:moveTo>
                  <a:cubicBezTo>
                    <a:pt x="81" y="0"/>
                    <a:pt x="90" y="21"/>
                    <a:pt x="103" y="44"/>
                  </a:cubicBezTo>
                  <a:cubicBezTo>
                    <a:pt x="116" y="66"/>
                    <a:pt x="129" y="89"/>
                    <a:pt x="120" y="94"/>
                  </a:cubicBezTo>
                  <a:cubicBezTo>
                    <a:pt x="111" y="100"/>
                    <a:pt x="93" y="72"/>
                    <a:pt x="93" y="72"/>
                  </a:cubicBezTo>
                  <a:cubicBezTo>
                    <a:pt x="93" y="72"/>
                    <a:pt x="107" y="112"/>
                    <a:pt x="89" y="114"/>
                  </a:cubicBezTo>
                  <a:cubicBezTo>
                    <a:pt x="72" y="117"/>
                    <a:pt x="65" y="81"/>
                    <a:pt x="65" y="81"/>
                  </a:cubicBezTo>
                  <a:cubicBezTo>
                    <a:pt x="65" y="81"/>
                    <a:pt x="69" y="120"/>
                    <a:pt x="51" y="121"/>
                  </a:cubicBezTo>
                  <a:cubicBezTo>
                    <a:pt x="33" y="123"/>
                    <a:pt x="40" y="77"/>
                    <a:pt x="40" y="77"/>
                  </a:cubicBezTo>
                  <a:cubicBezTo>
                    <a:pt x="40" y="77"/>
                    <a:pt x="29" y="100"/>
                    <a:pt x="15" y="90"/>
                  </a:cubicBezTo>
                  <a:cubicBezTo>
                    <a:pt x="0" y="80"/>
                    <a:pt x="35" y="55"/>
                    <a:pt x="29" y="29"/>
                  </a:cubicBezTo>
                  <a:lnTo>
                    <a:pt x="81" y="0"/>
                  </a:ln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622295" y="3785521"/>
              <a:ext cx="586359" cy="1030891"/>
            </a:xfrm>
            <a:custGeom>
              <a:rect l="l" t="t" r="r" b="b"/>
              <a:pathLst>
                <a:path w="135" h="238">
                  <a:moveTo>
                    <a:pt x="16" y="0"/>
                  </a:moveTo>
                  <a:cubicBezTo>
                    <a:pt x="16" y="0"/>
                    <a:pt x="112" y="34"/>
                    <a:pt x="135" y="213"/>
                  </a:cubicBezTo>
                  <a:cubicBezTo>
                    <a:pt x="135" y="213"/>
                    <a:pt x="106" y="236"/>
                    <a:pt x="67" y="238"/>
                  </a:cubicBezTo>
                  <a:cubicBezTo>
                    <a:pt x="67" y="238"/>
                    <a:pt x="51" y="189"/>
                    <a:pt x="33" y="183"/>
                  </a:cubicBezTo>
                  <a:cubicBezTo>
                    <a:pt x="0" y="2"/>
                    <a:pt x="0" y="2"/>
                    <a:pt x="0" y="2"/>
                  </a:cubicBezTo>
                  <a:lnTo>
                    <a:pt x="16" y="0"/>
                  </a:lnTo>
                  <a:close/>
                </a:path>
              </a:pathLst>
            </a:custGeom>
            <a:solidFill>
              <a:srgbClr val="38373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446654" y="3785521"/>
              <a:ext cx="165164" cy="135446"/>
            </a:xfrm>
            <a:custGeom>
              <a:rect l="l" t="t" r="r" b="b"/>
              <a:pathLst>
                <a:path w="55" h="46">
                  <a:moveTo>
                    <a:pt x="0" y="5"/>
                  </a:moveTo>
                  <a:lnTo>
                    <a:pt x="32" y="46"/>
                  </a:lnTo>
                  <a:lnTo>
                    <a:pt x="55" y="0"/>
                  </a:lnTo>
                  <a:lnTo>
                    <a:pt x="0" y="5"/>
                  </a:lnTo>
                  <a:close/>
                </a:path>
              </a:pathLst>
            </a:custGeom>
            <a:solidFill>
              <a:srgbClr val="E2DC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563049" y="3736848"/>
              <a:ext cx="326041" cy="1166431"/>
            </a:xfrm>
            <a:custGeom>
              <a:rect l="l" t="t" r="r" b="b"/>
              <a:pathLst>
                <a:path w="75" h="269">
                  <a:moveTo>
                    <a:pt x="23" y="0"/>
                  </a:moveTo>
                  <a:cubicBezTo>
                    <a:pt x="23" y="0"/>
                    <a:pt x="75" y="62"/>
                    <a:pt x="68" y="259"/>
                  </a:cubicBezTo>
                  <a:cubicBezTo>
                    <a:pt x="68" y="259"/>
                    <a:pt x="51" y="269"/>
                    <a:pt x="25" y="264"/>
                  </a:cubicBezTo>
                  <a:cubicBezTo>
                    <a:pt x="25" y="264"/>
                    <a:pt x="18" y="102"/>
                    <a:pt x="0" y="0"/>
                  </a:cubicBezTo>
                  <a:lnTo>
                    <a:pt x="23" y="0"/>
                  </a:lnTo>
                  <a:close/>
                </a:path>
              </a:pathLst>
            </a:custGeom>
            <a:solidFill>
              <a:srgbClr val="3F3E3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89772" y="1596676"/>
              <a:ext cx="1901000" cy="1293400"/>
            </a:xfrm>
            <a:custGeom>
              <a:rect l="l" t="t" r="r" b="b"/>
              <a:pathLst>
                <a:path w="438" h="297">
                  <a:moveTo>
                    <a:pt x="14" y="295"/>
                  </a:moveTo>
                  <a:cubicBezTo>
                    <a:pt x="14" y="295"/>
                    <a:pt x="0" y="238"/>
                    <a:pt x="10" y="192"/>
                  </a:cubicBezTo>
                  <a:cubicBezTo>
                    <a:pt x="20" y="145"/>
                    <a:pt x="23" y="154"/>
                    <a:pt x="22" y="134"/>
                  </a:cubicBezTo>
                  <a:cubicBezTo>
                    <a:pt x="22" y="134"/>
                    <a:pt x="31" y="139"/>
                    <a:pt x="31" y="145"/>
                  </a:cubicBezTo>
                  <a:cubicBezTo>
                    <a:pt x="31" y="145"/>
                    <a:pt x="56" y="67"/>
                    <a:pt x="119" y="52"/>
                  </a:cubicBezTo>
                  <a:cubicBezTo>
                    <a:pt x="119" y="52"/>
                    <a:pt x="114" y="62"/>
                    <a:pt x="116" y="73"/>
                  </a:cubicBezTo>
                  <a:cubicBezTo>
                    <a:pt x="116" y="73"/>
                    <a:pt x="173" y="0"/>
                    <a:pt x="296" y="15"/>
                  </a:cubicBezTo>
                  <a:cubicBezTo>
                    <a:pt x="296" y="15"/>
                    <a:pt x="281" y="31"/>
                    <a:pt x="285" y="40"/>
                  </a:cubicBezTo>
                  <a:cubicBezTo>
                    <a:pt x="285" y="40"/>
                    <a:pt x="342" y="31"/>
                    <a:pt x="363" y="48"/>
                  </a:cubicBezTo>
                  <a:cubicBezTo>
                    <a:pt x="363" y="48"/>
                    <a:pt x="347" y="61"/>
                    <a:pt x="348" y="69"/>
                  </a:cubicBezTo>
                  <a:cubicBezTo>
                    <a:pt x="348" y="69"/>
                    <a:pt x="393" y="67"/>
                    <a:pt x="422" y="115"/>
                  </a:cubicBezTo>
                  <a:cubicBezTo>
                    <a:pt x="422" y="115"/>
                    <a:pt x="405" y="128"/>
                    <a:pt x="407" y="137"/>
                  </a:cubicBezTo>
                  <a:cubicBezTo>
                    <a:pt x="407" y="137"/>
                    <a:pt x="432" y="147"/>
                    <a:pt x="438" y="171"/>
                  </a:cubicBezTo>
                  <a:cubicBezTo>
                    <a:pt x="438" y="171"/>
                    <a:pt x="413" y="195"/>
                    <a:pt x="412" y="229"/>
                  </a:cubicBezTo>
                  <a:cubicBezTo>
                    <a:pt x="411" y="262"/>
                    <a:pt x="401" y="295"/>
                    <a:pt x="399" y="297"/>
                  </a:cubicBezTo>
                  <a:lnTo>
                    <a:pt x="14" y="295"/>
                  </a:lnTo>
                  <a:close/>
                </a:path>
              </a:pathLst>
            </a:custGeom>
            <a:solidFill>
              <a:srgbClr val="4C453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266726" y="2149221"/>
              <a:ext cx="751523" cy="683704"/>
            </a:xfrm>
            <a:custGeom>
              <a:rect l="l" t="t" r="r" b="b"/>
              <a:pathLst>
                <a:path w="173" h="157">
                  <a:moveTo>
                    <a:pt x="2" y="103"/>
                  </a:moveTo>
                  <a:cubicBezTo>
                    <a:pt x="2" y="103"/>
                    <a:pt x="0" y="14"/>
                    <a:pt x="70" y="0"/>
                  </a:cubicBezTo>
                  <a:cubicBezTo>
                    <a:pt x="70" y="0"/>
                    <a:pt x="53" y="29"/>
                    <a:pt x="56" y="36"/>
                  </a:cubicBezTo>
                  <a:cubicBezTo>
                    <a:pt x="56" y="36"/>
                    <a:pt x="84" y="4"/>
                    <a:pt x="131" y="19"/>
                  </a:cubicBezTo>
                  <a:cubicBezTo>
                    <a:pt x="131" y="19"/>
                    <a:pt x="110" y="24"/>
                    <a:pt x="108" y="35"/>
                  </a:cubicBezTo>
                  <a:cubicBezTo>
                    <a:pt x="108" y="35"/>
                    <a:pt x="169" y="26"/>
                    <a:pt x="173" y="109"/>
                  </a:cubicBezTo>
                  <a:cubicBezTo>
                    <a:pt x="173" y="109"/>
                    <a:pt x="51" y="157"/>
                    <a:pt x="2" y="103"/>
                  </a:cubicBez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422049" y="2788444"/>
              <a:ext cx="281559" cy="419100"/>
            </a:xfrm>
            <a:custGeom>
              <a:rect l="l" t="t" r="r" b="b"/>
              <a:pathLst>
                <a:path w="65" h="97">
                  <a:moveTo>
                    <a:pt x="65" y="21"/>
                  </a:moveTo>
                  <a:cubicBezTo>
                    <a:pt x="65" y="21"/>
                    <a:pt x="30" y="0"/>
                    <a:pt x="15" y="21"/>
                  </a:cubicBezTo>
                  <a:cubicBezTo>
                    <a:pt x="0" y="43"/>
                    <a:pt x="28" y="82"/>
                    <a:pt x="65" y="97"/>
                  </a:cubicBezTo>
                  <a:lnTo>
                    <a:pt x="65"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83781" y="2788444"/>
              <a:ext cx="283655" cy="419100"/>
            </a:xfrm>
            <a:custGeom>
              <a:rect l="l" t="t" r="r" b="b"/>
              <a:pathLst>
                <a:path w="65" h="97">
                  <a:moveTo>
                    <a:pt x="0" y="21"/>
                  </a:moveTo>
                  <a:cubicBezTo>
                    <a:pt x="0" y="21"/>
                    <a:pt x="36" y="0"/>
                    <a:pt x="51" y="21"/>
                  </a:cubicBezTo>
                  <a:cubicBezTo>
                    <a:pt x="65" y="43"/>
                    <a:pt x="38" y="82"/>
                    <a:pt x="0" y="97"/>
                  </a:cubicBezTo>
                  <a:lnTo>
                    <a:pt x="0" y="21"/>
                  </a:lnTo>
                  <a:close/>
                </a:path>
              </a:pathLst>
            </a:custGeom>
            <a:solidFill>
              <a:srgbClr val="F4D3B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508822" y="2358771"/>
              <a:ext cx="1771841" cy="1458563"/>
            </a:xfrm>
            <a:custGeom>
              <a:rect l="l" t="t" r="r" b="b"/>
              <a:pathLst>
                <a:path w="408" h="336">
                  <a:moveTo>
                    <a:pt x="389" y="194"/>
                  </a:moveTo>
                  <a:cubicBezTo>
                    <a:pt x="379" y="175"/>
                    <a:pt x="371" y="170"/>
                    <a:pt x="371" y="118"/>
                  </a:cubicBezTo>
                  <a:cubicBezTo>
                    <a:pt x="371" y="66"/>
                    <a:pt x="346" y="44"/>
                    <a:pt x="346" y="44"/>
                  </a:cubicBezTo>
                  <a:cubicBezTo>
                    <a:pt x="287" y="0"/>
                    <a:pt x="204" y="61"/>
                    <a:pt x="204" y="61"/>
                  </a:cubicBezTo>
                  <a:cubicBezTo>
                    <a:pt x="204" y="61"/>
                    <a:pt x="121" y="0"/>
                    <a:pt x="62" y="44"/>
                  </a:cubicBezTo>
                  <a:cubicBezTo>
                    <a:pt x="62" y="44"/>
                    <a:pt x="37" y="66"/>
                    <a:pt x="37" y="118"/>
                  </a:cubicBezTo>
                  <a:cubicBezTo>
                    <a:pt x="37" y="170"/>
                    <a:pt x="29" y="175"/>
                    <a:pt x="19" y="194"/>
                  </a:cubicBezTo>
                  <a:cubicBezTo>
                    <a:pt x="10" y="214"/>
                    <a:pt x="0" y="336"/>
                    <a:pt x="204" y="336"/>
                  </a:cubicBezTo>
                  <a:cubicBezTo>
                    <a:pt x="408" y="336"/>
                    <a:pt x="399" y="214"/>
                    <a:pt x="389" y="194"/>
                  </a:cubicBezTo>
                  <a:close/>
                </a:path>
              </a:pathLst>
            </a:custGeom>
            <a:solidFill>
              <a:srgbClr val="F9DAB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906872" y="3008662"/>
              <a:ext cx="171450"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942781" y="3017139"/>
              <a:ext cx="82582" cy="55055"/>
            </a:xfrm>
            <a:custGeom>
              <a:rect l="l" t="t" r="r" b="b"/>
              <a:pathLst>
                <a:path w="19" h="12">
                  <a:moveTo>
                    <a:pt x="18" y="4"/>
                  </a:moveTo>
                  <a:cubicBezTo>
                    <a:pt x="19" y="7"/>
                    <a:pt x="15" y="10"/>
                    <a:pt x="10" y="11"/>
                  </a:cubicBezTo>
                  <a:cubicBezTo>
                    <a:pt x="5" y="12"/>
                    <a:pt x="1" y="11"/>
                    <a:pt x="0" y="8"/>
                  </a:cubicBezTo>
                  <a:cubicBezTo>
                    <a:pt x="0" y="5"/>
                    <a:pt x="3" y="2"/>
                    <a:pt x="8" y="1"/>
                  </a:cubicBezTo>
                  <a:cubicBezTo>
                    <a:pt x="13" y="0"/>
                    <a:pt x="18" y="2"/>
                    <a:pt x="18"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1826386" y="2796921"/>
              <a:ext cx="334423" cy="112204"/>
            </a:xfrm>
            <a:custGeom>
              <a:rect l="l" t="t" r="r" b="b"/>
              <a:pathLst>
                <a:path w="112" h="38">
                  <a:moveTo>
                    <a:pt x="0" y="9"/>
                  </a:moveTo>
                  <a:lnTo>
                    <a:pt x="0" y="38"/>
                  </a:lnTo>
                  <a:lnTo>
                    <a:pt x="112" y="32"/>
                  </a:lnTo>
                  <a:lnTo>
                    <a:pt x="112" y="0"/>
                  </a:lnTo>
                  <a:lnTo>
                    <a:pt x="0"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2677349" y="3008662"/>
              <a:ext cx="175736" cy="175736"/>
            </a:xfrm>
            <a:prstGeom prst="ellipse">
              <a:avLst/>
            </a:pr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709163" y="3017139"/>
              <a:ext cx="84677" cy="55055"/>
            </a:xfrm>
            <a:custGeom>
              <a:rect l="l" t="t" r="r" b="b"/>
              <a:pathLst>
                <a:path w="19" h="12">
                  <a:moveTo>
                    <a:pt x="19" y="4"/>
                  </a:moveTo>
                  <a:cubicBezTo>
                    <a:pt x="19" y="7"/>
                    <a:pt x="16" y="10"/>
                    <a:pt x="11" y="11"/>
                  </a:cubicBezTo>
                  <a:cubicBezTo>
                    <a:pt x="6" y="12"/>
                    <a:pt x="1" y="11"/>
                    <a:pt x="1" y="8"/>
                  </a:cubicBezTo>
                  <a:cubicBezTo>
                    <a:pt x="0" y="5"/>
                    <a:pt x="4" y="2"/>
                    <a:pt x="9" y="1"/>
                  </a:cubicBezTo>
                  <a:cubicBezTo>
                    <a:pt x="13" y="0"/>
                    <a:pt x="18" y="2"/>
                    <a:pt x="19" y="4"/>
                  </a:cubicBezTo>
                  <a:close/>
                </a:path>
              </a:pathLst>
            </a:custGeom>
            <a:solidFill>
              <a:srgbClr val="E8DFD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596958" y="2796921"/>
              <a:ext cx="338709" cy="112204"/>
            </a:xfrm>
            <a:custGeom>
              <a:rect l="l" t="t" r="r" b="b"/>
              <a:pathLst>
                <a:path w="114" h="38">
                  <a:moveTo>
                    <a:pt x="114" y="9"/>
                  </a:moveTo>
                  <a:lnTo>
                    <a:pt x="114" y="38"/>
                  </a:lnTo>
                  <a:lnTo>
                    <a:pt x="0" y="32"/>
                  </a:lnTo>
                  <a:lnTo>
                    <a:pt x="0" y="0"/>
                  </a:lnTo>
                  <a:lnTo>
                    <a:pt x="114" y="9"/>
                  </a:lnTo>
                  <a:close/>
                </a:path>
              </a:pathLst>
            </a:custGeom>
            <a:solidFill>
              <a:srgbClr val="3A332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349" y="3226689"/>
              <a:ext cx="230695" cy="131254"/>
            </a:xfrm>
            <a:custGeom>
              <a:rect l="l" t="t" r="r" b="b"/>
              <a:pathLst>
                <a:path w="52" h="30">
                  <a:moveTo>
                    <a:pt x="0" y="30"/>
                  </a:moveTo>
                  <a:cubicBezTo>
                    <a:pt x="0" y="30"/>
                    <a:pt x="1" y="4"/>
                    <a:pt x="22" y="2"/>
                  </a:cubicBezTo>
                  <a:cubicBezTo>
                    <a:pt x="43" y="0"/>
                    <a:pt x="53" y="27"/>
                    <a:pt x="53" y="27"/>
                  </a:cubicBezTo>
                  <a:cubicBezTo>
                    <a:pt x="53" y="27"/>
                    <a:pt x="39" y="9"/>
                    <a:pt x="23" y="11"/>
                  </a:cubicBezTo>
                  <a:cubicBezTo>
                    <a:pt x="7" y="12"/>
                    <a:pt x="0" y="30"/>
                    <a:pt x="0" y="30"/>
                  </a:cubicBezTo>
                  <a:close/>
                </a:path>
              </a:pathLst>
            </a:custGeom>
            <a:solidFill>
              <a:srgbClr val="EFC4A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124899" y="3349466"/>
              <a:ext cx="694373" cy="359854"/>
            </a:xfrm>
            <a:custGeom>
              <a:rect l="l" t="t" r="r" b="b"/>
              <a:pathLst>
                <a:path w="160" h="83">
                  <a:moveTo>
                    <a:pt x="0" y="32"/>
                  </a:moveTo>
                  <a:cubicBezTo>
                    <a:pt x="0" y="32"/>
                    <a:pt x="118" y="44"/>
                    <a:pt x="150" y="0"/>
                  </a:cubicBezTo>
                  <a:cubicBezTo>
                    <a:pt x="150" y="0"/>
                    <a:pt x="160" y="83"/>
                    <a:pt x="29" y="68"/>
                  </a:cubicBezTo>
                  <a:cubicBezTo>
                    <a:pt x="29" y="68"/>
                    <a:pt x="30" y="50"/>
                    <a:pt x="0" y="32"/>
                  </a:cubicBezTo>
                  <a:close/>
                </a:path>
              </a:pathLst>
            </a:custGeom>
            <a:solidFill>
              <a:srgbClr val="49202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09017" y="3546348"/>
              <a:ext cx="349282" cy="116396"/>
            </a:xfrm>
            <a:custGeom>
              <a:rect l="l" t="t" r="r" b="b"/>
              <a:pathLst>
                <a:path w="80" h="27">
                  <a:moveTo>
                    <a:pt x="80" y="10"/>
                  </a:moveTo>
                  <a:cubicBezTo>
                    <a:pt x="63" y="1"/>
                    <a:pt x="47" y="0"/>
                    <a:pt x="27" y="1"/>
                  </a:cubicBezTo>
                  <a:cubicBezTo>
                    <a:pt x="3" y="2"/>
                    <a:pt x="0" y="13"/>
                    <a:pt x="1" y="24"/>
                  </a:cubicBezTo>
                  <a:cubicBezTo>
                    <a:pt x="40" y="27"/>
                    <a:pt x="64" y="20"/>
                    <a:pt x="80" y="10"/>
                  </a:cubicBezTo>
                  <a:close/>
                </a:path>
              </a:pathLst>
            </a:custGeom>
            <a:solidFill>
              <a:srgbClr val="C6504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 name="Group 31"/>
          <p:cNvGrpSpPr/>
          <p:nvPr/>
        </p:nvGrpSpPr>
        <p:grpSpPr>
          <a:xfrm>
            <a:off x="454963" y="93878"/>
            <a:ext cx="10641129" cy="914400"/>
            <a:chOff x="454963" y="93878"/>
            <a:chExt cx="10641129" cy="914400"/>
          </a:xfrm>
        </p:grpSpPr>
        <p:sp>
          <p:nvSpPr>
            <p:cNvPr id="32" name="AutoShape 3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组织结构企业管理模式</a:t>
              </a:r>
            </a:p>
          </p:txBody>
        </p:sp>
      </p:grpSp>
      <p:sp>
        <p:nvSpPr>
          <p:cNvPr id="53" name="AutoShape 53"/>
          <p:cNvSpPr/>
          <p:nvPr/>
        </p:nvSpPr>
        <p:spPr>
          <a:xfrm>
            <a:off x="5091113" y="1349255"/>
            <a:ext cx="1102900" cy="11029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846826" y="1336491"/>
            <a:ext cx="347186" cy="34928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115621" y="1171423"/>
            <a:ext cx="158782" cy="15878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6" name="Group 56"/>
          <p:cNvGrpSpPr/>
          <p:nvPr/>
        </p:nvGrpSpPr>
        <p:grpSpPr>
          <a:xfrm>
            <a:off x="5257991" y="1574521"/>
            <a:ext cx="859155" cy="624840"/>
            <a:chOff x="5257991" y="1574521"/>
            <a:chExt cx="859155" cy="624840"/>
          </a:xfrm>
        </p:grpSpPr>
        <p:sp>
          <p:nvSpPr>
            <p:cNvPr id="57" name="TextBox 57"/>
            <p:cNvSpPr txBox="1"/>
            <p:nvPr/>
          </p:nvSpPr>
          <p:spPr>
            <a:xfrm>
              <a:off x="5257991" y="1574521"/>
              <a:ext cx="8591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01</a:t>
              </a:r>
            </a:p>
          </p:txBody>
        </p:sp>
      </p:grpSp>
      <p:sp>
        <p:nvSpPr>
          <p:cNvPr id="58" name="AutoShape 58"/>
          <p:cNvSpPr/>
          <p:nvPr/>
        </p:nvSpPr>
        <p:spPr>
          <a:xfrm>
            <a:off x="5091113" y="3060668"/>
            <a:ext cx="1102900" cy="110499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846826" y="3048000"/>
            <a:ext cx="347186" cy="34928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115621" y="2882837"/>
            <a:ext cx="158782" cy="160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1" name="Group 61"/>
          <p:cNvGrpSpPr/>
          <p:nvPr/>
        </p:nvGrpSpPr>
        <p:grpSpPr>
          <a:xfrm>
            <a:off x="5257991" y="3286601"/>
            <a:ext cx="935355" cy="624840"/>
            <a:chOff x="5257991" y="3286601"/>
            <a:chExt cx="935355" cy="624840"/>
          </a:xfrm>
        </p:grpSpPr>
        <p:sp>
          <p:nvSpPr>
            <p:cNvPr id="62" name="TextBox 62"/>
            <p:cNvSpPr txBox="1"/>
            <p:nvPr/>
          </p:nvSpPr>
          <p:spPr>
            <a:xfrm>
              <a:off x="5257991" y="3286601"/>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02</a:t>
              </a:r>
            </a:p>
          </p:txBody>
        </p:sp>
      </p:grpSp>
      <p:sp>
        <p:nvSpPr>
          <p:cNvPr id="63" name="AutoShape 63"/>
          <p:cNvSpPr/>
          <p:nvPr/>
        </p:nvSpPr>
        <p:spPr>
          <a:xfrm>
            <a:off x="5091113" y="4780407"/>
            <a:ext cx="1102900" cy="11029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846826" y="4767644"/>
            <a:ext cx="347186" cy="349282"/>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115621" y="4602575"/>
            <a:ext cx="158782" cy="158782"/>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6" name="Group 66"/>
          <p:cNvGrpSpPr/>
          <p:nvPr/>
        </p:nvGrpSpPr>
        <p:grpSpPr>
          <a:xfrm>
            <a:off x="5257991" y="5005674"/>
            <a:ext cx="935355" cy="624840"/>
            <a:chOff x="5257991" y="5005674"/>
            <a:chExt cx="935355" cy="624840"/>
          </a:xfrm>
        </p:grpSpPr>
        <p:sp>
          <p:nvSpPr>
            <p:cNvPr id="67" name="TextBox 67"/>
            <p:cNvSpPr txBox="1"/>
            <p:nvPr/>
          </p:nvSpPr>
          <p:spPr>
            <a:xfrm>
              <a:off x="5257991" y="5005674"/>
              <a:ext cx="935355" cy="6248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3600" b="1">
                  <a:solidFill>
                    <a:srgbClr val="FFFFFF">
                      <a:alpha val="100000"/>
                    </a:srgbClr>
                  </a:solidFill>
                  <a:latin typeface="微软雅黑"/>
                  <a:ea typeface="微软雅黑"/>
                  <a:cs typeface="微软雅黑"/>
                </a:rPr>
                <a:t>03</a:t>
              </a:r>
            </a:p>
          </p:txBody>
        </p:sp>
      </p:grpSp>
      <p:sp>
        <p:nvSpPr>
          <p:cNvPr id="68" name="TextBox 68"/>
          <p:cNvSpPr txBox="1"/>
          <p:nvPr/>
        </p:nvSpPr>
        <p:spPr>
          <a:xfrm>
            <a:off x="6542983" y="1318593"/>
            <a:ext cx="4495800" cy="11049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组织结构企业管理模式是指企业通过构建合理的组织结构来提高管理效率和执行力的一种管理模式。这种模式注重组织结构的科学性和有效性，强调各部门之间的协调和配合。</a:t>
            </a:r>
          </a:p>
        </p:txBody>
      </p:sp>
      <p:sp>
        <p:nvSpPr>
          <p:cNvPr id="69" name="TextBox 69"/>
          <p:cNvSpPr txBox="1"/>
          <p:nvPr/>
        </p:nvSpPr>
        <p:spPr>
          <a:xfrm>
            <a:off x="6542983" y="3081419"/>
            <a:ext cx="4495800"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组织结构企业管理模式的特点包括：组织结构清晰、职责明确、协调机制完善、管理流程规范。</a:t>
            </a:r>
          </a:p>
        </p:txBody>
      </p:sp>
      <p:sp>
        <p:nvSpPr>
          <p:cNvPr id="70" name="TextBox 70"/>
          <p:cNvSpPr txBox="1"/>
          <p:nvPr/>
        </p:nvSpPr>
        <p:spPr>
          <a:xfrm>
            <a:off x="6542983" y="4773978"/>
            <a:ext cx="4499225" cy="13811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chemeClr val="dk1">
                    <a:alpha val="100000"/>
                  </a:schemeClr>
                </a:solidFill>
                <a:latin typeface="Microsoft Yahei"/>
                <a:ea typeface="Microsoft Yahei"/>
                <a:cs typeface="Microsoft Yahei"/>
              </a:rPr>
              <a:t>组织结构企业管理模式的优点包括：有利于提高管理效率和执行力、增强企业内部协调和配合、降低管理成本和提高管理效益。然而，这种模式也存在一些缺点，如：灵活性较差、可能抑制创新和变革、对外部环境变化的适应性不强等。</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9110" y="1433724"/>
            <a:ext cx="674481" cy="674481"/>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5954" y="1531301"/>
            <a:ext cx="468663" cy="468663"/>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50313" y="5750483"/>
            <a:ext cx="363278" cy="363278"/>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851612" y="2027330"/>
            <a:ext cx="10894" cy="4074239"/>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6" name="Connector 6"/>
          <p:cNvCxnSpPr/>
          <p:nvPr/>
        </p:nvCxnSpPr>
        <p:spPr>
          <a:xfrm flipH="1">
            <a:off x="851612" y="6101568"/>
            <a:ext cx="3028272" cy="0"/>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1104617" y="2410655"/>
            <a:ext cx="2995145" cy="3036189"/>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制度化企业管理模式是指企业通过制定和执行一系列规章制度来规范员工行为和管理流程的一种管理模式。这种模式注重制度的完善和执行，强调制度化管理对企业的稳定性和可持续性发展的重要性。</a:t>
            </a:r>
          </a:p>
        </p:txBody>
      </p:sp>
      <p:sp>
        <p:nvSpPr>
          <p:cNvPr id="8" name="AutoShape 8"/>
          <p:cNvSpPr/>
          <p:nvPr/>
        </p:nvSpPr>
        <p:spPr>
          <a:xfrm>
            <a:off x="4090774" y="1433724"/>
            <a:ext cx="674481" cy="674481"/>
          </a:xfrm>
          <a:prstGeom prst="ellipse">
            <a:avLst/>
          </a:prstGeom>
          <a:solidFill>
            <a:schemeClr val="accent1">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187618" y="1531301"/>
            <a:ext cx="468663" cy="46866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01977" y="5750483"/>
            <a:ext cx="363278" cy="363278"/>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4403275" y="2027330"/>
            <a:ext cx="10894" cy="4074239"/>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12" name="Connector 12"/>
          <p:cNvCxnSpPr/>
          <p:nvPr/>
        </p:nvCxnSpPr>
        <p:spPr>
          <a:xfrm flipH="1">
            <a:off x="4403275" y="6101568"/>
            <a:ext cx="3028272" cy="0"/>
          </a:xfrm>
          <a:prstGeom prst="line">
            <a:avLst/>
          </a:prstGeom>
          <a:ln w="1905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3" name="TextBox 13"/>
          <p:cNvSpPr txBox="1"/>
          <p:nvPr/>
        </p:nvSpPr>
        <p:spPr>
          <a:xfrm>
            <a:off x="4656281"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制度化企业管理模式的特点包括：制度完善且执行严格、管理流程规范且稳定、员工行为受到严格约束和管理。</a:t>
            </a:r>
          </a:p>
        </p:txBody>
      </p:sp>
      <p:sp>
        <p:nvSpPr>
          <p:cNvPr id="14" name="AutoShape 14"/>
          <p:cNvSpPr/>
          <p:nvPr/>
        </p:nvSpPr>
        <p:spPr>
          <a:xfrm>
            <a:off x="7855770" y="1433724"/>
            <a:ext cx="674481" cy="674481"/>
          </a:xfrm>
          <a:prstGeom prst="ellipse">
            <a:avLst/>
          </a:prstGeom>
          <a:solidFill>
            <a:schemeClr val="accent2">
              <a:alpha val="3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52615" y="1531301"/>
            <a:ext cx="468663" cy="468663"/>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166974" y="5750483"/>
            <a:ext cx="363278" cy="363278"/>
          </a:xfrm>
          <a:prstGeom prst="r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8168272" y="2027330"/>
            <a:ext cx="10894" cy="4074239"/>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18" name="Connector 18"/>
          <p:cNvCxnSpPr/>
          <p:nvPr/>
        </p:nvCxnSpPr>
        <p:spPr>
          <a:xfrm flipH="1">
            <a:off x="8168272" y="6101568"/>
            <a:ext cx="3028272" cy="0"/>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19" name="TextBox 19"/>
          <p:cNvSpPr txBox="1"/>
          <p:nvPr/>
        </p:nvSpPr>
        <p:spPr>
          <a:xfrm>
            <a:off x="8348613" y="2410655"/>
            <a:ext cx="2995145" cy="34350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制度化企业管理模式的优点包括：有利于提高企业的稳定性和可持续性发展能力、降低管理风险和不确定性、提高管理效益和效率。然而，这种模式也存在一些缺点，如：灵活性较差、可能抑制员工的创造性和积极性、对外部环境变化的适应性不强等。</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制度化企业管理模式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43534"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43534"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938867" y="2734162"/>
            <a:ext cx="2990850" cy="30765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FFF">
                    <a:alpha val="100000"/>
                  </a:srgbClr>
                </a:solidFill>
                <a:latin typeface="Microsoft Yahei"/>
                <a:ea typeface="Microsoft Yahei"/>
                <a:cs typeface="Microsoft Yahei"/>
              </a:rPr>
              <a:t>人力资源管理模式是指企业通过科学的人力资源管理方法和手段来提高员工绩效和企业竞争力的一种管理模式。这种模式注重人力资源的获取、开发、激励和管理，强调人力资源管理对企业发展的重要性。</a:t>
            </a:r>
          </a:p>
        </p:txBody>
      </p:sp>
      <p:sp>
        <p:nvSpPr>
          <p:cNvPr id="5" name="AutoShape 5"/>
          <p:cNvSpPr/>
          <p:nvPr/>
        </p:nvSpPr>
        <p:spPr>
          <a:xfrm>
            <a:off x="4429171" y="1338101"/>
            <a:ext cx="3333658" cy="4817902"/>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429171" y="1338101"/>
            <a:ext cx="3333658" cy="126801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4624504"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人力资源管理模式的特点包括：人力资源规划科学合理、招聘选拔机制完善、培训开发体系健全、绩效管理和激励机制有效。</a:t>
            </a:r>
          </a:p>
        </p:txBody>
      </p:sp>
      <p:sp>
        <p:nvSpPr>
          <p:cNvPr id="8" name="AutoShape 8"/>
          <p:cNvSpPr/>
          <p:nvPr/>
        </p:nvSpPr>
        <p:spPr>
          <a:xfrm>
            <a:off x="8118788" y="1338101"/>
            <a:ext cx="3333658" cy="481790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118788" y="1338101"/>
            <a:ext cx="3333658" cy="1268015"/>
          </a:xfrm>
          <a:prstGeom prst="rect">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314120" y="2734162"/>
            <a:ext cx="2995145" cy="306019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350">
                <a:solidFill>
                  <a:srgbClr val="FFFFFF">
                    <a:alpha val="100000"/>
                  </a:srgbClr>
                </a:solidFill>
                <a:latin typeface="Microsoft Yahei"/>
                <a:ea typeface="Microsoft Yahei"/>
                <a:cs typeface="Microsoft Yahei"/>
              </a:rPr>
              <a:t>人力资源管理模式的优点包括：有利于提高员工绩效和企业竞争力、增强员工的归属感和忠诚度、推动企业的创新和发展。然而，这种模式也存在一些缺点，如：需要较高的管理成本和投入、需要高素质的人力资源管理团队和专业人员、对外部环境变化的适应性不强等。</a:t>
            </a:r>
          </a:p>
        </p:txBody>
      </p:sp>
      <p:sp>
        <p:nvSpPr>
          <p:cNvPr id="11" name="TextBox 11"/>
          <p:cNvSpPr txBox="1"/>
          <p:nvPr/>
        </p:nvSpPr>
        <p:spPr>
          <a:xfrm>
            <a:off x="1766577"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01</a:t>
            </a:r>
          </a:p>
        </p:txBody>
      </p:sp>
      <p:sp>
        <p:nvSpPr>
          <p:cNvPr id="12" name="TextBox 12"/>
          <p:cNvSpPr txBox="1"/>
          <p:nvPr/>
        </p:nvSpPr>
        <p:spPr>
          <a:xfrm>
            <a:off x="5518102"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02</a:t>
            </a:r>
          </a:p>
        </p:txBody>
      </p:sp>
      <p:sp>
        <p:nvSpPr>
          <p:cNvPr id="13" name="TextBox 13"/>
          <p:cNvSpPr txBox="1"/>
          <p:nvPr/>
        </p:nvSpPr>
        <p:spPr>
          <a:xfrm>
            <a:off x="9141830" y="1338101"/>
            <a:ext cx="1155795"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75" b="1">
                <a:solidFill>
                  <a:srgbClr val="FFFFFF">
                    <a:alpha val="100000"/>
                  </a:srgbClr>
                </a:solidFill>
                <a:latin typeface="Microsoft Yahei"/>
                <a:ea typeface="Microsoft Yahei"/>
                <a:cs typeface="Microsoft Yahei"/>
              </a:rPr>
              <a:t>03</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人力资源管理模式</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企业战略管理</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企业战略是企业为实现其目标而制定的总体规划和策略，具有长远性、全局性和稳定性等特点。</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企业战略是企业为实现其长期目标而制定的总体规划和策略，包括市场定位、产品开发、资源配置等方面的决策。企业战略具有长远性和全局性的特点，需要从企业整体角度出发进行规划，并保持相对稳定。</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企业战略的定义与特点</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企业战略的制定需要经过环境分析、确定目标、制定战略等步骤，而实施则包括组织结构调整、资源配置、人员培训等方面的措施。</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制定企业战略需要先进行环境分析，了解企业所处的市场、竞争、政策等外部环境，以及企业的内部资源和能力。在此基础上，确定企业的使命、愿景和目标，并制定相应的战略计划。实施企业战略则需要调整组织结构、优化资源配置、加强人员培训等措施，以确保战略的有效执行。</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企业战略的制定与实施</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企业战略管理面临市场变化、竞争加剧、技术更新等挑战，需要不断调整和优化战略。解决方案包括加强市场研究、提高创新能力、建立灵活的组织结构等。</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随着市场环境的变化、竞争的加剧和技术更新换代的加速，企业战略管理面临着一系列挑战。为了应对这些挑战，企业需要不断调整和优化其战略。解决方案包括加强市场研究，了解客户需求和竞争态势；提高企业的创新能力，以应对技术更新换代的挑战；建立灵活的组织结构，以适应市场变化和快速决策的需要。此外，还需要注重人才培养和激励机制的完善，激发员工的积极性和创造力，推动企业的发展。</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企业战略管理的挑战与解决方案</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https://d.book118.com/877015102031006041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18</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18</vt:i4>
      </vt:variant>
    </vt:vector>
  </HeadingPairs>
  <TitlesOfParts>
    <vt:vector baseType="lpstr" size="23">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2024-09-13T21:13:05.364</cp:lastPrinted>
  <dcterms:created xsi:type="dcterms:W3CDTF">2024-09-13T13:13:05Z</dcterms:created>
  <dcterms:modified xsi:type="dcterms:W3CDTF">2024-09-13T13:13:07Z</dcterms:modified>
</cp:coreProperties>
</file>