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25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87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553EAE-3786-4F94-99F6-1A66BC671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8BB70-6B89-4558-B490-B1EAC0558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B29C2E-F1C8-49B4-BD89-C35F775D7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5FCE09-095A-4289-83A5-BA416125E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B93483-7B38-429C-9B4C-7BDA10BF9A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17B626-E589-4498-819F-9F1DDDE0A8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993F14-FF5B-4AEF-B479-B8B4552EEC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ACFBAD-66BC-409C-ACF0-FEDDA30C7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BA50F9-1BBD-4C72-98C5-B9928FFC2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014D77-5D5F-478D-895B-42AA417AE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431CA-92AA-48B2-8991-F68789647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  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  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  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  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1243" r:id="rId2"/>
    <p:sldLayoutId id="2147491244" r:id="rId3"/>
    <p:sldLayoutId id="2147491245" r:id="rId4"/>
    <p:sldLayoutId id="2147491246" r:id="rId5"/>
    <p:sldLayoutId id="2147491247" r:id="rId6"/>
    <p:sldLayoutId id="2147491248" r:id="rId7"/>
    <p:sldLayoutId id="2147491249" r:id="rId8"/>
    <p:sldLayoutId id="2147491250" r:id="rId9"/>
    <p:sldLayoutId id="2147491251" r:id="rId10"/>
    <p:sldLayoutId id="2147491252"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39.xml" /><Relationship Id="rId11" Type="http://schemas.openxmlformats.org/officeDocument/2006/relationships/tags" Target="../tags/tag740.xml" /><Relationship Id="rId12" Type="http://schemas.openxmlformats.org/officeDocument/2006/relationships/tags" Target="../tags/tag741.xml" /><Relationship Id="rId13" Type="http://schemas.openxmlformats.org/officeDocument/2006/relationships/tags" Target="../tags/tag742.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 Id="rId5" Type="http://schemas.openxmlformats.org/officeDocument/2006/relationships/tags" Target="../tags/tag734.xml" /><Relationship Id="rId6" Type="http://schemas.openxmlformats.org/officeDocument/2006/relationships/tags" Target="../tags/tag735.xml" /><Relationship Id="rId7" Type="http://schemas.openxmlformats.org/officeDocument/2006/relationships/tags" Target="../tags/tag736.xml" /><Relationship Id="rId8" Type="http://schemas.openxmlformats.org/officeDocument/2006/relationships/tags" Target="../tags/tag737.xml" /><Relationship Id="rId9" Type="http://schemas.openxmlformats.org/officeDocument/2006/relationships/tags" Target="../tags/tag7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51.xml" /><Relationship Id="rId11" Type="http://schemas.openxmlformats.org/officeDocument/2006/relationships/tags" Target="../tags/tag752.xml" /><Relationship Id="rId12" Type="http://schemas.openxmlformats.org/officeDocument/2006/relationships/tags" Target="../tags/tag753.xml" /><Relationship Id="rId13" Type="http://schemas.openxmlformats.org/officeDocument/2006/relationships/tags" Target="../tags/tag754.xml" /><Relationship Id="rId2" Type="http://schemas.openxmlformats.org/officeDocument/2006/relationships/tags" Target="../tags/tag743.xml" /><Relationship Id="rId3" Type="http://schemas.openxmlformats.org/officeDocument/2006/relationships/tags" Target="../tags/tag744.xml" /><Relationship Id="rId4" Type="http://schemas.openxmlformats.org/officeDocument/2006/relationships/tags" Target="../tags/tag745.xml" /><Relationship Id="rId5" Type="http://schemas.openxmlformats.org/officeDocument/2006/relationships/tags" Target="../tags/tag746.xml" /><Relationship Id="rId6" Type="http://schemas.openxmlformats.org/officeDocument/2006/relationships/tags" Target="../tags/tag747.xml" /><Relationship Id="rId7" Type="http://schemas.openxmlformats.org/officeDocument/2006/relationships/tags" Target="../tags/tag748.xml" /><Relationship Id="rId8" Type="http://schemas.openxmlformats.org/officeDocument/2006/relationships/tags" Target="../tags/tag749.xml" /><Relationship Id="rId9" Type="http://schemas.openxmlformats.org/officeDocument/2006/relationships/tags" Target="../tags/tag7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3.xml" /><Relationship Id="rId11" Type="http://schemas.openxmlformats.org/officeDocument/2006/relationships/tags" Target="../tags/tag764.xml" /><Relationship Id="rId12" Type="http://schemas.openxmlformats.org/officeDocument/2006/relationships/tags" Target="../tags/tag765.xml" /><Relationship Id="rId13" Type="http://schemas.openxmlformats.org/officeDocument/2006/relationships/tags" Target="../tags/tag766.xml" /><Relationship Id="rId14" Type="http://schemas.openxmlformats.org/officeDocument/2006/relationships/tags" Target="../tags/tag767.xml" /><Relationship Id="rId15" Type="http://schemas.openxmlformats.org/officeDocument/2006/relationships/tags" Target="../tags/tag768.xml" /><Relationship Id="rId16" Type="http://schemas.openxmlformats.org/officeDocument/2006/relationships/tags" Target="../tags/tag769.xml" /><Relationship Id="rId17" Type="http://schemas.openxmlformats.org/officeDocument/2006/relationships/tags" Target="../tags/tag770.xml" /><Relationship Id="rId2" Type="http://schemas.openxmlformats.org/officeDocument/2006/relationships/tags" Target="../tags/tag755.xml" /><Relationship Id="rId3" Type="http://schemas.openxmlformats.org/officeDocument/2006/relationships/tags" Target="../tags/tag756.xml" /><Relationship Id="rId4" Type="http://schemas.openxmlformats.org/officeDocument/2006/relationships/tags" Target="../tags/tag757.xml" /><Relationship Id="rId5" Type="http://schemas.openxmlformats.org/officeDocument/2006/relationships/tags" Target="../tags/tag758.xml" /><Relationship Id="rId6" Type="http://schemas.openxmlformats.org/officeDocument/2006/relationships/tags" Target="../tags/tag759.xml" /><Relationship Id="rId7" Type="http://schemas.openxmlformats.org/officeDocument/2006/relationships/tags" Target="../tags/tag760.xml" /><Relationship Id="rId8" Type="http://schemas.openxmlformats.org/officeDocument/2006/relationships/tags" Target="../tags/tag761.xml" /><Relationship Id="rId9" Type="http://schemas.openxmlformats.org/officeDocument/2006/relationships/tags" Target="../tags/tag76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71.xml" /><Relationship Id="rId3" Type="http://schemas.openxmlformats.org/officeDocument/2006/relationships/tags" Target="../tags/tag772.xml" /><Relationship Id="rId4" Type="http://schemas.openxmlformats.org/officeDocument/2006/relationships/tags" Target="../tags/tag7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74.xml" /><Relationship Id="rId3" Type="http://schemas.openxmlformats.org/officeDocument/2006/relationships/tags" Target="../tags/tag775.xml" /><Relationship Id="rId4" Type="http://schemas.openxmlformats.org/officeDocument/2006/relationships/tags" Target="../tags/tag776.xml" /><Relationship Id="rId5" Type="http://schemas.openxmlformats.org/officeDocument/2006/relationships/tags" Target="../tags/tag777.xml" /><Relationship Id="rId6" Type="http://schemas.openxmlformats.org/officeDocument/2006/relationships/tags" Target="../tags/tag778.xml" /><Relationship Id="rId7" Type="http://schemas.openxmlformats.org/officeDocument/2006/relationships/tags" Target="../tags/tag779.xml" /><Relationship Id="rId8" Type="http://schemas.openxmlformats.org/officeDocument/2006/relationships/tags" Target="../tags/tag780.xml" /><Relationship Id="rId9" Type="http://schemas.openxmlformats.org/officeDocument/2006/relationships/tags" Target="../tags/tag78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0.xml" /><Relationship Id="rId11" Type="http://schemas.openxmlformats.org/officeDocument/2006/relationships/tags" Target="../tags/tag791.xml" /><Relationship Id="rId12" Type="http://schemas.openxmlformats.org/officeDocument/2006/relationships/tags" Target="../tags/tag792.xml" /><Relationship Id="rId13" Type="http://schemas.openxmlformats.org/officeDocument/2006/relationships/tags" Target="../tags/tag793.xml" /><Relationship Id="rId14" Type="http://schemas.openxmlformats.org/officeDocument/2006/relationships/tags" Target="../tags/tag794.xml" /><Relationship Id="rId15" Type="http://schemas.openxmlformats.org/officeDocument/2006/relationships/tags" Target="../tags/tag795.xml" /><Relationship Id="rId16" Type="http://schemas.openxmlformats.org/officeDocument/2006/relationships/tags" Target="../tags/tag796.xml" /><Relationship Id="rId17" Type="http://schemas.openxmlformats.org/officeDocument/2006/relationships/tags" Target="../tags/tag797.xml" /><Relationship Id="rId18" Type="http://schemas.openxmlformats.org/officeDocument/2006/relationships/tags" Target="../tags/tag798.xml" /><Relationship Id="rId19" Type="http://schemas.openxmlformats.org/officeDocument/2006/relationships/tags" Target="../tags/tag799.xml" /><Relationship Id="rId2" Type="http://schemas.openxmlformats.org/officeDocument/2006/relationships/tags" Target="../tags/tag782.xml" /><Relationship Id="rId20" Type="http://schemas.openxmlformats.org/officeDocument/2006/relationships/tags" Target="../tags/tag800.xml" /><Relationship Id="rId21" Type="http://schemas.openxmlformats.org/officeDocument/2006/relationships/tags" Target="../tags/tag801.xml" /><Relationship Id="rId22" Type="http://schemas.openxmlformats.org/officeDocument/2006/relationships/tags" Target="../tags/tag802.xml" /><Relationship Id="rId23" Type="http://schemas.openxmlformats.org/officeDocument/2006/relationships/tags" Target="../tags/tag803.xml" /><Relationship Id="rId24" Type="http://schemas.openxmlformats.org/officeDocument/2006/relationships/tags" Target="../tags/tag804.xml" /><Relationship Id="rId25" Type="http://schemas.openxmlformats.org/officeDocument/2006/relationships/tags" Target="../tags/tag805.xml" /><Relationship Id="rId26" Type="http://schemas.openxmlformats.org/officeDocument/2006/relationships/tags" Target="../tags/tag806.xml" /><Relationship Id="rId27" Type="http://schemas.openxmlformats.org/officeDocument/2006/relationships/tags" Target="../tags/tag807.xml" /><Relationship Id="rId28" Type="http://schemas.openxmlformats.org/officeDocument/2006/relationships/tags" Target="../tags/tag808.xml" /><Relationship Id="rId29" Type="http://schemas.openxmlformats.org/officeDocument/2006/relationships/tags" Target="../tags/tag809.xml" /><Relationship Id="rId3" Type="http://schemas.openxmlformats.org/officeDocument/2006/relationships/tags" Target="../tags/tag783.xml" /><Relationship Id="rId30" Type="http://schemas.openxmlformats.org/officeDocument/2006/relationships/tags" Target="../tags/tag810.xml" /><Relationship Id="rId4" Type="http://schemas.openxmlformats.org/officeDocument/2006/relationships/tags" Target="../tags/tag784.xml" /><Relationship Id="rId5" Type="http://schemas.openxmlformats.org/officeDocument/2006/relationships/tags" Target="../tags/tag785.xml" /><Relationship Id="rId6" Type="http://schemas.openxmlformats.org/officeDocument/2006/relationships/tags" Target="../tags/tag786.xml" /><Relationship Id="rId7" Type="http://schemas.openxmlformats.org/officeDocument/2006/relationships/tags" Target="../tags/tag787.xml" /><Relationship Id="rId8" Type="http://schemas.openxmlformats.org/officeDocument/2006/relationships/tags" Target="../tags/tag788.xml" /><Relationship Id="rId9" Type="http://schemas.openxmlformats.org/officeDocument/2006/relationships/tags" Target="../tags/tag7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11.xml" /><Relationship Id="rId3" Type="http://schemas.openxmlformats.org/officeDocument/2006/relationships/tags" Target="../tags/tag812.xml" /><Relationship Id="rId4" Type="http://schemas.openxmlformats.org/officeDocument/2006/relationships/tags" Target="../tags/tag813.xml" /><Relationship Id="rId5" Type="http://schemas.openxmlformats.org/officeDocument/2006/relationships/tags" Target="../tags/tag814.xml" /><Relationship Id="rId6" Type="http://schemas.openxmlformats.org/officeDocument/2006/relationships/tags" Target="../tags/tag815.xml" /><Relationship Id="rId7" Type="http://schemas.openxmlformats.org/officeDocument/2006/relationships/tags" Target="../tags/tag816.xml" /><Relationship Id="rId8" Type="http://schemas.openxmlformats.org/officeDocument/2006/relationships/tags" Target="../tags/tag817.xml" /><Relationship Id="rId9" Type="http://schemas.openxmlformats.org/officeDocument/2006/relationships/tags" Target="../tags/tag8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19.xml" /><Relationship Id="rId3" Type="http://schemas.openxmlformats.org/officeDocument/2006/relationships/tags" Target="../tags/tag820.xml" /><Relationship Id="rId4" Type="http://schemas.openxmlformats.org/officeDocument/2006/relationships/tags" Target="../tags/tag821.xml" /><Relationship Id="rId5" Type="http://schemas.openxmlformats.org/officeDocument/2006/relationships/tags" Target="../tags/tag822.xml" /><Relationship Id="rId6" Type="http://schemas.openxmlformats.org/officeDocument/2006/relationships/tags" Target="../tags/tag823.xml" /><Relationship Id="rId7" Type="http://schemas.openxmlformats.org/officeDocument/2006/relationships/tags" Target="../tags/tag824.xml" /><Relationship Id="rId8" Type="http://schemas.openxmlformats.org/officeDocument/2006/relationships/tags" Target="../tags/tag825.xml" /><Relationship Id="rId9" Type="http://schemas.openxmlformats.org/officeDocument/2006/relationships/tags" Target="../tags/tag82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27.xml" /><Relationship Id="rId3" Type="http://schemas.openxmlformats.org/officeDocument/2006/relationships/tags" Target="../tags/tag828.xml" /><Relationship Id="rId4" Type="http://schemas.openxmlformats.org/officeDocument/2006/relationships/tags" Target="../tags/tag8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38.xml" /><Relationship Id="rId11" Type="http://schemas.openxmlformats.org/officeDocument/2006/relationships/tags" Target="../tags/tag839.xml" /><Relationship Id="rId12" Type="http://schemas.openxmlformats.org/officeDocument/2006/relationships/tags" Target="../tags/tag840.xml" /><Relationship Id="rId13" Type="http://schemas.openxmlformats.org/officeDocument/2006/relationships/tags" Target="../tags/tag841.xml" /><Relationship Id="rId14" Type="http://schemas.openxmlformats.org/officeDocument/2006/relationships/tags" Target="../tags/tag842.xml" /><Relationship Id="rId15" Type="http://schemas.openxmlformats.org/officeDocument/2006/relationships/tags" Target="../tags/tag843.xml" /><Relationship Id="rId16" Type="http://schemas.openxmlformats.org/officeDocument/2006/relationships/tags" Target="../tags/tag844.xml" /><Relationship Id="rId17" Type="http://schemas.openxmlformats.org/officeDocument/2006/relationships/tags" Target="../tags/tag845.xml" /><Relationship Id="rId18" Type="http://schemas.openxmlformats.org/officeDocument/2006/relationships/tags" Target="../tags/tag846.xml" /><Relationship Id="rId19" Type="http://schemas.openxmlformats.org/officeDocument/2006/relationships/tags" Target="../tags/tag847.xml" /><Relationship Id="rId2" Type="http://schemas.openxmlformats.org/officeDocument/2006/relationships/tags" Target="../tags/tag830.xml" /><Relationship Id="rId20" Type="http://schemas.openxmlformats.org/officeDocument/2006/relationships/tags" Target="../tags/tag848.xml" /><Relationship Id="rId21" Type="http://schemas.openxmlformats.org/officeDocument/2006/relationships/tags" Target="../tags/tag849.xml" /><Relationship Id="rId3" Type="http://schemas.openxmlformats.org/officeDocument/2006/relationships/tags" Target="../tags/tag831.xml" /><Relationship Id="rId4" Type="http://schemas.openxmlformats.org/officeDocument/2006/relationships/tags" Target="../tags/tag832.xml" /><Relationship Id="rId5" Type="http://schemas.openxmlformats.org/officeDocument/2006/relationships/tags" Target="../tags/tag833.xml" /><Relationship Id="rId6" Type="http://schemas.openxmlformats.org/officeDocument/2006/relationships/tags" Target="../tags/tag834.xml" /><Relationship Id="rId7" Type="http://schemas.openxmlformats.org/officeDocument/2006/relationships/tags" Target="../tags/tag835.xml" /><Relationship Id="rId8" Type="http://schemas.openxmlformats.org/officeDocument/2006/relationships/tags" Target="../tags/tag836.xml" /><Relationship Id="rId9" Type="http://schemas.openxmlformats.org/officeDocument/2006/relationships/tags" Target="../tags/tag83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58.xml" /><Relationship Id="rId11" Type="http://schemas.openxmlformats.org/officeDocument/2006/relationships/tags" Target="../tags/tag859.xml" /><Relationship Id="rId12" Type="http://schemas.openxmlformats.org/officeDocument/2006/relationships/tags" Target="../tags/tag860.xml" /><Relationship Id="rId13" Type="http://schemas.openxmlformats.org/officeDocument/2006/relationships/tags" Target="../tags/tag861.xml" /><Relationship Id="rId2" Type="http://schemas.openxmlformats.org/officeDocument/2006/relationships/tags" Target="../tags/tag850.xml" /><Relationship Id="rId3" Type="http://schemas.openxmlformats.org/officeDocument/2006/relationships/tags" Target="../tags/tag851.xml" /><Relationship Id="rId4" Type="http://schemas.openxmlformats.org/officeDocument/2006/relationships/tags" Target="../tags/tag852.xml" /><Relationship Id="rId5" Type="http://schemas.openxmlformats.org/officeDocument/2006/relationships/tags" Target="../tags/tag853.xml" /><Relationship Id="rId6" Type="http://schemas.openxmlformats.org/officeDocument/2006/relationships/tags" Target="../tags/tag854.xml" /><Relationship Id="rId7" Type="http://schemas.openxmlformats.org/officeDocument/2006/relationships/tags" Target="../tags/tag855.xml" /><Relationship Id="rId8" Type="http://schemas.openxmlformats.org/officeDocument/2006/relationships/tags" Target="../tags/tag856.xml" /><Relationship Id="rId9" Type="http://schemas.openxmlformats.org/officeDocument/2006/relationships/tags" Target="../tags/tag85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70.xml" /><Relationship Id="rId11" Type="http://schemas.openxmlformats.org/officeDocument/2006/relationships/tags" Target="../tags/tag871.xml" /><Relationship Id="rId12" Type="http://schemas.openxmlformats.org/officeDocument/2006/relationships/tags" Target="../tags/tag872.xml" /><Relationship Id="rId13" Type="http://schemas.openxmlformats.org/officeDocument/2006/relationships/tags" Target="../tags/tag873.xml" /><Relationship Id="rId14" Type="http://schemas.openxmlformats.org/officeDocument/2006/relationships/tags" Target="../tags/tag874.xml" /><Relationship Id="rId15" Type="http://schemas.openxmlformats.org/officeDocument/2006/relationships/tags" Target="../tags/tag875.xml" /><Relationship Id="rId16" Type="http://schemas.openxmlformats.org/officeDocument/2006/relationships/tags" Target="../tags/tag876.xml" /><Relationship Id="rId2" Type="http://schemas.openxmlformats.org/officeDocument/2006/relationships/tags" Target="../tags/tag862.xml" /><Relationship Id="rId3" Type="http://schemas.openxmlformats.org/officeDocument/2006/relationships/tags" Target="../tags/tag863.xml" /><Relationship Id="rId4" Type="http://schemas.openxmlformats.org/officeDocument/2006/relationships/tags" Target="../tags/tag864.xml" /><Relationship Id="rId5" Type="http://schemas.openxmlformats.org/officeDocument/2006/relationships/tags" Target="../tags/tag865.xml" /><Relationship Id="rId6" Type="http://schemas.openxmlformats.org/officeDocument/2006/relationships/tags" Target="../tags/tag866.xml" /><Relationship Id="rId7" Type="http://schemas.openxmlformats.org/officeDocument/2006/relationships/tags" Target="../tags/tag867.xml" /><Relationship Id="rId8" Type="http://schemas.openxmlformats.org/officeDocument/2006/relationships/tags" Target="../tags/tag868.xml" /><Relationship Id="rId9" Type="http://schemas.openxmlformats.org/officeDocument/2006/relationships/tags" Target="../tags/tag86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2503203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寄售结算的保险保障策略</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MR.Z,a click to unlimited possibilities</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a:t>
            </a:r>
            <a:r>
              <a:rPr lang="en-US" altLang="zh-CN"/>
              <a:t>MR.Z</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寄售结算的保险保障策略背景</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寄售结算的保险保障策略种类</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寄售结算的保险保障策略实施步骤</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寄售结算的保险保障策略的优势与不足</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寄售结算的保险保障策略案例分析</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endParaRPr lang="en-US" altLang="zh-CN" sz="2800">
              <a:solidFill>
                <a:schemeClr val="bg1"/>
              </a:solidFill>
              <a:latin typeface="+mj-lt"/>
              <a:cs typeface="微软雅黑" panose="020b0503020204020204" pitchFamily="34" charset="-122"/>
              <a:sym typeface="+mn-ea"/>
            </a:endParaRP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寄售结算的保险保障策略前景展望</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endParaRPr lang="en-US" altLang="zh-CN" sz="2800">
              <a:solidFill>
                <a:schemeClr val="bg1"/>
              </a:solidFill>
              <a:latin typeface="+mj-lt"/>
              <a:cs typeface="微软雅黑" panose="020b0503020204020204" pitchFamily="34" charset="-122"/>
              <a:sym typeface="+mn-ea"/>
            </a:endParaRP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寄售结算的保险保障策略背景</a:t>
            </a:r>
            <a:endParaRPr lang="zh-CN" altLang="en-US"/>
          </a:p>
        </p:txBody>
      </p:sp>
      <p:sp>
        <p:nvSpPr>
          <p:cNvPr id="1050552"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1010" name="标题 2"/>
          <p:cNvSpPr>
            <a:spLocks noGrp="1"/>
          </p:cNvSpPr>
          <p:nvPr>
            <p:ph type="title" idx="44"/>
          </p:nvPr>
        </p:nvSpPr>
        <p:spPr/>
        <p:txBody>
          <a:bodyPr/>
          <a:lstStyle/>
          <a:p>
            <a:r>
              <a:rPr lang="zh-CN" altLang="en-US"/>
              <a:t>寄售结算的定义和重要性</a:t>
            </a:r>
            <a:endParaRPr lang="zh-CN" altLang="en-US"/>
          </a:p>
        </p:txBody>
      </p:sp>
      <p:sp>
        <p:nvSpPr>
          <p:cNvPr id="105101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01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101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01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102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02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102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02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102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68333"/>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寄销在保险保障策略中的应用：在保险保障策略中，寄销可以作为一种风险控制手段，通过将风险转移给第三方，降低保险公司的风险成本。同时，寄销也可以作为一种营销手段，通过与第三方合作，扩大保险公司的销售渠道和市场份额。</a:t>
            </a:r>
            <a:endParaRPr lang="zh-CN" altLang="en-US" sz="2400">
              <a:latin typeface="+mn-ea"/>
              <a:ea typeface="+mn-ea"/>
            </a:endParaRPr>
          </a:p>
        </p:txBody>
      </p:sp>
      <p:sp>
        <p:nvSpPr>
          <p:cNvPr id="105103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68333"/>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寄销结算的背景：随着互联网技术的发展和普及，电子商务逐渐成为主流商业模式。在这种背景下，寄销结算作为一种新型的商业模式，逐渐受到保险公司的关注和应用。寄销结算能够提高保险公司的运营效率和风险管理能力，同时也能够满足消费者的个性化需求和便捷性需求。</a:t>
            </a:r>
            <a:endParaRPr lang="zh-CN" altLang="en-US" sz="2400">
              <a:latin typeface="+mn-ea"/>
              <a:ea typeface="+mn-ea"/>
            </a:endParaRPr>
          </a:p>
        </p:txBody>
      </p:sp>
      <p:sp>
        <p:nvSpPr>
          <p:cNvPr id="105103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mn-ea"/>
                <a:ea typeface="+mn-ea"/>
              </a:rPr>
              <a:t>寄销的定义：寄销是一种销售方式，指销售方将商品交付给第三方，由第三方代为销售，销售方根据约定的结算方式向第三方支付费用。</a:t>
            </a:r>
            <a:endParaRPr lang="zh-CN" altLang="en-US" sz="1400">
              <a:latin typeface="+mn-ea"/>
              <a:ea typeface="+mn-ea"/>
            </a:endParaRPr>
          </a:p>
        </p:txBody>
      </p:sp>
      <p:sp>
        <p:nvSpPr>
          <p:cNvPr id="105103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mn-ea"/>
                <a:ea typeface="+mn-ea"/>
              </a:rPr>
              <a:t>寄销的重要性：寄销能够降低销售方的库存成本和风险，提高资金周转率，同时能够满足消费者的个性化需求。此外，寄销还能够促进商业模式的创新和发展，提高市场竞争力。</a:t>
            </a:r>
            <a:endParaRPr lang="zh-CN" altLang="en-US" sz="1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51320" name="标题 2"/>
          <p:cNvSpPr>
            <a:spLocks noGrp="1"/>
          </p:cNvSpPr>
          <p:nvPr>
            <p:ph type="title" idx="44"/>
          </p:nvPr>
        </p:nvSpPr>
        <p:spPr/>
        <p:txBody>
          <a:bodyPr/>
          <a:lstStyle/>
          <a:p>
            <a:r>
              <a:rPr lang="zh-CN" altLang="en-US"/>
              <a:t>保险保障策略的必要性</a:t>
            </a:r>
            <a:endParaRPr lang="zh-CN" altLang="en-US"/>
          </a:p>
        </p:txBody>
      </p:sp>
      <p:sp>
        <p:nvSpPr>
          <p:cNvPr id="105132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132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32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寄售结算业务的风险挑战</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5132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33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33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保险保障策略在寄售结算中的重要性</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133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133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保险保障策略的背景和意义</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5133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34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34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34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保险保障策略在寄售结算中的实施效果</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630" name="标题 2"/>
          <p:cNvSpPr>
            <a:spLocks noGrp="1"/>
          </p:cNvSpPr>
          <p:nvPr>
            <p:ph type="title" idx="44"/>
          </p:nvPr>
        </p:nvSpPr>
        <p:spPr/>
        <p:txBody>
          <a:bodyPr/>
          <a:lstStyle/>
          <a:p>
            <a:r>
              <a:rPr lang="zh-CN" altLang="en-US"/>
              <a:t>保险保障策略的风险因素</a:t>
            </a:r>
            <a:endParaRPr lang="zh-CN" altLang="en-US"/>
          </a:p>
        </p:txBody>
      </p:sp>
      <p:sp>
        <p:nvSpPr>
          <p:cNvPr id="105163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3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3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3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寄售物品的估值争议风险</a:t>
            </a:r>
            <a:endParaRPr lang="en-US" altLang="zh-CN">
              <a:solidFill>
                <a:schemeClr val="dk1">
                  <a:lumMod val="80000"/>
                  <a:lumOff val="20000"/>
                </a:schemeClr>
              </a:solidFill>
              <a:latin typeface="+mn-ea"/>
              <a:sym typeface="+mn-ea"/>
            </a:endParaRPr>
          </a:p>
        </p:txBody>
      </p:sp>
      <p:sp>
        <p:nvSpPr>
          <p:cNvPr id="105164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4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4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4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寄售结算流程中的欺诈风险</a:t>
            </a:r>
            <a:endParaRPr lang="zh-CN" altLang="en-US">
              <a:solidFill>
                <a:schemeClr val="dk1">
                  <a:lumMod val="80000"/>
                  <a:lumOff val="20000"/>
                </a:schemeClr>
              </a:solidFill>
              <a:latin typeface="+mn-ea"/>
              <a:sym typeface="+mn-ea"/>
            </a:endParaRPr>
          </a:p>
        </p:txBody>
      </p:sp>
      <p:sp>
        <p:nvSpPr>
          <p:cNvPr id="105164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5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5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5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寄售物品的损坏或丢失风险</a:t>
            </a:r>
            <a:endParaRPr lang="zh-CN" altLang="en-US">
              <a:solidFill>
                <a:schemeClr val="dk1">
                  <a:lumMod val="80000"/>
                  <a:lumOff val="20000"/>
                </a:schemeClr>
              </a:solidFill>
              <a:latin typeface="+mn-ea"/>
              <a:sym typeface="+mn-ea"/>
            </a:endParaRPr>
          </a:p>
        </p:txBody>
      </p:sp>
      <p:sp>
        <p:nvSpPr>
          <p:cNvPr id="105165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5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6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66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保险保障策略的覆盖范围和赔偿限额风险</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1948" name="标题 1"/>
          <p:cNvSpPr>
            <a:spLocks noGrp="1"/>
          </p:cNvSpPr>
          <p:nvPr>
            <p:ph type="title" idx="2"/>
            <p:custDataLst>
              <p:tags r:id="rId2"/>
            </p:custDataLst>
          </p:nvPr>
        </p:nvSpPr>
        <p:spPr/>
        <p:txBody>
          <a:bodyPr/>
          <a:lstStyle/>
          <a:p>
            <a:r>
              <a:rPr lang="zh-CN" altLang="en-US"/>
              <a:t>寄售结算的保险保障策略种类</a:t>
            </a:r>
            <a:endParaRPr lang="zh-CN" altLang="en-US"/>
          </a:p>
        </p:txBody>
      </p:sp>
      <p:sp>
        <p:nvSpPr>
          <p:cNvPr id="1051950"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408" name="标题 2"/>
          <p:cNvSpPr>
            <a:spLocks noGrp="1"/>
          </p:cNvSpPr>
          <p:nvPr>
            <p:ph type="title" idx="44"/>
          </p:nvPr>
        </p:nvSpPr>
        <p:spPr/>
        <p:txBody>
          <a:bodyPr/>
          <a:lstStyle/>
          <a:p>
            <a:r>
              <a:rPr lang="zh-CN" altLang="en-US"/>
              <a:t>物流保险策略</a:t>
            </a:r>
            <a:endParaRPr lang="zh-CN" altLang="en-US"/>
          </a:p>
        </p:txBody>
      </p:sp>
      <p:sp>
        <p:nvSpPr>
          <p:cNvPr id="1052410"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412"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414"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416"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418"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投保方式：根据物流货物的种类、数量、运输方式和运输路线等因素选择不同的投保方式</a:t>
            </a:r>
            <a:endParaRPr lang="zh-CN" altLang="en-US" sz="1400" spc="150">
              <a:solidFill>
                <a:schemeClr val="tx1"/>
              </a:solidFill>
              <a:effectLst/>
              <a:latin typeface="+mn-ea"/>
              <a:sym typeface="+mn-ea"/>
            </a:endParaRPr>
          </a:p>
        </p:txBody>
      </p:sp>
      <p:sp>
        <p:nvSpPr>
          <p:cNvPr id="1052420"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保障范围：保障物流货物运输过程中的损失、损坏和延误等风险</a:t>
            </a:r>
            <a:endParaRPr lang="zh-CN" altLang="en-US" sz="1400" spc="150">
              <a:solidFill>
                <a:schemeClr val="tx1"/>
              </a:solidFill>
              <a:effectLst/>
              <a:latin typeface="+mn-ea"/>
              <a:sym typeface="+mn-ea"/>
            </a:endParaRPr>
          </a:p>
        </p:txBody>
      </p:sp>
      <p:sp>
        <p:nvSpPr>
          <p:cNvPr id="1052422"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保费计算：根据物流货物的风险程度、运输方式和运输路线等因素计算保费</a:t>
            </a:r>
            <a:endParaRPr lang="zh-CN" altLang="en-US" sz="1400" spc="150">
              <a:solidFill>
                <a:schemeClr val="tx1"/>
              </a:solidFill>
              <a:effectLst/>
              <a:latin typeface="+mn-ea"/>
              <a:sym typeface="+mn-ea"/>
            </a:endParaRPr>
          </a:p>
        </p:txBody>
      </p:sp>
      <p:sp>
        <p:nvSpPr>
          <p:cNvPr id="1052424"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保险策略优化：根据实际情况不断优化保险策略，提高保障效果和降低成本</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2710" name="标题 2"/>
          <p:cNvSpPr>
            <a:spLocks noGrp="1"/>
          </p:cNvSpPr>
          <p:nvPr>
            <p:ph type="title" idx="44"/>
          </p:nvPr>
        </p:nvSpPr>
        <p:spPr/>
        <p:txBody>
          <a:bodyPr/>
          <a:lstStyle/>
          <a:p>
            <a:r>
              <a:rPr lang="zh-CN" altLang="en-US"/>
              <a:t>财产保险策略</a:t>
            </a:r>
            <a:endParaRPr lang="zh-CN" altLang="en-US"/>
          </a:p>
        </p:txBody>
      </p:sp>
      <p:sp>
        <p:nvSpPr>
          <p:cNvPr id="105271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1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1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1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2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272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2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2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272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273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3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273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273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273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274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274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274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274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274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定义：财产保险策略是一种针对财产损失风险的保险保障策略</a:t>
            </a:r>
            <a:endParaRPr lang="zh-CN" altLang="en-US" sz="1200" spc="150">
              <a:solidFill>
                <a:schemeClr val="tx1">
                  <a:lumMod val="65000"/>
                  <a:lumOff val="35000"/>
                </a:schemeClr>
              </a:solidFill>
              <a:latin typeface="+mn-ea"/>
              <a:sym typeface="+mn-ea"/>
            </a:endParaRPr>
          </a:p>
        </p:txBody>
      </p:sp>
      <p:sp>
        <p:nvSpPr>
          <p:cNvPr id="105275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投保方式：可选择向保险公司投保或通过第三方平台投保</a:t>
            </a:r>
            <a:endParaRPr lang="zh-CN" altLang="en-US" sz="1200" spc="150">
              <a:solidFill>
                <a:schemeClr val="tx1">
                  <a:lumMod val="65000"/>
                  <a:lumOff val="35000"/>
                </a:schemeClr>
              </a:solidFill>
              <a:latin typeface="+mn-ea"/>
              <a:sym typeface="+mn-ea"/>
            </a:endParaRPr>
          </a:p>
        </p:txBody>
      </p:sp>
      <p:sp>
        <p:nvSpPr>
          <p:cNvPr id="105275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保障范围：涵盖房屋、车辆、设备等财产损失风险</a:t>
            </a:r>
            <a:endParaRPr lang="zh-CN" altLang="en-US" sz="1200" spc="150">
              <a:solidFill>
                <a:schemeClr val="tx1">
                  <a:lumMod val="65000"/>
                  <a:lumOff val="35000"/>
                </a:schemeClr>
              </a:solidFill>
              <a:latin typeface="+mn-ea"/>
              <a:sym typeface="+mn-ea"/>
            </a:endParaRPr>
          </a:p>
        </p:txBody>
      </p:sp>
      <p:sp>
        <p:nvSpPr>
          <p:cNvPr id="105275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种类：分为财产损失保险、责任保险、信用保险等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3040" name="标题 2"/>
          <p:cNvSpPr>
            <a:spLocks noGrp="1"/>
          </p:cNvSpPr>
          <p:nvPr>
            <p:ph type="title" idx="44"/>
          </p:nvPr>
        </p:nvSpPr>
        <p:spPr/>
        <p:txBody>
          <a:bodyPr/>
          <a:lstStyle/>
          <a:p>
            <a:r>
              <a:rPr lang="zh-CN" altLang="en-US"/>
              <a:t>责任保险策略</a:t>
            </a:r>
            <a:endParaRPr lang="zh-CN" altLang="en-US"/>
          </a:p>
        </p:txBody>
      </p:sp>
      <p:sp>
        <p:nvSpPr>
          <p:cNvPr id="105304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04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04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04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05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特点：责任保险策略具有保障范围广、赔偿额度高、保费相对较低等特点</a:t>
            </a:r>
            <a:endParaRPr lang="zh-CN" altLang="en-US" sz="1400" spc="150">
              <a:solidFill>
                <a:schemeClr val="tx1"/>
              </a:solidFill>
              <a:effectLst/>
              <a:latin typeface="+mn-ea"/>
              <a:sym typeface="+mn-ea"/>
            </a:endParaRPr>
          </a:p>
        </p:txBody>
      </p:sp>
      <p:sp>
        <p:nvSpPr>
          <p:cNvPr id="105305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定义：责任保险策略是指保险公司为被保险人因意外事故导致的人身伤亡或财产损失承担赔偿责任的保险产品</a:t>
            </a:r>
            <a:endParaRPr lang="zh-CN" altLang="en-US" sz="1400" spc="150">
              <a:solidFill>
                <a:schemeClr val="tx1"/>
              </a:solidFill>
              <a:effectLst/>
              <a:latin typeface="+mn-ea"/>
              <a:sym typeface="+mn-ea"/>
            </a:endParaRPr>
          </a:p>
        </p:txBody>
      </p:sp>
      <p:sp>
        <p:nvSpPr>
          <p:cNvPr id="105305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适用范围：适用于各种需要保障意外事故风险的企业、个人等</a:t>
            </a:r>
            <a:endParaRPr lang="zh-CN" altLang="en-US" sz="1400" spc="150">
              <a:solidFill>
                <a:schemeClr val="tx1"/>
              </a:solidFill>
              <a:effectLst/>
              <a:latin typeface="+mn-ea"/>
              <a:sym typeface="+mn-ea"/>
            </a:endParaRPr>
          </a:p>
        </p:txBody>
      </p:sp>
      <p:sp>
        <p:nvSpPr>
          <p:cNvPr id="105305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注意事项：在选择责任保险策略时，需要了解保险公司的信誉和赔偿能力，以及保险产品的保障范围和免赔额等情况</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3342" name="标题 2"/>
          <p:cNvSpPr>
            <a:spLocks noGrp="1"/>
          </p:cNvSpPr>
          <p:nvPr>
            <p:ph type="title" idx="44"/>
          </p:nvPr>
        </p:nvSpPr>
        <p:spPr/>
        <p:txBody>
          <a:bodyPr/>
          <a:lstStyle/>
          <a:p>
            <a:r>
              <a:rPr lang="zh-CN" altLang="en-US"/>
              <a:t>信用保险策略</a:t>
            </a:r>
            <a:endParaRPr lang="zh-CN" altLang="en-US"/>
          </a:p>
        </p:txBody>
      </p:sp>
      <p:sp>
        <p:nvSpPr>
          <p:cNvPr id="105334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34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34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35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35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特点：能够为寄销商提供信用风险保障，降低寄销商的信用风险</a:t>
            </a:r>
            <a:endParaRPr lang="zh-CN" altLang="en-US" sz="1400" spc="150">
              <a:solidFill>
                <a:schemeClr val="tx1"/>
              </a:solidFill>
              <a:effectLst/>
              <a:latin typeface="+mn-ea"/>
              <a:sym typeface="+mn-ea"/>
            </a:endParaRPr>
          </a:p>
        </p:txBody>
      </p:sp>
      <p:sp>
        <p:nvSpPr>
          <p:cNvPr id="105335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定义：信用保险策略是一种针对信用风险的保险保障策略</a:t>
            </a:r>
            <a:endParaRPr lang="zh-CN" altLang="en-US" sz="1400" spc="150">
              <a:solidFill>
                <a:schemeClr val="tx1"/>
              </a:solidFill>
              <a:effectLst/>
              <a:latin typeface="+mn-ea"/>
              <a:sym typeface="+mn-ea"/>
            </a:endParaRPr>
          </a:p>
        </p:txBody>
      </p:sp>
      <p:sp>
        <p:nvSpPr>
          <p:cNvPr id="105335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适用范围：适用于寄销商需要承担信用风险的场合</a:t>
            </a:r>
            <a:endParaRPr lang="zh-CN" altLang="en-US" sz="1400" spc="150">
              <a:solidFill>
                <a:schemeClr val="tx1"/>
              </a:solidFill>
              <a:effectLst/>
              <a:latin typeface="+mn-ea"/>
              <a:sym typeface="+mn-ea"/>
            </a:endParaRPr>
          </a:p>
        </p:txBody>
      </p:sp>
      <p:sp>
        <p:nvSpPr>
          <p:cNvPr id="105335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实施方式：通过与保险公司合作，为寄销商提供信用保险服务</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3644" name="标题 1"/>
          <p:cNvSpPr>
            <a:spLocks noGrp="1"/>
          </p:cNvSpPr>
          <p:nvPr>
            <p:ph type="title" idx="2"/>
            <p:custDataLst>
              <p:tags r:id="rId2"/>
            </p:custDataLst>
          </p:nvPr>
        </p:nvSpPr>
        <p:spPr/>
        <p:txBody>
          <a:bodyPr/>
          <a:lstStyle/>
          <a:p>
            <a:r>
              <a:rPr lang="zh-CN" altLang="en-US"/>
              <a:t>寄售结算的保险保障策略实施步骤</a:t>
            </a:r>
            <a:endParaRPr lang="zh-CN" altLang="en-US"/>
          </a:p>
        </p:txBody>
      </p:sp>
      <p:sp>
        <p:nvSpPr>
          <p:cNvPr id="1053646"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4104" name="标题 2"/>
          <p:cNvSpPr>
            <a:spLocks noGrp="1"/>
          </p:cNvSpPr>
          <p:nvPr>
            <p:ph type="title" idx="44"/>
          </p:nvPr>
        </p:nvSpPr>
        <p:spPr/>
        <p:txBody>
          <a:bodyPr/>
          <a:lstStyle/>
          <a:p>
            <a:r>
              <a:rPr lang="zh-CN" altLang="en-US"/>
              <a:t>确定保险需求和风险评估</a:t>
            </a:r>
            <a:endParaRPr lang="zh-CN" altLang="en-US"/>
          </a:p>
        </p:txBody>
      </p:sp>
      <p:sp>
        <p:nvSpPr>
          <p:cNvPr id="105410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0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1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1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1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1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1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2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确定寄售结算业务的风险点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541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根据风险评估结果，确定所需的保险类型和保额</a:t>
            </a:r>
            <a:endParaRPr sz="2000" err="1">
              <a:solidFill>
                <a:schemeClr val="tx1">
                  <a:lumMod val="75000"/>
                  <a:lumOff val="25000"/>
                </a:schemeClr>
              </a:solidFill>
              <a:latin typeface="+mn-ea"/>
              <a:ea typeface="+mn-ea"/>
              <a:cs typeface="+mn-ea"/>
              <a:sym typeface="+mn-lt"/>
            </a:endParaRPr>
          </a:p>
        </p:txBody>
      </p:sp>
      <p:sp>
        <p:nvSpPr>
          <p:cNvPr id="105412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2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3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413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3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3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3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4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41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考虑寄售结算业务的特殊需求，制定定制化的保险方案</a:t>
            </a:r>
            <a:endParaRPr sz="2000" err="1">
              <a:solidFill>
                <a:schemeClr val="tx1">
                  <a:lumMod val="75000"/>
                  <a:lumOff val="25000"/>
                </a:schemeClr>
              </a:solidFill>
              <a:latin typeface="+mn-ea"/>
              <a:ea typeface="+mn-ea"/>
              <a:cs typeface="+mn-ea"/>
              <a:sym typeface="+mn-lt"/>
            </a:endParaRPr>
          </a:p>
        </p:txBody>
      </p:sp>
      <p:sp>
        <p:nvSpPr>
          <p:cNvPr id="10541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进行风险评估，确定风险的严重程度和发生概率</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4430" name="标题 2"/>
          <p:cNvSpPr>
            <a:spLocks noGrp="1"/>
          </p:cNvSpPr>
          <p:nvPr>
            <p:ph type="title" idx="44"/>
          </p:nvPr>
        </p:nvSpPr>
        <p:spPr/>
        <p:txBody>
          <a:bodyPr/>
          <a:lstStyle/>
          <a:p>
            <a:r>
              <a:rPr lang="zh-CN" altLang="en-US"/>
              <a:t>选择合适的保险策略</a:t>
            </a:r>
            <a:endParaRPr lang="zh-CN" altLang="en-US"/>
          </a:p>
        </p:txBody>
      </p:sp>
      <p:sp>
        <p:nvSpPr>
          <p:cNvPr id="105443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3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3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了解寄售物品的价值和风险</a:t>
            </a:r>
            <a:endParaRPr lang="zh-CN" altLang="en-US" sz="2000" spc="150">
              <a:solidFill>
                <a:schemeClr val="tx1">
                  <a:lumMod val="85000"/>
                  <a:lumOff val="15000"/>
                </a:schemeClr>
              </a:solidFill>
              <a:latin typeface="+mn-ea"/>
              <a:sym typeface="+mn-ea"/>
            </a:endParaRPr>
          </a:p>
        </p:txBody>
      </p:sp>
      <p:sp>
        <p:nvSpPr>
          <p:cNvPr id="105443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4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选择合适的保险公司和保险产品</a:t>
            </a:r>
            <a:endParaRPr lang="zh-CN" altLang="en-US" sz="2000" spc="150">
              <a:solidFill>
                <a:schemeClr val="tx1">
                  <a:lumMod val="85000"/>
                  <a:lumOff val="15000"/>
                </a:schemeClr>
              </a:solidFill>
              <a:latin typeface="+mn-ea"/>
              <a:sym typeface="+mn-ea"/>
            </a:endParaRPr>
          </a:p>
        </p:txBody>
      </p:sp>
      <p:sp>
        <p:nvSpPr>
          <p:cNvPr id="105444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4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4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确定保险金额和保险期限</a:t>
            </a:r>
            <a:endParaRPr lang="zh-CN" altLang="en-US" sz="2000" spc="150">
              <a:solidFill>
                <a:schemeClr val="tx1">
                  <a:lumMod val="85000"/>
                  <a:lumOff val="15000"/>
                </a:schemeClr>
              </a:solidFill>
              <a:latin typeface="+mn-ea"/>
              <a:sym typeface="+mn-ea"/>
            </a:endParaRPr>
          </a:p>
        </p:txBody>
      </p:sp>
      <p:sp>
        <p:nvSpPr>
          <p:cNvPr id="10544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5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45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签订保险合同并支付保险费用</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4740" name="标题 2"/>
          <p:cNvSpPr>
            <a:spLocks noGrp="1"/>
          </p:cNvSpPr>
          <p:nvPr>
            <p:ph type="title" idx="44"/>
          </p:nvPr>
        </p:nvSpPr>
        <p:spPr/>
        <p:txBody>
          <a:bodyPr/>
          <a:lstStyle/>
          <a:p>
            <a:r>
              <a:rPr lang="zh-CN" altLang="en-US"/>
              <a:t>确定保险金额和保险期限</a:t>
            </a:r>
            <a:endParaRPr lang="zh-CN" altLang="en-US"/>
          </a:p>
        </p:txBody>
      </p:sp>
      <p:sp>
        <p:nvSpPr>
          <p:cNvPr id="1054742" name="圆角矩形 26"/>
          <p:cNvSpPr/>
          <p:nvPr>
            <p:custDataLst>
              <p:tags r:id="rId2"/>
            </p:custDataLst>
          </p:nvPr>
        </p:nvSpPr>
        <p:spPr>
          <a:xfrm>
            <a:off x="608400"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4744" name="圆角矩形 28"/>
          <p:cNvSpPr/>
          <p:nvPr>
            <p:custDataLst>
              <p:tags r:id="rId3"/>
            </p:custDataLst>
          </p:nvPr>
        </p:nvSpPr>
        <p:spPr>
          <a:xfrm>
            <a:off x="610944"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54746" name="文本框 31"/>
          <p:cNvSpPr txBox="1"/>
          <p:nvPr>
            <p:custDataLst>
              <p:tags r:id="rId4"/>
            </p:custDataLst>
          </p:nvPr>
        </p:nvSpPr>
        <p:spPr>
          <a:xfrm>
            <a:off x="692994" y="2285616"/>
            <a:ext cx="1825900" cy="345498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确定保险金额：根据寄售物品的价值、寄售商的要求和保险公司的规定，确定合理的保险金额。</a:t>
            </a:r>
            <a:endParaRPr lang="zh-CN" altLang="en-US" sz="2000" spc="200">
              <a:solidFill>
                <a:schemeClr val="tx1">
                  <a:lumMod val="85000"/>
                  <a:lumOff val="15000"/>
                </a:schemeClr>
              </a:solidFill>
              <a:latin typeface="+mn-ea"/>
              <a:sym typeface="+mn-ea"/>
            </a:endParaRPr>
          </a:p>
        </p:txBody>
      </p:sp>
      <p:sp>
        <p:nvSpPr>
          <p:cNvPr id="1054748" name="圆角矩形 29"/>
          <p:cNvSpPr/>
          <p:nvPr>
            <p:custDataLst>
              <p:tags r:id="rId5"/>
            </p:custDataLst>
          </p:nvPr>
        </p:nvSpPr>
        <p:spPr>
          <a:xfrm>
            <a:off x="2852360"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4750" name="圆角矩形 32"/>
          <p:cNvSpPr/>
          <p:nvPr>
            <p:custDataLst>
              <p:tags r:id="rId6"/>
            </p:custDataLst>
          </p:nvPr>
        </p:nvSpPr>
        <p:spPr>
          <a:xfrm>
            <a:off x="2854904"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4752" name="文本框 34"/>
          <p:cNvSpPr txBox="1"/>
          <p:nvPr>
            <p:custDataLst>
              <p:tags r:id="rId7"/>
            </p:custDataLst>
          </p:nvPr>
        </p:nvSpPr>
        <p:spPr>
          <a:xfrm>
            <a:off x="2936954" y="2285616"/>
            <a:ext cx="1825900" cy="345634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确定保险期限：根据寄售物品的保管期限、寄售商的要求和保险公司的规定，确定合理的保险期限。</a:t>
            </a:r>
            <a:endParaRPr lang="zh-CN" altLang="en-US" sz="2000" spc="200">
              <a:solidFill>
                <a:schemeClr val="tx1">
                  <a:lumMod val="85000"/>
                  <a:lumOff val="15000"/>
                </a:schemeClr>
              </a:solidFill>
              <a:latin typeface="+mn-ea"/>
              <a:sym typeface="+mn-ea"/>
            </a:endParaRPr>
          </a:p>
        </p:txBody>
      </p:sp>
      <p:sp>
        <p:nvSpPr>
          <p:cNvPr id="1054754" name="圆角矩形 3"/>
          <p:cNvSpPr/>
          <p:nvPr>
            <p:custDataLst>
              <p:tags r:id="rId8"/>
            </p:custDataLst>
          </p:nvPr>
        </p:nvSpPr>
        <p:spPr>
          <a:xfrm>
            <a:off x="5096320"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4756" name="圆角矩形 4"/>
          <p:cNvSpPr/>
          <p:nvPr>
            <p:custDataLst>
              <p:tags r:id="rId9"/>
            </p:custDataLst>
          </p:nvPr>
        </p:nvSpPr>
        <p:spPr>
          <a:xfrm>
            <a:off x="5098229"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4758" name="文本框 5"/>
          <p:cNvSpPr txBox="1"/>
          <p:nvPr>
            <p:custDataLst>
              <p:tags r:id="rId10"/>
            </p:custDataLst>
          </p:nvPr>
        </p:nvSpPr>
        <p:spPr>
          <a:xfrm>
            <a:off x="5180278" y="2285616"/>
            <a:ext cx="1825900" cy="345634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保险合同签订：寄售商与保险公司签订保险合同，明确双方的权利和义务。</a:t>
            </a:r>
            <a:endParaRPr lang="zh-CN" altLang="en-US" sz="2000" spc="200">
              <a:solidFill>
                <a:schemeClr val="tx1">
                  <a:lumMod val="85000"/>
                  <a:lumOff val="15000"/>
                </a:schemeClr>
              </a:solidFill>
              <a:latin typeface="+mn-ea"/>
              <a:sym typeface="+mn-ea"/>
            </a:endParaRPr>
          </a:p>
        </p:txBody>
      </p:sp>
      <p:sp>
        <p:nvSpPr>
          <p:cNvPr id="1054760" name="圆角矩形 8"/>
          <p:cNvSpPr/>
          <p:nvPr>
            <p:custDataLst>
              <p:tags r:id="rId11"/>
            </p:custDataLst>
          </p:nvPr>
        </p:nvSpPr>
        <p:spPr>
          <a:xfrm>
            <a:off x="7340281"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4762" name="圆角矩形 9"/>
          <p:cNvSpPr/>
          <p:nvPr>
            <p:custDataLst>
              <p:tags r:id="rId12"/>
            </p:custDataLst>
          </p:nvPr>
        </p:nvSpPr>
        <p:spPr>
          <a:xfrm>
            <a:off x="7342189"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4764" name="文本框 10"/>
          <p:cNvSpPr txBox="1"/>
          <p:nvPr>
            <p:custDataLst>
              <p:tags r:id="rId13"/>
            </p:custDataLst>
          </p:nvPr>
        </p:nvSpPr>
        <p:spPr>
          <a:xfrm>
            <a:off x="7424238" y="2285616"/>
            <a:ext cx="1825900" cy="345634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保险费用支付：寄售商按照保险合同的规定，向保险公司支付相应的保险费用。</a:t>
            </a:r>
            <a:endParaRPr lang="zh-CN" altLang="en-US" sz="2000" spc="200">
              <a:solidFill>
                <a:schemeClr val="tx1">
                  <a:lumMod val="85000"/>
                  <a:lumOff val="15000"/>
                </a:schemeClr>
              </a:solidFill>
              <a:latin typeface="+mn-ea"/>
              <a:sym typeface="+mn-ea"/>
            </a:endParaRPr>
          </a:p>
        </p:txBody>
      </p:sp>
      <p:sp>
        <p:nvSpPr>
          <p:cNvPr id="1054766" name="圆角矩形 6"/>
          <p:cNvSpPr/>
          <p:nvPr>
            <p:custDataLst>
              <p:tags r:id="rId14"/>
            </p:custDataLst>
          </p:nvPr>
        </p:nvSpPr>
        <p:spPr>
          <a:xfrm>
            <a:off x="9584241" y="1865192"/>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4768" name="圆角矩形 7"/>
          <p:cNvSpPr/>
          <p:nvPr>
            <p:custDataLst>
              <p:tags r:id="rId15"/>
            </p:custDataLst>
          </p:nvPr>
        </p:nvSpPr>
        <p:spPr>
          <a:xfrm>
            <a:off x="9586149" y="1865192"/>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4770" name="文本框 11"/>
          <p:cNvSpPr txBox="1"/>
          <p:nvPr>
            <p:custDataLst>
              <p:tags r:id="rId16"/>
            </p:custDataLst>
          </p:nvPr>
        </p:nvSpPr>
        <p:spPr>
          <a:xfrm>
            <a:off x="9668199" y="2287525"/>
            <a:ext cx="1825900" cy="3456347"/>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保险保障实施：在保险期限内，如果寄售物品发生损失或损坏，保险公司将按照保险合同的规定进行赔偿。</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https://d.book118.com/877025032036006051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7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7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7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7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7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7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7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7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7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7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7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7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7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7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75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7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7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7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7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7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75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7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7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76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7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7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76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7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7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76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7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7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7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7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7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7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77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7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7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7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7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7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7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7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7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7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7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7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7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7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7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7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7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7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7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8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8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8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80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80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80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80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8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8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8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81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8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8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8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82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8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2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829.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8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83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8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8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8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8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8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8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8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8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8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8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8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8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8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8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8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8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8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8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8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8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8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8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8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8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8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8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8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8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8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8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8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8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8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8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8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8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87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Wingdings</vt:lpstr>
      <vt:lpstr>+中文标题</vt:lpstr>
      <vt:lpstr>Calibri Light</vt:lpstr>
      <vt:lpstr>宋体</vt:lpstr>
      <vt:lpstr>Office Theme</vt:lpstr>
      <vt:lpstr>寄售结算的保险保障策略</vt:lpstr>
      <vt:lpstr>目录</vt:lpstr>
      <vt:lpstr>寄售结算的保险保障策略背景</vt:lpstr>
      <vt:lpstr>寄售结算的定义和重要性</vt:lpstr>
      <vt:lpstr>保险保障策略的必要性</vt:lpstr>
      <vt:lpstr>保险保障策略的风险因素</vt:lpstr>
      <vt:lpstr>寄售结算的保险保障策略种类</vt:lpstr>
      <vt:lpstr>物流保险策略</vt:lpstr>
      <vt:lpstr>财产保险策略</vt:lpstr>
      <vt:lpstr>责任保险策略</vt:lpstr>
      <vt:lpstr>信用保险策略</vt:lpstr>
      <vt:lpstr>寄售结算的保险保障策略实施步骤</vt:lpstr>
      <vt:lpstr>确定保险需求和风险评估</vt:lpstr>
      <vt:lpstr>选择合适的保险策略</vt:lpstr>
      <vt:lpstr>确定保险金额和保险期限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2024-09-24T04:36:36.282</cp:lastPrinted>
  <dcterms:created xsi:type="dcterms:W3CDTF">2024-09-23T20:36:36Z</dcterms:created>
  <dcterms:modified xsi:type="dcterms:W3CDTF">2024-09-23T20:36:39Z</dcterms:modified>
</cp:coreProperties>
</file>