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00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8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6C7E1-206B-4989-B006-40A902F1F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E5AC2-FEF1-4851-A44A-ECFA6A7AD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2A3F3-CA8F-4799-9A56-309CF6F01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010B5-FDEB-4193-BDBF-828B818E5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77CE6D-230C-40CB-8619-DC11D2963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BE9E20-39CD-4231-B4B5-7353AF64B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3C9004-D65C-48D6-AAC5-9E5ECED34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14C546-16A5-4E15-8303-243465032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A53DC-E686-45CB-9732-0409965BB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43510-AD48-4CC0-91CB-EC92B0289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5C086-E310-4D7D-A3DF-3F387F353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992" r:id="rId2"/>
    <p:sldLayoutId id="2147485993" r:id="rId3"/>
    <p:sldLayoutId id="2147485994" r:id="rId4"/>
    <p:sldLayoutId id="2147485995" r:id="rId5"/>
    <p:sldLayoutId id="2147485996" r:id="rId6"/>
    <p:sldLayoutId id="2147485997" r:id="rId7"/>
    <p:sldLayoutId id="2147485998" r:id="rId8"/>
    <p:sldLayoutId id="2147485999" r:id="rId9"/>
    <p:sldLayoutId id="2147486000" r:id="rId10"/>
    <p:sldLayoutId id="214748600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14" Type="http://schemas.openxmlformats.org/officeDocument/2006/relationships/tags" Target="../tags/tag252.xml" /><Relationship Id="rId15" Type="http://schemas.openxmlformats.org/officeDocument/2006/relationships/tags" Target="../tags/tag253.xml" /><Relationship Id="rId16" Type="http://schemas.openxmlformats.org/officeDocument/2006/relationships/tags" Target="../tags/tag254.xml" /><Relationship Id="rId17" Type="http://schemas.openxmlformats.org/officeDocument/2006/relationships/tags" Target="../tags/tag255.xml" /><Relationship Id="rId18" Type="http://schemas.openxmlformats.org/officeDocument/2006/relationships/tags" Target="../tags/tag256.xml" /><Relationship Id="rId19" Type="http://schemas.openxmlformats.org/officeDocument/2006/relationships/tags" Target="../tags/tag257.xml" /><Relationship Id="rId2" Type="http://schemas.openxmlformats.org/officeDocument/2006/relationships/tags" Target="../tags/tag240.xml" /><Relationship Id="rId20" Type="http://schemas.openxmlformats.org/officeDocument/2006/relationships/tags" Target="../tags/tag258.xml" /><Relationship Id="rId21" Type="http://schemas.openxmlformats.org/officeDocument/2006/relationships/tags" Target="../tags/tag259.xml" /><Relationship Id="rId22" Type="http://schemas.openxmlformats.org/officeDocument/2006/relationships/tags" Target="../tags/tag260.xml" /><Relationship Id="rId23" Type="http://schemas.openxmlformats.org/officeDocument/2006/relationships/tags" Target="../tags/tag261.xml" /><Relationship Id="rId24" Type="http://schemas.openxmlformats.org/officeDocument/2006/relationships/tags" Target="../tags/tag262.xml" /><Relationship Id="rId25" Type="http://schemas.openxmlformats.org/officeDocument/2006/relationships/tags" Target="../tags/tag263.xml" /><Relationship Id="rId26" Type="http://schemas.openxmlformats.org/officeDocument/2006/relationships/tags" Target="../tags/tag264.xml" /><Relationship Id="rId27" Type="http://schemas.openxmlformats.org/officeDocument/2006/relationships/tags" Target="../tags/tag265.xml" /><Relationship Id="rId28" Type="http://schemas.openxmlformats.org/officeDocument/2006/relationships/tags" Target="../tags/tag266.xml" /><Relationship Id="rId29" Type="http://schemas.openxmlformats.org/officeDocument/2006/relationships/tags" Target="../tags/tag267.xml" /><Relationship Id="rId3" Type="http://schemas.openxmlformats.org/officeDocument/2006/relationships/tags" Target="../tags/tag241.xml" /><Relationship Id="rId30" Type="http://schemas.openxmlformats.org/officeDocument/2006/relationships/tags" Target="../tags/tag268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Relationship Id="rId8" Type="http://schemas.openxmlformats.org/officeDocument/2006/relationships/tags" Target="../tags/tag275.xml" /><Relationship Id="rId9" Type="http://schemas.openxmlformats.org/officeDocument/2006/relationships/tags" Target="../tags/tag27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2506406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灭火和急救技能的安全培训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灭火技能培训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急救技能培训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安全培训的重要性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安全培训的实践经验分享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总结与展望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灭火技能培训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灭火器的种类和使用方法</a:t>
            </a:r>
            <a:endParaRPr lang="zh-CN" altLang="en-US"/>
          </a:p>
        </p:txBody>
      </p:sp>
      <p:sp>
        <p:nvSpPr>
          <p:cNvPr id="104931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灭火器的注意事项：使用前检查压力是否正常、使用时保持安全距离、使用后及时更换保险销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灭火器的种类：干粉灭火器、泡沫灭火器、二氧化碳灭火器等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灭火器的使用方法：拔掉保险销、站在上风口、对准火源根部、按下压把喷射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灭火器的适用范围：适用于扑灭固体、液体、气体火灾等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灭火器的选择和配置</a:t>
            </a:r>
            <a:endParaRPr lang="zh-CN" altLang="en-US"/>
          </a:p>
        </p:txBody>
      </p:sp>
      <p:sp>
        <p:nvSpPr>
          <p:cNvPr id="1049378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灭火器的维护和保养要求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88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灭火器的使用方法和注意事项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灭火器的配置原则和标准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00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灭火器的种类和适用范围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灭火器的维护和保养</a:t>
            </a:r>
            <a:endParaRPr lang="zh-CN" altLang="en-US"/>
          </a:p>
        </p:txBody>
      </p:sp>
      <p:sp>
        <p:nvSpPr>
          <p:cNvPr id="1049440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正确存放灭火器，避免阳光直射和潮湿环境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50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定期对灭火器进行清洗和消毒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定期对灭火器进行充气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62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定期检查灭火器压力是否正常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灭火器的使用注意事项</a:t>
            </a:r>
            <a:endParaRPr lang="zh-CN" altLang="en-US"/>
          </a:p>
        </p:txBody>
      </p:sp>
      <p:sp>
        <p:nvSpPr>
          <p:cNvPr id="1049502" name="文本框 5"/>
          <p:cNvSpPr txBox="1"/>
          <p:nvPr>
            <p:custDataLst>
              <p:tags r:id="rId2"/>
            </p:custDataLst>
          </p:nvPr>
        </p:nvSpPr>
        <p:spPr>
          <a:xfrm>
            <a:off x="3330462" y="2566892"/>
            <a:ext cx="5531077" cy="363785"/>
          </a:xfrm>
          <a:prstGeom prst="rect">
            <a:avLst/>
          </a:prstGeom>
          <a:noFill/>
        </p:spPr>
        <p:txBody>
          <a:bodyPr wrap="square" l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2200" b="1" spc="130">
                <a:solidFill>
                  <a:schemeClr val="accent1"/>
                </a:solidFill>
                <a:latin typeface="+中文标题" charset="0"/>
                <a:ea typeface="+mj-ea"/>
                <a:cs typeface="思源黑体 CN Normal" panose="020b0400000000000000" charset="-122"/>
                <a:sym typeface="思源黑体 CN Normal" panose="020b0400000000000000" charset="-122"/>
              </a:rPr>
              <a:t>单击添加标题</a:t>
            </a:r>
            <a:endParaRPr lang="zh-CN" sz="2200" b="1" spc="130">
              <a:solidFill>
                <a:schemeClr val="accent1"/>
              </a:solidFill>
              <a:latin typeface="+中文标题" charset="0"/>
              <a:ea typeface="+mj-ea"/>
              <a:cs typeface="思源黑体 CN Normal" panose="020b0400000000000000" charset="-122"/>
              <a:sym typeface="思源黑体 CN Normal" panose="020b0400000000000000" charset="-122"/>
            </a:endParaRPr>
          </a:p>
        </p:txBody>
      </p:sp>
      <p:sp>
        <p:nvSpPr>
          <p:cNvPr id="1049504" name="正文"/>
          <p:cNvSpPr txBox="1"/>
          <p:nvPr>
            <p:custDataLst>
              <p:tags r:id="rId3"/>
            </p:custDataLst>
          </p:nvPr>
        </p:nvSpPr>
        <p:spPr>
          <a:xfrm>
            <a:off x="3330462" y="2959754"/>
            <a:ext cx="5531077" cy="672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457200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使用方法：拔掉保险销，握住喷管对准火源，按下压把喷射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文本框 7"/>
          <p:cNvSpPr txBox="1"/>
          <p:nvPr>
            <p:custDataLst>
              <p:tags r:id="rId4"/>
            </p:custDataLst>
          </p:nvPr>
        </p:nvSpPr>
        <p:spPr>
          <a:xfrm>
            <a:off x="3330462" y="1364400"/>
            <a:ext cx="5531723" cy="354092"/>
          </a:xfrm>
          <a:prstGeom prst="rect">
            <a:avLst/>
          </a:prstGeom>
          <a:noFill/>
        </p:spPr>
        <p:txBody>
          <a:bodyPr wrap="square" lIns="0" bIns="0" rtlCol="0" anchor="b" anchorCtr="0">
            <a:normAutofit fontScale="99091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2200" b="1" spc="130">
                <a:solidFill>
                  <a:schemeClr val="accent1"/>
                </a:solidFill>
                <a:latin typeface="+中文标题" charset="0"/>
                <a:ea typeface="+mj-ea"/>
                <a:cs typeface="思源黑体 CN Normal" panose="020b0400000000000000" charset="-122"/>
                <a:sym typeface="思源黑体 CN Normal" panose="020b0400000000000000" charset="-122"/>
              </a:rPr>
              <a:t>单击添加标题</a:t>
            </a:r>
            <a:endParaRPr lang="zh-CN" sz="2200" b="1" spc="130">
              <a:solidFill>
                <a:schemeClr val="accent1"/>
              </a:solidFill>
              <a:latin typeface="+中文标题" charset="0"/>
              <a:ea typeface="+mj-ea"/>
              <a:cs typeface="思源黑体 CN Normal" panose="020b0400000000000000" charset="-122"/>
              <a:sym typeface="思源黑体 CN Normal" panose="020b0400000000000000" charset="-122"/>
            </a:endParaRPr>
          </a:p>
        </p:txBody>
      </p:sp>
      <p:sp>
        <p:nvSpPr>
          <p:cNvPr id="1049508" name="正文"/>
          <p:cNvSpPr txBox="1"/>
          <p:nvPr>
            <p:custDataLst>
              <p:tags r:id="rId5"/>
            </p:custDataLst>
          </p:nvPr>
        </p:nvSpPr>
        <p:spPr>
          <a:xfrm>
            <a:off x="3330462" y="1741108"/>
            <a:ext cx="5531077" cy="653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457200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灭火器种类：干粉、泡沫、二氧化碳等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文本框 12"/>
          <p:cNvSpPr txBox="1"/>
          <p:nvPr>
            <p:custDataLst>
              <p:tags r:id="rId6"/>
            </p:custDataLst>
          </p:nvPr>
        </p:nvSpPr>
        <p:spPr>
          <a:xfrm>
            <a:off x="3330462" y="3803631"/>
            <a:ext cx="5531077" cy="376708"/>
          </a:xfrm>
          <a:prstGeom prst="rect">
            <a:avLst/>
          </a:prstGeom>
          <a:noFill/>
        </p:spPr>
        <p:txBody>
          <a:bodyPr wrap="square" lIns="0" bIns="0" rtlCol="0" anchor="b" anchorCtr="0">
            <a:normAutofit fontScale="9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2200" b="1" spc="130">
                <a:solidFill>
                  <a:schemeClr val="accent1"/>
                </a:solidFill>
                <a:latin typeface="+中文标题" charset="0"/>
                <a:ea typeface="+mj-ea"/>
                <a:cs typeface="思源黑体 CN Normal" panose="020b0400000000000000" charset="-122"/>
                <a:sym typeface="思源黑体 CN Normal" panose="020b0400000000000000" charset="-122"/>
              </a:rPr>
              <a:t>单击添加标题</a:t>
            </a:r>
            <a:endParaRPr lang="zh-CN" sz="2200" b="1" spc="130">
              <a:solidFill>
                <a:schemeClr val="accent1"/>
              </a:solidFill>
              <a:latin typeface="+中文标题" charset="0"/>
              <a:ea typeface="+mj-ea"/>
              <a:cs typeface="思源黑体 CN Normal" panose="020b0400000000000000" charset="-122"/>
              <a:sym typeface="思源黑体 CN Normal" panose="020b0400000000000000" charset="-122"/>
            </a:endParaRPr>
          </a:p>
        </p:txBody>
      </p:sp>
      <p:sp>
        <p:nvSpPr>
          <p:cNvPr id="1049512" name="正文"/>
          <p:cNvSpPr txBox="1"/>
          <p:nvPr>
            <p:custDataLst>
              <p:tags r:id="rId7"/>
            </p:custDataLst>
          </p:nvPr>
        </p:nvSpPr>
        <p:spPr>
          <a:xfrm>
            <a:off x="3330462" y="4209415"/>
            <a:ext cx="5531077" cy="695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457200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注意事项：灭火器应存放在干燥、通风、无阳光直射的地方；灭火器应定期检查压力和有效期；使用前应先摇动灭火器，确保药剂有效混合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文本框 15"/>
          <p:cNvSpPr txBox="1"/>
          <p:nvPr>
            <p:custDataLst>
              <p:tags r:id="rId8"/>
            </p:custDataLst>
          </p:nvPr>
        </p:nvSpPr>
        <p:spPr>
          <a:xfrm>
            <a:off x="3330462" y="5076554"/>
            <a:ext cx="5531077" cy="376708"/>
          </a:xfrm>
          <a:prstGeom prst="rect">
            <a:avLst/>
          </a:prstGeom>
          <a:noFill/>
        </p:spPr>
        <p:txBody>
          <a:bodyPr wrap="square" lIns="0" bIns="0" rtlCol="0" anchor="b" anchorCtr="0">
            <a:normAutofit fontScale="9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2200" b="1" spc="130">
                <a:solidFill>
                  <a:schemeClr val="accent1"/>
                </a:solidFill>
                <a:latin typeface="+中文标题" charset="0"/>
                <a:ea typeface="+mj-ea"/>
                <a:cs typeface="思源黑体 CN Normal" panose="020b0400000000000000" charset="-122"/>
                <a:sym typeface="思源黑体 CN Normal" panose="020b0400000000000000" charset="-122"/>
              </a:rPr>
              <a:t>单击添加标题</a:t>
            </a:r>
            <a:endParaRPr lang="zh-CN" sz="2200" b="1" spc="130">
              <a:solidFill>
                <a:schemeClr val="accent1"/>
              </a:solidFill>
              <a:latin typeface="+中文标题" charset="0"/>
              <a:ea typeface="+mj-ea"/>
              <a:cs typeface="思源黑体 CN Normal" panose="020b0400000000000000" charset="-122"/>
              <a:sym typeface="思源黑体 CN Normal" panose="020b0400000000000000" charset="-122"/>
            </a:endParaRPr>
          </a:p>
        </p:txBody>
      </p:sp>
      <p:sp>
        <p:nvSpPr>
          <p:cNvPr id="1049516" name="正文"/>
          <p:cNvSpPr txBox="1"/>
          <p:nvPr>
            <p:custDataLst>
              <p:tags r:id="rId9"/>
            </p:custDataLst>
          </p:nvPr>
        </p:nvSpPr>
        <p:spPr>
          <a:xfrm>
            <a:off x="3330462" y="5482338"/>
            <a:ext cx="5531077" cy="695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457200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培训内容：灭火器的选择、使用方法和注意事项；火灾现场的应急处理和逃生技巧；常见火灾的扑救方法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5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急救技能培训</a:t>
            </a:r>
            <a:endParaRPr lang="zh-CN" altLang="en-US"/>
          </a:p>
        </p:txBody>
      </p:sp>
      <p:sp>
        <p:nvSpPr>
          <p:cNvPr id="10495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急救基本知识</a:t>
            </a:r>
            <a:endParaRPr lang="zh-CN" altLang="en-US"/>
          </a:p>
        </p:txBody>
      </p:sp>
      <p:sp>
        <p:nvSpPr>
          <p:cNvPr id="10496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急救的定义和重要性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急救的基本原则和步骤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7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常见急救技能培训内容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8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急救技能培训的实践应用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常见急救操作技能</a:t>
            </a:r>
            <a:endParaRPr lang="zh-CN" altLang="en-US"/>
          </a:p>
        </p:txBody>
      </p:sp>
      <p:sp>
        <p:nvSpPr>
          <p:cNvPr id="1049722" name="文本框 20"/>
          <p:cNvSpPr txBox="1"/>
          <p:nvPr>
            <p:custDataLst>
              <p:tags r:id="rId2"/>
            </p:custDataLst>
          </p:nvPr>
        </p:nvSpPr>
        <p:spPr>
          <a:xfrm>
            <a:off x="6781093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3"/>
                    </a:gs>
                    <a:gs pos="67000">
                      <a:schemeClr val="accent3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34000">
                    <a:schemeClr val="accent3"/>
                  </a:gs>
                  <a:gs pos="67000">
                    <a:schemeClr val="accent3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724" name="文本框 178"/>
          <p:cNvSpPr txBox="1"/>
          <p:nvPr>
            <p:custDataLst>
              <p:tags r:id="rId3"/>
            </p:custDataLst>
          </p:nvPr>
        </p:nvSpPr>
        <p:spPr>
          <a:xfrm>
            <a:off x="6294898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包扎技巧：绷带包扎、三角巾包扎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726" name="文本框 18"/>
          <p:cNvSpPr txBox="1"/>
          <p:nvPr>
            <p:custDataLst>
              <p:tags r:id="rId4"/>
            </p:custDataLst>
          </p:nvPr>
        </p:nvSpPr>
        <p:spPr>
          <a:xfrm>
            <a:off x="1324395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728" name="文本框 176"/>
          <p:cNvSpPr txBox="1"/>
          <p:nvPr>
            <p:custDataLst>
              <p:tags r:id="rId5"/>
            </p:custDataLst>
          </p:nvPr>
        </p:nvSpPr>
        <p:spPr>
          <a:xfrm>
            <a:off x="838200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心肺复苏术（CPR）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730" name="文本框 19"/>
          <p:cNvSpPr txBox="1"/>
          <p:nvPr>
            <p:custDataLst>
              <p:tags r:id="rId6"/>
            </p:custDataLst>
          </p:nvPr>
        </p:nvSpPr>
        <p:spPr>
          <a:xfrm>
            <a:off x="4053069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732" name="文本框 177"/>
          <p:cNvSpPr txBox="1"/>
          <p:nvPr>
            <p:custDataLst>
              <p:tags r:id="rId7"/>
            </p:custDataLst>
          </p:nvPr>
        </p:nvSpPr>
        <p:spPr>
          <a:xfrm>
            <a:off x="3566224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止血方法：直接加压止血、止血带止血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734" name="文本框 25"/>
          <p:cNvSpPr txBox="1"/>
          <p:nvPr>
            <p:custDataLst>
              <p:tags r:id="rId8"/>
            </p:custDataLst>
          </p:nvPr>
        </p:nvSpPr>
        <p:spPr>
          <a:xfrm>
            <a:off x="8145431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736" name="文本框 180"/>
          <p:cNvSpPr txBox="1"/>
          <p:nvPr>
            <p:custDataLst>
              <p:tags r:id="rId9"/>
            </p:custDataLst>
          </p:nvPr>
        </p:nvSpPr>
        <p:spPr>
          <a:xfrm>
            <a:off x="7657935" y="47173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中毒急救：催吐、洗胃、导泻等方法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738" name="文本框 23"/>
          <p:cNvSpPr txBox="1"/>
          <p:nvPr>
            <p:custDataLst>
              <p:tags r:id="rId10"/>
            </p:custDataLst>
          </p:nvPr>
        </p:nvSpPr>
        <p:spPr>
          <a:xfrm>
            <a:off x="2688732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34000">
                      <a:schemeClr val="accent5"/>
                    </a:gs>
                    <a:gs pos="67000">
                      <a:schemeClr val="accent5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34000">
                    <a:schemeClr val="accent5"/>
                  </a:gs>
                  <a:gs pos="67000">
                    <a:schemeClr val="accent5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740" name="文本框 181"/>
          <p:cNvSpPr txBox="1"/>
          <p:nvPr>
            <p:custDataLst>
              <p:tags r:id="rId11"/>
            </p:custDataLst>
          </p:nvPr>
        </p:nvSpPr>
        <p:spPr>
          <a:xfrm>
            <a:off x="2201237" y="47173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烧伤处理：冷却伤口、去除衣物、覆盖伤口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742" name="文本框 24"/>
          <p:cNvSpPr txBox="1"/>
          <p:nvPr>
            <p:custDataLst>
              <p:tags r:id="rId12"/>
            </p:custDataLst>
          </p:nvPr>
        </p:nvSpPr>
        <p:spPr>
          <a:xfrm>
            <a:off x="5416756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3400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3400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744" name="文本框 182"/>
          <p:cNvSpPr txBox="1"/>
          <p:nvPr>
            <p:custDataLst>
              <p:tags r:id="rId13"/>
            </p:custDataLst>
          </p:nvPr>
        </p:nvSpPr>
        <p:spPr>
          <a:xfrm>
            <a:off x="4929911" y="47030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溺水救援：清除呼吸道异物、心肺复苏、保暖措施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746" name="文本框 21"/>
          <p:cNvSpPr txBox="1"/>
          <p:nvPr>
            <p:custDataLst>
              <p:tags r:id="rId14"/>
            </p:custDataLst>
          </p:nvPr>
        </p:nvSpPr>
        <p:spPr>
          <a:xfrm>
            <a:off x="9509118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3400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049748" name="文本框 179"/>
          <p:cNvSpPr txBox="1"/>
          <p:nvPr>
            <p:custDataLst>
              <p:tags r:id="rId15"/>
            </p:custDataLst>
          </p:nvPr>
        </p:nvSpPr>
        <p:spPr>
          <a:xfrm>
            <a:off x="9022922" y="2179165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搬运伤员方法：单人徒手搬运、多人徒手搬运、担架搬运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急救药品和器材的使用</a:t>
            </a:r>
            <a:endParaRPr lang="zh-CN" altLang="en-US"/>
          </a:p>
        </p:txBody>
      </p:sp>
      <p:sp>
        <p:nvSpPr>
          <p:cNvPr id="104978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8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8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9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9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9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9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9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0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0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0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0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0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1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1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1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1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1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常用急救药品的种类和使用方法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急救药品和器材的使用培训和考核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急救药品和器材的储存和管理要求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常用急救器材的使用方法和注意事项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急救注意事项</a:t>
            </a:r>
            <a:endParaRPr lang="zh-CN" altLang="en-US"/>
          </a:p>
        </p:txBody>
      </p:sp>
      <p:sp>
        <p:nvSpPr>
          <p:cNvPr id="104986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6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6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6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7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评估现场环境，确保安全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7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保持冷静，不要惊慌失措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7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判断伤势，根据情况采取适当的急救措施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7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及时拨打急救电话，寻求专业医疗救助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  <p:sp>
        <p:nvSpPr>
          <p:cNvPr id="10499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安全培训的重要性</a:t>
            </a:r>
            <a:endParaRPr lang="zh-CN" altLang="en-US"/>
          </a:p>
        </p:txBody>
      </p:sp>
      <p:sp>
        <p:nvSpPr>
          <p:cNvPr id="10499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https://d.book118.com/877025064065006033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2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。单击此处添加文本具体内容，简明扼要地阐述您的观点"/>
  <p:tag name="KSO_WM_UNIT_SUBTYPE" val="a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2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。单击此处添加文本具体内容，简明扼要地阐述您的观点"/>
  <p:tag name="KSO_WM_UNIT_SUBTYPE" val="a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2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。单击此处添加文本具体内容，简明扼要地阐述您的观点"/>
  <p:tag name="KSO_WM_UNIT_SUBTYPE" val="a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2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。单击此处添加文本具体内容，简明扼要地阐述您的观点"/>
  <p:tag name="KSO_WM_UNIT_SUBTYPE" val="a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1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7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8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思源黑体 CN Normal</vt:lpstr>
      <vt:lpstr>Office Theme</vt:lpstr>
      <vt:lpstr>灭火和急救技能的安全培训</vt:lpstr>
      <vt:lpstr>目录</vt:lpstr>
      <vt:lpstr>单击此处添加章节标题</vt:lpstr>
      <vt:lpstr>灭火技能培训</vt:lpstr>
      <vt:lpstr>灭火器的种类和使用方法</vt:lpstr>
      <vt:lpstr>灭火器的选择和配置</vt:lpstr>
      <vt:lpstr>灭火器的维护和保养</vt:lpstr>
      <vt:lpstr>灭火器的使用注意事项</vt:lpstr>
      <vt:lpstr>急救技能培训</vt:lpstr>
      <vt:lpstr>急救基本知识</vt:lpstr>
      <vt:lpstr>常见急救操作技能</vt:lpstr>
      <vt:lpstr>急救药品和器材的使用</vt:lpstr>
      <vt:lpstr>急救注意事项</vt:lpstr>
      <vt:lpstr>安全培训的重要性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2024-09-06T20:47:15.917</cp:lastPrinted>
  <dcterms:created xsi:type="dcterms:W3CDTF">2024-09-06T12:47:15Z</dcterms:created>
  <dcterms:modified xsi:type="dcterms:W3CDTF">2024-09-06T12:47:18Z</dcterms:modified>
</cp:coreProperties>
</file>