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tiff" ContentType="image/tif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0095" cy="685927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 Target="../slides/slide3.xml" TargetMode="Internal" /><Relationship Id="rId4" Type="http://schemas.openxmlformats.org/officeDocument/2006/relationships/slide" Target="../slides/slide12.xml" TargetMode="Internal" /><Relationship Id="rId5" Type="http://schemas.openxmlformats.org/officeDocument/2006/relationships/slide" Target="../slides/slide1.xml" TargetMode="Interna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95CD49-2160-449E-9189-46D67B5C0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B375A-7C7C-4237-B9FD-C99289B4A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2398E8-9F8B-4004-A5B3-F352C990E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14BD4B-F4D6-4E2A-9047-4D1DF0707C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E29C1F-E755-40A5-9B10-78771E1CF5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D1AA77-4080-4125-AAA7-BEDE8557EC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3A602F-87A9-45AC-97DD-1E8AEE5AC5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32D126-F7A4-4DDA-81EA-E4EF61EC5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98730-89A4-41E4-BD59-135A1E40D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28FED4-2173-440F-8984-E6B5694AB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CBC7A-6E8E-4E44-9520-93B3CF2F2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281" y="2130919"/>
            <a:ext cx="10361851" cy="147036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562" y="3887100"/>
            <a:ext cx="8533289" cy="1753006"/>
          </a:xfrm>
        </p:spPr>
        <p:txBody>
          <a:bodyPr/>
          <a:lstStyle>
            <a:lvl1pPr marL="0" indent="0" algn="ctr">
              <a:buNone/>
              <a:defRPr>
                <a:solidFill>
                  <a:schemeClr val="tx1">
                    <a:tint val="75000"/>
                  </a:schemeClr>
                </a:solidFill>
              </a:defRPr>
            </a:lvl1pPr>
            <a:lvl2pPr marL="544195" indent="0" algn="ctr">
              <a:buNone/>
              <a:defRPr>
                <a:solidFill>
                  <a:schemeClr val="tx1">
                    <a:tint val="75000"/>
                  </a:schemeClr>
                </a:solidFill>
              </a:defRPr>
            </a:lvl2pPr>
            <a:lvl3pPr marL="1088390" indent="0" algn="ctr">
              <a:buNone/>
              <a:defRPr>
                <a:solidFill>
                  <a:schemeClr val="tx1">
                    <a:tint val="75000"/>
                  </a:schemeClr>
                </a:solidFill>
              </a:defRPr>
            </a:lvl3pPr>
            <a:lvl4pPr marL="1632585" indent="0" algn="ctr">
              <a:buNone/>
              <a:defRPr>
                <a:solidFill>
                  <a:schemeClr val="tx1">
                    <a:tint val="75000"/>
                  </a:schemeClr>
                </a:solidFill>
              </a:defRPr>
            </a:lvl4pPr>
            <a:lvl5pPr marL="2176780" indent="0" algn="ctr">
              <a:buNone/>
              <a:defRPr>
                <a:solidFill>
                  <a:schemeClr val="tx1">
                    <a:tint val="75000"/>
                  </a:schemeClr>
                </a:solidFill>
              </a:defRPr>
            </a:lvl5pPr>
            <a:lvl6pPr marL="2720975" indent="0" algn="ctr">
              <a:buNone/>
              <a:defRPr>
                <a:solidFill>
                  <a:schemeClr val="tx1">
                    <a:tint val="75000"/>
                  </a:schemeClr>
                </a:solidFill>
              </a:defRPr>
            </a:lvl6pPr>
            <a:lvl7pPr marL="3265805" indent="0" algn="ctr">
              <a:buNone/>
              <a:defRPr>
                <a:solidFill>
                  <a:schemeClr val="tx1">
                    <a:tint val="75000"/>
                  </a:schemeClr>
                </a:solidFill>
              </a:defRPr>
            </a:lvl7pPr>
            <a:lvl8pPr marL="3810000" indent="0" algn="ctr">
              <a:buNone/>
              <a:defRPr>
                <a:solidFill>
                  <a:schemeClr val="tx1">
                    <a:tint val="75000"/>
                  </a:schemeClr>
                </a:solidFill>
              </a:defRPr>
            </a:lvl8pPr>
            <a:lvl9pPr marL="4354195" indent="0" algn="ctr">
              <a:buNone/>
              <a:defRPr>
                <a:solidFill>
                  <a:schemeClr val="tx1">
                    <a:tint val="75000"/>
                  </a:schemeClr>
                </a:solidFill>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8" name="矩形 7"/>
          <p:cNvSpPr/>
          <p:nvPr userDrawn="1"/>
        </p:nvSpPr>
        <p:spPr>
          <a:xfrm>
            <a:off x="0" y="-35169"/>
            <a:ext cx="12190413" cy="569913"/>
          </a:xfrm>
          <a:prstGeom prst="rect">
            <a:avLst/>
          </a:prstGeom>
          <a:gradFill>
            <a:gsLst>
              <a:gs pos="0">
                <a:srgbClr val="0070A7"/>
              </a:gs>
              <a:gs pos="50000">
                <a:srgbClr val="0070A7">
                  <a:gamma/>
                  <a:tint val="85882"/>
                  <a:invGamma/>
                </a:srgbClr>
              </a:gs>
              <a:gs pos="100000">
                <a:srgbClr val="0070A7"/>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endParaRPr lang="zh-CN" altLang="en-US"/>
          </a:p>
        </p:txBody>
      </p:sp>
      <p:sp>
        <p:nvSpPr>
          <p:cNvPr id="3" name="内容占位符 2"/>
          <p:cNvSpPr>
            <a:spLocks noGrp="1"/>
          </p:cNvSpPr>
          <p:nvPr>
            <p:ph idx="1"/>
          </p:nvPr>
        </p:nvSpPr>
        <p:spPr>
          <a:xfrm>
            <a:off x="415522" y="765498"/>
            <a:ext cx="11353016" cy="713155"/>
          </a:xfrm>
        </p:spPr>
        <p:txBody>
          <a:bodyPr wrap="square">
            <a:spAutoFit/>
          </a:bodyPr>
          <a:lstStyle>
            <a:lvl1pPr marL="0" indent="720090" algn="just" hangingPunct="0">
              <a:lnSpc>
                <a:spcPct val="140000"/>
              </a:lnSpc>
              <a:spcBef>
                <a:spcPct val="0"/>
              </a:spcBef>
              <a:buNone/>
              <a:tabLst>
                <a:tab pos="5384800"/>
                <a:tab pos="9779000"/>
              </a:tabLst>
              <a:defRPr sz="2800" b="1"/>
            </a:lvl1pPr>
            <a:lvl2pPr marL="544195" indent="720090">
              <a:lnSpc>
                <a:spcPct val="140000"/>
              </a:lnSpc>
              <a:buNone/>
              <a:defRPr sz="2800" b="1"/>
            </a:lvl2pPr>
            <a:lvl3pPr marL="1088390" indent="720090">
              <a:lnSpc>
                <a:spcPct val="140000"/>
              </a:lnSpc>
              <a:buNone/>
              <a:defRPr sz="2800" b="1"/>
            </a:lvl3pPr>
            <a:lvl4pPr marL="1632585" indent="720090">
              <a:lnSpc>
                <a:spcPct val="140000"/>
              </a:lnSpc>
              <a:buNone/>
              <a:defRPr sz="2800" b="1"/>
            </a:lvl4pPr>
            <a:lvl5pPr marL="2176780" indent="720090">
              <a:lnSpc>
                <a:spcPct val="140000"/>
              </a:lnSpc>
              <a:buNone/>
              <a:defRPr sz="2800" b="1"/>
            </a:lvl5pPr>
          </a:lstStyle>
          <a:p>
            <a:pPr lvl="0"/>
            <a:r>
              <a:rPr lang="zh-CN" altLang="en-US" smtClean="0"/>
              <a:t>单击此处编辑母版文本样式</a:t>
            </a:r>
            <a:endParaRPr lang="zh-CN" altLang="en-US" smtClean="0"/>
          </a:p>
        </p:txBody>
      </p:sp>
      <p:sp>
        <p:nvSpPr>
          <p:cNvPr id="9" name="Line 55"/>
          <p:cNvSpPr>
            <a:spLocks noChangeShapeType="1"/>
          </p:cNvSpPr>
          <p:nvPr userDrawn="1"/>
        </p:nvSpPr>
        <p:spPr bwMode="auto">
          <a:xfrm>
            <a:off x="0" y="569913"/>
            <a:ext cx="12190413" cy="0"/>
          </a:xfrm>
          <a:prstGeom prst="line">
            <a:avLst/>
          </a:prstGeom>
          <a:noFill/>
          <a:ln w="19050">
            <a:solidFill>
              <a:srgbClr val="5F5F5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endParaRPr lang="zh-CN" altLang="en-US"/>
          </a:p>
        </p:txBody>
      </p:sp>
      <p:sp>
        <p:nvSpPr>
          <p:cNvPr id="12" name="Text Box 56"/>
          <p:cNvSpPr txBox="1">
            <a:spLocks noChangeArrowheads="1"/>
          </p:cNvSpPr>
          <p:nvPr userDrawn="1"/>
        </p:nvSpPr>
        <p:spPr bwMode="auto">
          <a:xfrm>
            <a:off x="1990750" y="92075"/>
            <a:ext cx="8640960" cy="369332"/>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l" fontAlgn="ctr"/>
            <a:r>
              <a:rPr lang="zh-CN" altLang="en-US" sz="1800" b="1" smtClean="0">
                <a:solidFill>
                  <a:schemeClr val="bg1"/>
                </a:solidFill>
                <a:latin typeface="+mj-lt"/>
                <a:ea typeface="楷体_GB2312" panose="02010609030101010101" pitchFamily="49" charset="-122"/>
                <a:cs typeface="Times New Roman" panose="02020603050405020304" pitchFamily="18" charset="0"/>
              </a:rPr>
              <a:t>思想政治　选择性必修</a:t>
            </a:r>
            <a:r>
              <a:rPr lang="en-US" altLang="zh-CN" sz="1800" b="1" smtClean="0">
                <a:solidFill>
                  <a:schemeClr val="bg1"/>
                </a:solidFill>
                <a:latin typeface="+mj-lt"/>
                <a:ea typeface="楷体_GB2312" panose="02010609030101010101" pitchFamily="49" charset="-122"/>
                <a:cs typeface="Times New Roman" panose="02020603050405020304" pitchFamily="18" charset="0"/>
              </a:rPr>
              <a:t>3</a:t>
            </a:r>
            <a:r>
              <a:rPr lang="zh-CN" altLang="en-US" sz="1800" b="1" smtClean="0">
                <a:solidFill>
                  <a:schemeClr val="bg1"/>
                </a:solidFill>
                <a:latin typeface="+mj-lt"/>
                <a:ea typeface="楷体_GB2312" panose="02010609030101010101" pitchFamily="49" charset="-122"/>
                <a:cs typeface="Times New Roman" panose="02020603050405020304" pitchFamily="18" charset="0"/>
              </a:rPr>
              <a:t>　逻辑与思维</a:t>
            </a:r>
            <a:r>
              <a:rPr lang="zh-CN" altLang="en-US" sz="1800" b="1" kern="1200" smtClean="0">
                <a:solidFill>
                  <a:schemeClr val="bg1"/>
                </a:solidFill>
                <a:latin typeface="+mn-lt"/>
                <a:ea typeface="楷体_GB2312" panose="02010609030101010101" pitchFamily="49" charset="-122"/>
                <a:cs typeface="Times New Roman" panose="02020603050405020304" pitchFamily="18" charset="0"/>
              </a:rPr>
              <a:t>　配人教版</a:t>
            </a:r>
            <a:endParaRPr lang="zh-CN" altLang="en-US" sz="1800" b="1">
              <a:solidFill>
                <a:schemeClr val="bg1"/>
              </a:solidFill>
              <a:latin typeface="+mj-lt"/>
              <a:ea typeface="楷体_GB2312" panose="02010609030101010101" pitchFamily="49" charset="-122"/>
              <a:cs typeface="Times New Roman" panose="02020603050405020304" pitchFamily="18" charset="0"/>
            </a:endParaRPr>
          </a:p>
        </p:txBody>
      </p:sp>
      <p:sp>
        <p:nvSpPr>
          <p:cNvPr id="11" name="Text Box 54"/>
          <p:cNvSpPr txBox="1">
            <a:spLocks noChangeArrowheads="1"/>
          </p:cNvSpPr>
          <p:nvPr userDrawn="1"/>
        </p:nvSpPr>
        <p:spPr bwMode="auto">
          <a:xfrm>
            <a:off x="6743278" y="115888"/>
            <a:ext cx="4804167" cy="369332"/>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r"/>
            <a:r>
              <a:rPr lang="zh-CN" altLang="en-US" sz="1800" smtClean="0">
                <a:solidFill>
                  <a:schemeClr val="bg1"/>
                </a:solidFill>
                <a:ea typeface="微软雅黑" panose="020b0503020204020204" pitchFamily="34" charset="-122"/>
                <a:cs typeface="Times New Roman" panose="02020603050405020304" pitchFamily="18" charset="0"/>
              </a:rPr>
              <a:t>第四单元　提高创新思维能力</a:t>
            </a:r>
            <a:endParaRPr lang="zh-CN" altLang="en-US" sz="1800">
              <a:solidFill>
                <a:schemeClr val="bg1"/>
              </a:solidFill>
              <a:ea typeface="微软雅黑" panose="020b0503020204020204" pitchFamily="34" charset="-122"/>
              <a:cs typeface="Times New Roman" panose="02020603050405020304" pitchFamily="18" charset="0"/>
            </a:endParaRPr>
          </a:p>
        </p:txBody>
      </p:sp>
      <p:pic>
        <p:nvPicPr>
          <p:cNvPr id="13" name="Picture 60" descr="图片3"/>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1639550" y="0"/>
            <a:ext cx="447675" cy="55721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971979"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20" name="Text Box 75">
            <a:hlinkClick r:id="rId3" action="ppaction://hlinksldjump"/>
          </p:cNvPr>
          <p:cNvSpPr txBox="1">
            <a:spLocks noChangeArrowheads="1"/>
          </p:cNvSpPr>
          <p:nvPr userDrawn="1"/>
        </p:nvSpPr>
        <p:spPr bwMode="auto">
          <a:xfrm>
            <a:off x="5120589" y="6447924"/>
            <a:ext cx="1516677"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自主学习 </a:t>
            </a:r>
            <a:r>
              <a:rPr lang="en-US" altLang="zh-CN" sz="1200" smtClean="0">
                <a:solidFill>
                  <a:schemeClr val="tx1"/>
                </a:solidFill>
                <a:ea typeface="微软雅黑" panose="020b0503020204020204" pitchFamily="34" charset="-122"/>
              </a:rPr>
              <a:t>| </a:t>
            </a:r>
            <a:r>
              <a:rPr lang="zh-CN" altLang="en-US" sz="1200" smtClean="0">
                <a:solidFill>
                  <a:schemeClr val="tx1"/>
                </a:solidFill>
                <a:ea typeface="微软雅黑" panose="020b0503020204020204" pitchFamily="34" charset="-122"/>
              </a:rPr>
              <a:t>释疑解惑</a:t>
            </a:r>
            <a:endParaRPr lang="zh-CN" altLang="en-US" sz="1200">
              <a:solidFill>
                <a:schemeClr val="tx1"/>
              </a:solidFill>
              <a:ea typeface="微软雅黑" panose="020b0503020204020204" pitchFamily="34" charset="-122"/>
            </a:endParaRPr>
          </a:p>
        </p:txBody>
      </p:sp>
      <p:pic>
        <p:nvPicPr>
          <p:cNvPr id="15"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6700681"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16" name="Text Box 75">
            <a:hlinkClick r:id="rId4" action="ppaction://hlinksldjump"/>
          </p:cNvPr>
          <p:cNvSpPr txBox="1">
            <a:spLocks noChangeArrowheads="1"/>
          </p:cNvSpPr>
          <p:nvPr userDrawn="1"/>
        </p:nvSpPr>
        <p:spPr bwMode="auto">
          <a:xfrm>
            <a:off x="6849291" y="6447924"/>
            <a:ext cx="151667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合作探究 </a:t>
            </a:r>
            <a:r>
              <a:rPr lang="en-US" altLang="zh-CN" sz="1200" smtClean="0">
                <a:solidFill>
                  <a:schemeClr val="tx1"/>
                </a:solidFill>
                <a:ea typeface="微软雅黑" panose="020b0503020204020204" pitchFamily="34" charset="-122"/>
              </a:rPr>
              <a:t>| </a:t>
            </a:r>
            <a:r>
              <a:rPr lang="zh-CN" altLang="en-US" sz="1200" smtClean="0">
                <a:solidFill>
                  <a:schemeClr val="tx1"/>
                </a:solidFill>
                <a:ea typeface="微软雅黑" panose="020b0503020204020204" pitchFamily="34" charset="-122"/>
              </a:rPr>
              <a:t>重难突破</a:t>
            </a:r>
            <a:endParaRPr lang="zh-CN" altLang="en-US" sz="1200">
              <a:solidFill>
                <a:schemeClr val="tx1"/>
              </a:solidFill>
              <a:ea typeface="微软雅黑" panose="020b0503020204020204" pitchFamily="34" charset="-122"/>
            </a:endParaRPr>
          </a:p>
        </p:txBody>
      </p:sp>
      <p:pic>
        <p:nvPicPr>
          <p:cNvPr id="19"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8418115"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21" name="Text Box 75">
            <a:hlinkClick action="ppaction://hlinksldjump?num=23"/>
          </p:cNvPr>
          <p:cNvSpPr txBox="1">
            <a:spLocks noChangeArrowheads="1"/>
          </p:cNvSpPr>
          <p:nvPr userDrawn="1"/>
        </p:nvSpPr>
        <p:spPr bwMode="auto">
          <a:xfrm>
            <a:off x="8566725" y="6447924"/>
            <a:ext cx="151667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对点强化 </a:t>
            </a:r>
            <a:r>
              <a:rPr lang="en-US" altLang="zh-CN" sz="1200" smtClean="0">
                <a:solidFill>
                  <a:schemeClr val="tx1"/>
                </a:solidFill>
                <a:ea typeface="微软雅黑" panose="020b0503020204020204" pitchFamily="34" charset="-122"/>
              </a:rPr>
              <a:t>| </a:t>
            </a:r>
            <a:r>
              <a:rPr lang="zh-CN" altLang="en-US" sz="1200" smtClean="0">
                <a:solidFill>
                  <a:schemeClr val="tx1"/>
                </a:solidFill>
                <a:ea typeface="微软雅黑" panose="020b0503020204020204" pitchFamily="34" charset="-122"/>
              </a:rPr>
              <a:t>随堂小练</a:t>
            </a:r>
            <a:endParaRPr lang="en-US" altLang="zh-CN" sz="1200" smtClean="0">
              <a:solidFill>
                <a:schemeClr val="tx1"/>
              </a:solidFill>
              <a:ea typeface="微软雅黑" panose="020b0503020204020204" pitchFamily="34" charset="-122"/>
            </a:endParaRPr>
          </a:p>
        </p:txBody>
      </p:sp>
      <p:pic>
        <p:nvPicPr>
          <p:cNvPr id="22"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10146307"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23" name="Text Box 75">
            <a:hlinkClick r:id="rId5" action="ppaction://hlinksldjump"/>
          </p:cNvPr>
          <p:cNvSpPr txBox="1">
            <a:spLocks noChangeArrowheads="1"/>
          </p:cNvSpPr>
          <p:nvPr userDrawn="1"/>
        </p:nvSpPr>
        <p:spPr bwMode="auto">
          <a:xfrm>
            <a:off x="10294917" y="6447924"/>
            <a:ext cx="151667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同  步  提  升</a:t>
            </a:r>
            <a:endParaRPr lang="zh-CN" altLang="en-US" sz="1200">
              <a:solidFill>
                <a:schemeClr val="tx1"/>
              </a:solidFill>
              <a:ea typeface="微软雅黑" panose="020b0503020204020204" pitchFamily="34"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3.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609521" y="274701"/>
            <a:ext cx="10971372" cy="1143265"/>
          </a:xfrm>
          <a:prstGeom prst="rect">
            <a:avLst/>
          </a:prstGeom>
        </p:spPr>
        <p:txBody>
          <a:bodyPr vert="horz" lIns="108850" tIns="54425" rIns="108850" bIns="54425"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1" y="1600571"/>
            <a:ext cx="10971372" cy="4527011"/>
          </a:xfrm>
          <a:prstGeom prst="rect">
            <a:avLst/>
          </a:prstGeom>
        </p:spPr>
        <p:txBody>
          <a:bodyPr vert="horz" lIns="108850" tIns="54425" rIns="108850" bIns="54425"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088390" rtl="0" eaLnBrk="1" latinLnBrk="0" hangingPunct="1">
        <a:spcBef>
          <a:spcPct val="0"/>
        </a:spcBef>
        <a:buNone/>
        <a:defRPr sz="5200" kern="1200">
          <a:solidFill>
            <a:schemeClr val="tx1"/>
          </a:solidFill>
          <a:latin typeface="+mj-lt"/>
          <a:ea typeface="+mj-ea"/>
          <a:cs typeface="+mj-cs"/>
        </a:defRPr>
      </a:lvl1pPr>
    </p:titleStyle>
    <p:bodyStyle>
      <a:lvl1pPr marL="408305" indent="-408305" algn="l" defTabSz="1088390" rtl="0" eaLnBrk="1" latinLnBrk="0" hangingPunct="1">
        <a:spcBef>
          <a:spcPct val="20000"/>
        </a:spcBef>
        <a:buFont typeface="Arial" pitchFamily="34" charset="0"/>
        <a:buChar char="•"/>
        <a:defRPr sz="3800" kern="1200">
          <a:solidFill>
            <a:schemeClr val="tx1"/>
          </a:solidFill>
          <a:latin typeface="+mn-lt"/>
          <a:ea typeface="+mn-ea"/>
          <a:cs typeface="+mn-cs"/>
        </a:defRPr>
      </a:lvl1pPr>
      <a:lvl2pPr marL="884555" indent="-340360" algn="l" defTabSz="1088390" rtl="0" eaLnBrk="1" latinLnBrk="0" hangingPunct="1">
        <a:spcBef>
          <a:spcPct val="20000"/>
        </a:spcBef>
        <a:buFont typeface="Arial" pitchFamily="34" charset="0"/>
        <a:buChar char="–"/>
        <a:defRPr sz="3300" kern="1200">
          <a:solidFill>
            <a:schemeClr val="tx1"/>
          </a:solidFill>
          <a:latin typeface="+mn-lt"/>
          <a:ea typeface="+mn-ea"/>
          <a:cs typeface="+mn-cs"/>
        </a:defRPr>
      </a:lvl2pPr>
      <a:lvl3pPr marL="1360805" indent="-272415" algn="l" defTabSz="1088390" rtl="0" eaLnBrk="1" latinLnBrk="0" hangingPunct="1">
        <a:spcBef>
          <a:spcPct val="20000"/>
        </a:spcBef>
        <a:buFont typeface="Arial" pitchFamily="34" charset="0"/>
        <a:buChar char="•"/>
        <a:defRPr sz="2900" kern="1200">
          <a:solidFill>
            <a:schemeClr val="tx1"/>
          </a:solidFill>
          <a:latin typeface="+mn-lt"/>
          <a:ea typeface="+mn-ea"/>
          <a:cs typeface="+mn-cs"/>
        </a:defRPr>
      </a:lvl3pPr>
      <a:lvl4pPr marL="190500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4pPr>
      <a:lvl5pPr marL="244919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p:bodyStyle>
    <p:other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tiff" /><Relationship Id="rId4" Type="http://schemas.openxmlformats.org/officeDocument/2006/relationships/image" Target="../media/image7.tif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tiff"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5013405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ctrTitle"/>
          </p:nvPr>
        </p:nvSpPr>
        <p:spPr>
          <a:xfrm>
            <a:off x="190550" y="405458"/>
            <a:ext cx="11809312" cy="1008111"/>
          </a:xfrm>
        </p:spPr>
        <p:txBody>
          <a:bodyPr>
            <a:noAutofit/>
          </a:bodyPr>
          <a:lstStyle/>
          <a:p>
            <a:pPr algn="l">
              <a:lnSpc>
                <a:spcPct val="150000"/>
              </a:lnSpc>
            </a:pPr>
            <a:r>
              <a:rPr lang="zh-CN" altLang="en-US" sz="4800">
                <a:solidFill>
                  <a:schemeClr val="tx1"/>
                </a:solidFill>
                <a:latin typeface="方正综艺_GBK" pitchFamily="65" charset="-122"/>
                <a:ea typeface="方正综艺_GBK" pitchFamily="65" charset="-122"/>
              </a:rPr>
              <a:t>第四单元　提高创新思维能力</a:t>
            </a:r>
            <a:endParaRPr lang="zh-CN" altLang="en-US" sz="4800">
              <a:solidFill>
                <a:schemeClr val="tx1"/>
              </a:solidFill>
              <a:latin typeface="方正综艺_GBK" pitchFamily="65" charset="-122"/>
              <a:ea typeface="方正综艺_GBK" pitchFamily="65" charset="-122"/>
            </a:endParaRPr>
          </a:p>
        </p:txBody>
      </p:sp>
      <p:sp>
        <p:nvSpPr>
          <p:cNvPr id="6" name="副标题 2"/>
          <p:cNvSpPr txBox="1"/>
          <p:nvPr/>
        </p:nvSpPr>
        <p:spPr>
          <a:xfrm>
            <a:off x="118542" y="2061642"/>
            <a:ext cx="11881320" cy="792088"/>
          </a:xfrm>
          <a:prstGeom prst="rect">
            <a:avLst/>
          </a:prstGeom>
        </p:spPr>
        <p:txBody>
          <a:bodyPr vert="horz" lIns="108850" tIns="54425" rIns="108850" bIns="54425" rtlCol="0">
            <a:noAutofit/>
          </a:bodyPr>
          <a:lstStyle>
            <a:defPPr>
              <a:defRPr lang="zh-CN"/>
            </a:defPPr>
            <a:lvl1pPr marL="0" indent="0" algn="ctr" defTabSz="1088390" rtl="0" eaLnBrk="1" latinLnBrk="0" hangingPunct="1">
              <a:spcBef>
                <a:spcPct val="20000"/>
              </a:spcBef>
              <a:buFont typeface="Arial" pitchFamily="34" charset="0"/>
              <a:buNone/>
              <a:defRPr sz="3800" kern="1200">
                <a:solidFill>
                  <a:schemeClr val="tx1">
                    <a:tint val="75000"/>
                  </a:schemeClr>
                </a:solidFill>
                <a:latin typeface="+mn-lt"/>
                <a:ea typeface="+mn-ea"/>
                <a:cs typeface="+mn-cs"/>
              </a:defRPr>
            </a:lvl1pPr>
            <a:lvl2pPr marL="544195" indent="0" algn="ctr" defTabSz="1088390" rtl="0" eaLnBrk="1" latinLnBrk="0" hangingPunct="1">
              <a:spcBef>
                <a:spcPct val="20000"/>
              </a:spcBef>
              <a:buFont typeface="Arial" pitchFamily="34" charset="0"/>
              <a:buNone/>
              <a:defRPr sz="3300" kern="1200">
                <a:solidFill>
                  <a:schemeClr val="tx1">
                    <a:tint val="75000"/>
                  </a:schemeClr>
                </a:solidFill>
                <a:latin typeface="+mn-lt"/>
                <a:ea typeface="+mn-ea"/>
                <a:cs typeface="+mn-cs"/>
              </a:defRPr>
            </a:lvl2pPr>
            <a:lvl3pPr marL="1088390" indent="0" algn="ctr" defTabSz="1088390" rtl="0" eaLnBrk="1" latinLnBrk="0" hangingPunct="1">
              <a:spcBef>
                <a:spcPct val="20000"/>
              </a:spcBef>
              <a:buFont typeface="Arial" pitchFamily="34" charset="0"/>
              <a:buNone/>
              <a:defRPr sz="2900" kern="1200">
                <a:solidFill>
                  <a:schemeClr val="tx1">
                    <a:tint val="75000"/>
                  </a:schemeClr>
                </a:solidFill>
                <a:latin typeface="+mn-lt"/>
                <a:ea typeface="+mn-ea"/>
                <a:cs typeface="+mn-cs"/>
              </a:defRPr>
            </a:lvl3pPr>
            <a:lvl4pPr marL="163258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4pPr>
            <a:lvl5pPr marL="217678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5pPr>
            <a:lvl6pPr marL="272097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6pPr>
            <a:lvl7pPr marL="326580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7pPr>
            <a:lvl8pPr marL="381000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8pPr>
            <a:lvl9pPr marL="435419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9pPr>
          </a:lstStyle>
          <a:p>
            <a:pPr>
              <a:lnSpc>
                <a:spcPct val="110000"/>
              </a:lnSpc>
              <a:spcBef>
                <a:spcPct val="0"/>
              </a:spcBef>
            </a:pPr>
            <a:r>
              <a:rPr lang="zh-CN" altLang="en-US" sz="4000">
                <a:solidFill>
                  <a:schemeClr val="tx1"/>
                </a:solidFill>
                <a:latin typeface="+mj-lt"/>
                <a:ea typeface="方正小标宋_GBK" pitchFamily="65" charset="-122"/>
              </a:rPr>
              <a:t>第十三课　创新思维要力求超前</a:t>
            </a:r>
            <a:endParaRPr lang="zh-CN" altLang="en-US" sz="4000">
              <a:solidFill>
                <a:schemeClr val="tx1"/>
              </a:solidFill>
              <a:latin typeface="+mj-lt"/>
              <a:ea typeface="方正小标宋_GBK" pitchFamily="65" charset="-122"/>
            </a:endParaRPr>
          </a:p>
        </p:txBody>
      </p:sp>
      <p:sp>
        <p:nvSpPr>
          <p:cNvPr id="7" name="副标题 2"/>
          <p:cNvSpPr txBox="1"/>
          <p:nvPr/>
        </p:nvSpPr>
        <p:spPr>
          <a:xfrm>
            <a:off x="118542" y="3285778"/>
            <a:ext cx="11881320" cy="792088"/>
          </a:xfrm>
          <a:prstGeom prst="rect">
            <a:avLst/>
          </a:prstGeom>
        </p:spPr>
        <p:txBody>
          <a:bodyPr vert="horz" lIns="108850" tIns="54425" rIns="108850" bIns="54425" rtlCol="0">
            <a:noAutofit/>
          </a:bodyPr>
          <a:lstStyle>
            <a:defPPr>
              <a:defRPr lang="zh-CN"/>
            </a:defPPr>
            <a:lvl1pPr marL="0" indent="0" algn="ctr" defTabSz="1088390" rtl="0" eaLnBrk="1" latinLnBrk="0" hangingPunct="1">
              <a:spcBef>
                <a:spcPct val="20000"/>
              </a:spcBef>
              <a:buFont typeface="Arial" pitchFamily="34" charset="0"/>
              <a:buNone/>
              <a:defRPr sz="3800" kern="1200">
                <a:solidFill>
                  <a:schemeClr val="tx1">
                    <a:tint val="75000"/>
                  </a:schemeClr>
                </a:solidFill>
                <a:latin typeface="+mn-lt"/>
                <a:ea typeface="+mn-ea"/>
                <a:cs typeface="+mn-cs"/>
              </a:defRPr>
            </a:lvl1pPr>
            <a:lvl2pPr marL="544195" indent="0" algn="ctr" defTabSz="1088390" rtl="0" eaLnBrk="1" latinLnBrk="0" hangingPunct="1">
              <a:spcBef>
                <a:spcPct val="20000"/>
              </a:spcBef>
              <a:buFont typeface="Arial" pitchFamily="34" charset="0"/>
              <a:buNone/>
              <a:defRPr sz="3300" kern="1200">
                <a:solidFill>
                  <a:schemeClr val="tx1">
                    <a:tint val="75000"/>
                  </a:schemeClr>
                </a:solidFill>
                <a:latin typeface="+mn-lt"/>
                <a:ea typeface="+mn-ea"/>
                <a:cs typeface="+mn-cs"/>
              </a:defRPr>
            </a:lvl2pPr>
            <a:lvl3pPr marL="1088390" indent="0" algn="ctr" defTabSz="1088390" rtl="0" eaLnBrk="1" latinLnBrk="0" hangingPunct="1">
              <a:spcBef>
                <a:spcPct val="20000"/>
              </a:spcBef>
              <a:buFont typeface="Arial" pitchFamily="34" charset="0"/>
              <a:buNone/>
              <a:defRPr sz="2900" kern="1200">
                <a:solidFill>
                  <a:schemeClr val="tx1">
                    <a:tint val="75000"/>
                  </a:schemeClr>
                </a:solidFill>
                <a:latin typeface="+mn-lt"/>
                <a:ea typeface="+mn-ea"/>
                <a:cs typeface="+mn-cs"/>
              </a:defRPr>
            </a:lvl3pPr>
            <a:lvl4pPr marL="163258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4pPr>
            <a:lvl5pPr marL="217678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5pPr>
            <a:lvl6pPr marL="272097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6pPr>
            <a:lvl7pPr marL="326580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7pPr>
            <a:lvl8pPr marL="381000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8pPr>
            <a:lvl9pPr marL="435419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9pPr>
          </a:lstStyle>
          <a:p>
            <a:pPr>
              <a:lnSpc>
                <a:spcPct val="110000"/>
              </a:lnSpc>
              <a:spcBef>
                <a:spcPct val="0"/>
              </a:spcBef>
            </a:pPr>
            <a:r>
              <a:rPr lang="zh-CN" altLang="en-US" sz="3600">
                <a:solidFill>
                  <a:schemeClr val="tx1"/>
                </a:solidFill>
                <a:latin typeface="方正准圆_GBK" pitchFamily="65" charset="-122"/>
                <a:ea typeface="方正准圆_GBK" pitchFamily="65" charset="-122"/>
              </a:rPr>
              <a:t>第一框　超前思维的含义与特征</a:t>
            </a:r>
            <a:endParaRPr lang="zh-CN" altLang="en-US" sz="3600">
              <a:solidFill>
                <a:schemeClr val="tx1"/>
              </a:solidFill>
              <a:latin typeface="方正准圆_GBK" pitchFamily="65" charset="-122"/>
              <a:ea typeface="方正准圆_GBK" pitchFamily="65"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406574" y="1190504"/>
          <a:ext cx="11377265" cy="4111498"/>
        </p:xfrm>
        <a:graphic>
          <a:graphicData uri="http://schemas.openxmlformats.org/drawingml/2006/table">
            <a:tbl>
              <a:tblPr/>
              <a:tblGrid>
                <a:gridCol w="864096"/>
                <a:gridCol w="1728192"/>
                <a:gridCol w="8784977"/>
              </a:tblGrid>
              <a:tr h="0">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学习目标</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gn="just">
                        <a:lnSpc>
                          <a:spcPct val="140000"/>
                        </a:lnSpc>
                        <a:spcAft>
                          <a:spcPct val="0"/>
                        </a:spcAft>
                      </a:pPr>
                      <a:r>
                        <a:rPr lang="en-US" sz="2800" b="1" kern="100">
                          <a:effectLst/>
                          <a:uFill>
                            <a:solidFill>
                              <a:srgbClr val="000000"/>
                            </a:solidFill>
                          </a:uFill>
                          <a:latin typeface="Times New Roman" panose="02020603050405020304" pitchFamily="18" charset="0"/>
                          <a:ea typeface="宋体" panose="02010600030101010101" pitchFamily="2" charset="-122"/>
                          <a:cs typeface="Courier New" panose="02070309020205020404" charset="0"/>
                        </a:rPr>
                        <a:t>1</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．描述超前思维的含义，理解超前思维与超前意识的关系。</a:t>
                      </a:r>
                      <a:endParaRPr lang="zh-CN" sz="1050" kern="100">
                        <a:effectLst/>
                        <a:uFill>
                          <a:solidFill>
                            <a:srgbClr val="000000"/>
                          </a:solidFill>
                        </a:uFill>
                        <a:latin typeface="DengXian"/>
                        <a:ea typeface="DengXian"/>
                        <a:cs typeface="Courier New" panose="02070309020205020404" charset="0"/>
                      </a:endParaRPr>
                    </a:p>
                    <a:p>
                      <a:pPr algn="just">
                        <a:lnSpc>
                          <a:spcPct val="140000"/>
                        </a:lnSpc>
                        <a:spcAft>
                          <a:spcPct val="0"/>
                        </a:spcAft>
                      </a:pPr>
                      <a:r>
                        <a:rPr lang="en-US" sz="2800" b="1" kern="100">
                          <a:effectLst/>
                          <a:uFill>
                            <a:solidFill>
                              <a:srgbClr val="000000"/>
                            </a:solidFill>
                          </a:uFill>
                          <a:latin typeface="Times New Roman" panose="02020603050405020304" pitchFamily="18" charset="0"/>
                          <a:ea typeface="宋体" panose="02010600030101010101" pitchFamily="2" charset="-122"/>
                          <a:cs typeface="Courier New" panose="02070309020205020404" charset="0"/>
                        </a:rPr>
                        <a:t>2</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．解释超前思维的特征。</a:t>
                      </a:r>
                      <a:endParaRPr lang="zh-CN" sz="1050" kern="100">
                        <a:effectLst/>
                        <a:uFill>
                          <a:solidFill>
                            <a:srgbClr val="000000"/>
                          </a:solidFill>
                        </a:uFill>
                        <a:latin typeface="DengXian"/>
                        <a:ea typeface="DengXian"/>
                        <a:cs typeface="Courier New" panose="02070309020205020404" charset="0"/>
                      </a:endParaRPr>
                    </a:p>
                    <a:p>
                      <a:pPr algn="just">
                        <a:lnSpc>
                          <a:spcPct val="140000"/>
                        </a:lnSpc>
                        <a:spcAft>
                          <a:spcPct val="0"/>
                        </a:spcAft>
                      </a:pPr>
                      <a:r>
                        <a:rPr lang="en-US" sz="2800" b="1" kern="100">
                          <a:effectLst/>
                          <a:uFill>
                            <a:solidFill>
                              <a:srgbClr val="000000"/>
                            </a:solidFill>
                          </a:uFill>
                          <a:latin typeface="Times New Roman" panose="02020603050405020304" pitchFamily="18" charset="0"/>
                          <a:ea typeface="宋体" panose="02010600030101010101" pitchFamily="2" charset="-122"/>
                          <a:cs typeface="Courier New" panose="02070309020205020404" charset="0"/>
                        </a:rPr>
                        <a:t>3</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．客观分析、评价超前思维几个特征的区别。</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rowSpan="3">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素养链接</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政治认同</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认同超前思维意识，提高超前思维能力。</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科学精神</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正确认识超前思维的特征，明确超前思维的探索性、预测性和不确定性的具体内涵。</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公共参与</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能够结合具体事例分析超前思维的特征。</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descr="E:\收集素材\！！制作样品\全优\全优·新教材做样\栏目.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p:cNvSpPr txBox="1">
            <a:spLocks noChangeArrowheads="1"/>
          </p:cNvSpPr>
          <p:nvPr/>
        </p:nvSpPr>
        <p:spPr bwMode="auto">
          <a:xfrm>
            <a:off x="2495550" y="3730212"/>
            <a:ext cx="7343775" cy="7016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自主学习 </a:t>
            </a:r>
            <a:r>
              <a:rPr lang="en-US" altLang="zh-CN" sz="4000" smtClean="0">
                <a:solidFill>
                  <a:schemeClr val="tx1"/>
                </a:solidFill>
                <a:latin typeface="方正综艺_GBK" pitchFamily="65" charset="-122"/>
                <a:ea typeface="方正综艺_GBK" pitchFamily="65" charset="-122"/>
              </a:rPr>
              <a:t>| </a:t>
            </a:r>
            <a:r>
              <a:rPr lang="zh-CN" altLang="en-US" sz="4000" smtClean="0">
                <a:solidFill>
                  <a:schemeClr val="tx1"/>
                </a:solidFill>
                <a:latin typeface="方正综艺_GBK" pitchFamily="65" charset="-122"/>
                <a:ea typeface="方正综艺_GBK" pitchFamily="65" charset="-122"/>
              </a:rPr>
              <a:t>释疑解惑</a:t>
            </a:r>
            <a:endParaRPr lang="zh-CN" altLang="en-US" sz="4000">
              <a:solidFill>
                <a:schemeClr val="tx1"/>
              </a:solidFill>
              <a:latin typeface="方正综艺_GBK" pitchFamily="65" charset="-122"/>
              <a:ea typeface="方正综艺_GBK" pitchFamily="65"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3" name="内容占位符 2"/>
              <p:cNvSpPr>
                <a:spLocks noGrp="1"/>
              </p:cNvSpPr>
              <p:nvPr>
                <p:ph idx="1"/>
              </p:nvPr>
            </p:nvSpPr>
            <p:spPr>
              <a:xfrm>
                <a:off x="415522" y="1343164"/>
                <a:ext cx="11353016" cy="4485983"/>
              </a:xfrm>
            </p:spPr>
            <p:txBody>
              <a:bodyPr/>
              <a:lstStyle/>
              <a:p>
                <a:pPr indent="713740"/>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pitchFamily="49" charset="0"/>
                  </a:rPr>
                  <a:t>1</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超前思维的可能性</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事物的发生和发展有其规律性，人的思维对事物的反映具有能动性。思维在某种程度上能够对事物的发展趋势作出预测。</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pitchFamily="49" charset="0"/>
                  </a:rPr>
                  <a:t>2</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超前思维的含义</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超前思维是在多角度、全方位地分析事物的历史和现状的基础上，从事物发展的</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1</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出发，认识和把握事物的发展状态，运用合理的推理和想象，判断事物未来</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2</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的思维形态。</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3" name="内容占位符 2"/>
              <p:cNvSpPr>
                <a:spLocks noGrp="1" noRot="1" noChangeAspect="1" noMove="1" noResize="1" noEditPoints="1" noAdjustHandles="1" noChangeArrowheads="1" noChangeShapeType="1" noTextEdit="1"/>
              </p:cNvSpPr>
              <p:nvPr>
                <p:ph idx="1"/>
              </p:nvPr>
            </p:nvSpPr>
            <p:spPr>
              <a:xfrm>
                <a:off x="415522" y="1343164"/>
                <a:ext cx="11353016" cy="4485983"/>
              </a:xfrm>
              <a:blipFill rotWithShape="1">
                <a:blip r:embed="rId2"/>
                <a:stretch>
                  <a:fillRect l="-913" r="-966" b="-815"/>
                </a:stretch>
              </a:blipFill>
            </p:spPr>
            <p:txBody>
              <a:bodyPr/>
              <a:lstStyle/>
              <a:p>
                <a:r>
                  <a:rPr lang="zh-CN" altLang="en-US">
                    <a:noFill/>
                  </a:rPr>
                  <a:t> </a:t>
                </a:r>
                <a:endParaRPr lang="zh-CN" altLang="en-US">
                  <a:noFill/>
                </a:endParaRPr>
              </a:p>
            </p:txBody>
          </p:sp>
        </mc:Fallback>
      </mc:AlternateContent>
      <p:pic>
        <p:nvPicPr>
          <p:cNvPr id="2051" name="Picture 3" descr="G:\小样\新教材高中全优政治人教必修4(2021.1.30出教师用书)\知识点1.tif"/>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810" y="818909"/>
            <a:ext cx="1821117" cy="3642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小样\新教材高中全优政治人教必修4(2021.1.30出教师用书)\知识点.tif"/>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6810" y="818909"/>
            <a:ext cx="1420836" cy="365760"/>
          </a:xfrm>
          <a:prstGeom prst="rect">
            <a:avLst/>
          </a:prstGeom>
          <a:noFill/>
          <a:extLst>
            <a:ext uri="{909E8E84-426E-40DD-AFC4-6F175D3DCCD1}">
              <a14:hiddenFill xmlns:a14="http://schemas.microsoft.com/office/drawing/2010/main">
                <a:solidFill>
                  <a:srgbClr val="FFFFFF"/>
                </a:solidFill>
              </a14:hiddenFill>
            </a:ext>
          </a:extLst>
        </p:spPr>
      </p:pic>
      <p:sp>
        <p:nvSpPr>
          <p:cNvPr id="12" name="内容占位符 1"/>
          <p:cNvSpPr txBox="1"/>
          <p:nvPr/>
        </p:nvSpPr>
        <p:spPr>
          <a:xfrm>
            <a:off x="2422798" y="737807"/>
            <a:ext cx="9345740" cy="54080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方正小标宋_GBK" pitchFamily="65" charset="-122"/>
                <a:cs typeface="Times New Roman" panose="02020603050405020304" pitchFamily="18" charset="0"/>
              </a:rPr>
              <a:t>超前思维的含义</a:t>
            </a:r>
            <a:endParaRPr lang="zh-CN" altLang="en-US"/>
          </a:p>
        </p:txBody>
      </p:sp>
      <p:sp>
        <p:nvSpPr>
          <p:cNvPr id="13" name="Rectangle 3"/>
          <p:cNvSpPr>
            <a:spLocks noChangeArrowheads="1"/>
          </p:cNvSpPr>
          <p:nvPr/>
        </p:nvSpPr>
        <p:spPr bwMode="auto">
          <a:xfrm>
            <a:off x="3330997" y="4409689"/>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现实情况</a:t>
            </a:r>
            <a:endParaRPr lang="zh-CN" altLang="zh-CN" sz="1050" kern="100">
              <a:latin typeface="宋体" panose="02010600030101010101" pitchFamily="2" charset="-122"/>
              <a:cs typeface="Courier New" panose="02070309020205020404" charset="0"/>
            </a:endParaRPr>
          </a:p>
        </p:txBody>
      </p:sp>
      <p:sp>
        <p:nvSpPr>
          <p:cNvPr id="7" name="Rectangle 3"/>
          <p:cNvSpPr>
            <a:spLocks noChangeArrowheads="1"/>
          </p:cNvSpPr>
          <p:nvPr/>
        </p:nvSpPr>
        <p:spPr bwMode="auto">
          <a:xfrm>
            <a:off x="6540211" y="5085978"/>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发展趋势</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500"/>
                                        <p:tgtEl>
                                          <p:spTgt spid="1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blinds(horizontal)">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3" name="内容占位符 2"/>
              <p:cNvSpPr>
                <a:spLocks noGrp="1"/>
              </p:cNvSpPr>
              <p:nvPr>
                <p:ph idx="1"/>
              </p:nvPr>
            </p:nvSpPr>
            <p:spPr>
              <a:xfrm>
                <a:off x="415522" y="765498"/>
                <a:ext cx="11353016" cy="4487714"/>
              </a:xfrm>
            </p:spPr>
            <p:txBody>
              <a:bodyPr/>
              <a:lstStyle/>
              <a:p>
                <a:pPr indent="713740"/>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pitchFamily="49" charset="0"/>
                  </a:rPr>
                  <a:t>3</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超前思维的表现</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宋体" panose="02010600030101010101" pitchFamily="2" charset="-122"/>
                    <a:ea typeface="DengXian"/>
                    <a:cs typeface="Times New Roman" panose="02020603050405020304" pitchFamily="18" charset="0"/>
                  </a:rPr>
                  <a:t>“</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3</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是超前思维的表现。</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pitchFamily="49" charset="0"/>
                  </a:rPr>
                  <a:t>4</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超前意识</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(1)</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超前思维是有超前意识的思维。</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(2)</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超前意识是不满足于</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4</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的意识，是居安思危的意识，是自觉地站得更高、看得更远的意识，是追求事物发展更好、更优、更强的意识。</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3" name="内容占位符 2"/>
              <p:cNvSpPr>
                <a:spLocks noGrp="1" noRot="1" noChangeAspect="1" noMove="1" noResize="1" noEditPoints="1" noAdjustHandles="1" noChangeArrowheads="1" noChangeShapeType="1" noTextEdit="1"/>
              </p:cNvSpPr>
              <p:nvPr>
                <p:ph idx="1"/>
              </p:nvPr>
            </p:nvSpPr>
            <p:spPr>
              <a:xfrm>
                <a:off x="415522" y="765498"/>
                <a:ext cx="11353016" cy="4487714"/>
              </a:xfrm>
              <a:blipFill rotWithShape="1">
                <a:blip r:embed="rId2"/>
                <a:stretch>
                  <a:fillRect l="-913" r="-966" b="-679"/>
                </a:stretch>
              </a:blipFill>
            </p:spPr>
            <p:txBody>
              <a:bodyPr/>
              <a:lstStyle/>
              <a:p>
                <a:r>
                  <a:rPr lang="zh-CN" altLang="en-US">
                    <a:noFill/>
                  </a:rPr>
                  <a:t> </a:t>
                </a:r>
                <a:endParaRPr lang="zh-CN" altLang="en-US">
                  <a:noFill/>
                </a:endParaRPr>
              </a:p>
            </p:txBody>
          </p:sp>
        </mc:Fallback>
      </mc:AlternateContent>
      <p:sp>
        <p:nvSpPr>
          <p:cNvPr id="4" name="Rectangle 3"/>
          <p:cNvSpPr>
            <a:spLocks noChangeArrowheads="1"/>
          </p:cNvSpPr>
          <p:nvPr/>
        </p:nvSpPr>
        <p:spPr bwMode="auto">
          <a:xfrm>
            <a:off x="2215827" y="1449366"/>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先知先觉</a:t>
            </a:r>
            <a:endParaRPr lang="zh-CN" altLang="zh-CN" sz="1050" kern="100">
              <a:latin typeface="宋体" panose="02010600030101010101" pitchFamily="2" charset="-122"/>
              <a:cs typeface="Courier New" panose="02070309020205020404" charset="0"/>
            </a:endParaRPr>
          </a:p>
        </p:txBody>
      </p:sp>
      <p:sp>
        <p:nvSpPr>
          <p:cNvPr id="5" name="Rectangle 3"/>
          <p:cNvSpPr>
            <a:spLocks noChangeArrowheads="1"/>
          </p:cNvSpPr>
          <p:nvPr/>
        </p:nvSpPr>
        <p:spPr bwMode="auto">
          <a:xfrm>
            <a:off x="5675233" y="3312937"/>
            <a:ext cx="906017"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现状</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494631"/>
            <a:ext cx="11353016" cy="3035907"/>
          </a:xfrm>
          <a:ln>
            <a:solidFill>
              <a:schemeClr val="tx1"/>
            </a:solidFill>
            <a:prstDash val="lgDash"/>
          </a:ln>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【知识拓展】超前意识</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又称未来意识，是相对于传统意识、现实意识而言的。超前意识是人们依据社会和实践的发展趋势而形成的面向未来的意识，它以未知客体为对象，是对未知客体的存在和变化或客体的未知结构、属性及其发展变化趋势的超前反映。</a:t>
            </a:r>
            <a:endParaRPr lang="zh-CN" altLang="zh-CN" sz="1050" kern="100">
              <a:effectLst/>
              <a:uFill>
                <a:solidFill>
                  <a:srgbClr val="000000"/>
                </a:solidFill>
              </a:uFill>
              <a:latin typeface="DengXian"/>
              <a:ea typeface="DengXian"/>
              <a:cs typeface="Courier New" panose="02070309020205020404" charset="0"/>
            </a:endParaRPr>
          </a:p>
        </p:txBody>
      </p:sp>
      <p:sp>
        <p:nvSpPr>
          <p:cNvPr id="4" name="内容占位符 1"/>
          <p:cNvSpPr txBox="1"/>
          <p:nvPr/>
        </p:nvSpPr>
        <p:spPr>
          <a:xfrm>
            <a:off x="415522" y="774551"/>
            <a:ext cx="11353016" cy="66327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r>
              <a:rPr lang="zh-CN" altLang="zh-CN" kern="100" smtClean="0">
                <a:ea typeface="C-KT"/>
                <a:cs typeface="Times New Roman" panose="02020603050405020304"/>
              </a:rPr>
              <a:t></a:t>
            </a:r>
            <a:r>
              <a:rPr lang="zh-CN" altLang="zh-CN" kern="100" smtClean="0">
                <a:ea typeface="黑体" panose="02010600030101010101" pitchFamily="49" charset="-122"/>
                <a:cs typeface="Times New Roman" panose="02020603050405020304"/>
              </a:rPr>
              <a:t>点拨</a:t>
            </a:r>
            <a:r>
              <a:rPr lang="en-US" altLang="zh-CN" kern="100" smtClean="0">
                <a:ea typeface="黑体" panose="02010600030101010101" pitchFamily="49" charset="-122"/>
              </a:rPr>
              <a:t>·</a:t>
            </a:r>
            <a:r>
              <a:rPr lang="zh-CN" altLang="zh-CN" kern="100" smtClean="0">
                <a:ea typeface="黑体" panose="02010600030101010101" pitchFamily="49" charset="-122"/>
                <a:cs typeface="Times New Roman" panose="02020603050405020304"/>
              </a:rPr>
              <a:t>剖析</a:t>
            </a:r>
            <a:endParaRPr lang="zh-CN" altLang="en-US"/>
          </a:p>
        </p:txBody>
      </p:sp>
      <p:sp>
        <p:nvSpPr>
          <p:cNvPr id="5" name="Rectangle 3"/>
          <p:cNvSpPr>
            <a:spLocks noChangeArrowheads="1"/>
          </p:cNvSpPr>
          <p:nvPr/>
        </p:nvSpPr>
        <p:spPr bwMode="auto">
          <a:xfrm>
            <a:off x="7013094" y="4640022"/>
            <a:ext cx="906017"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质疑</a:t>
            </a:r>
            <a:endParaRPr lang="zh-CN" altLang="zh-CN" sz="1050" kern="100">
              <a:latin typeface="宋体" panose="02010600030101010101" pitchFamily="2" charset="-122"/>
              <a:cs typeface="Courier New" panose="02070309020205020404" charset="0"/>
            </a:endParaRPr>
          </a:p>
        </p:txBody>
      </p:sp>
      <mc:AlternateContent>
        <mc:Choice Requires="a14">
          <p:sp>
            <p:nvSpPr>
              <p:cNvPr id="6" name="内容占位符 1"/>
              <p:cNvSpPr txBox="1"/>
              <p:nvPr/>
            </p:nvSpPr>
            <p:spPr>
              <a:xfrm>
                <a:off x="415522" y="4546126"/>
                <a:ext cx="11353016" cy="1319090"/>
              </a:xfrm>
              <a:prstGeom prst="rect">
                <a:avLst/>
              </a:prstGeom>
            </p:spPr>
            <p:txBody>
              <a:bodyPr vert="horz" wrap="square" lIns="108850" tIns="54425" rIns="108850" bIns="54425" rtlCol="0">
                <a:spAutoFit/>
              </a:bodyPr>
              <a:lstStyle>
                <a:defPPr>
                  <a:defRPr lang="zh-CN"/>
                </a:defPPr>
                <a:lvl1pPr marL="0" indent="720000" algn="just" defTabSz="1088502"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251"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502"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753"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7004"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80"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631"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882"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6132"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(3)</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基本品质：善于反思、勇于</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Times New Roman" panose="02020603050405020304" pitchFamily="18" charset="0"/>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5</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是超前意识的基本品质。</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6" name="内容占位符 1"/>
              <p:cNvSpPr txBox="1">
                <a:spLocks noRot="1" noChangeAspect="1" noMove="1" noResize="1" noEditPoints="1" noAdjustHandles="1" noChangeArrowheads="1" noChangeShapeType="1" noTextEdit="1"/>
              </p:cNvSpPr>
              <p:nvPr/>
            </p:nvSpPr>
            <p:spPr>
              <a:xfrm>
                <a:off x="415522" y="4546126"/>
                <a:ext cx="11353016" cy="1319090"/>
              </a:xfrm>
              <a:prstGeom prst="rect">
                <a:avLst/>
              </a:prstGeom>
              <a:blipFill rotWithShape="1">
                <a:blip r:embed="rId2"/>
                <a:stretch>
                  <a:fillRect l="-913" r="-966" b="-11574"/>
                </a:stretch>
              </a:blipFill>
            </p:spPr>
            <p:txBody>
              <a:bodyPr/>
              <a:lstStyle/>
              <a:p>
                <a:r>
                  <a:rPr lang="zh-CN" altLang="en-US">
                    <a:noFill/>
                  </a:rPr>
                  <a:t> </a:t>
                </a:r>
                <a:endParaRPr lang="zh-CN" altLang="en-US">
                  <a:noFill/>
                </a:endParaRPr>
              </a:p>
            </p:txBody>
          </p:sp>
        </mc:Fallback>
      </mc:AlternateContent>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815839"/>
            <a:ext cx="11353016" cy="3126123"/>
          </a:xfrm>
          <a:ln>
            <a:solidFill>
              <a:schemeClr val="tx1"/>
            </a:solidFill>
            <a:prstDash val="lgDash"/>
          </a:ln>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【判断】</a:t>
            </a:r>
            <a:endParaRPr lang="zh-CN" altLang="zh-CN" sz="1050" kern="100">
              <a:uFill>
                <a:solidFill>
                  <a:srgbClr val="000000"/>
                </a:solidFill>
              </a:uFill>
              <a:latin typeface="DengXian"/>
              <a:ea typeface="DengXian"/>
              <a:cs typeface="Courier New" panose="02070309020205020404"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(1)</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人的思维既可能近似于等同地反映事物的存在状态，又可能以超前或落后的方式反映事物的存在状态。</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a:t>
            </a:r>
            <a:endParaRPr lang="zh-CN" altLang="zh-CN" sz="1050" kern="100">
              <a:uFill>
                <a:solidFill>
                  <a:srgbClr val="000000"/>
                </a:solidFill>
              </a:uFill>
              <a:latin typeface="DengXian"/>
              <a:ea typeface="DengXian"/>
              <a:cs typeface="Courier New" panose="02070309020205020404"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(2)</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合理的想象是超前思维的表现。</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先知先觉</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是超前思维的表现。</a:t>
            </a:r>
            <a:endParaRPr lang="zh-CN" altLang="zh-CN" sz="1050" kern="100">
              <a:effectLst/>
              <a:uFill>
                <a:solidFill>
                  <a:srgbClr val="000000"/>
                </a:solidFill>
              </a:uFill>
              <a:latin typeface="DengXian"/>
              <a:ea typeface="DengXian"/>
              <a:cs typeface="Courier New" panose="02070309020205020404" charset="0"/>
            </a:endParaRPr>
          </a:p>
        </p:txBody>
      </p:sp>
      <p:sp>
        <p:nvSpPr>
          <p:cNvPr id="4" name="内容占位符 1"/>
          <p:cNvSpPr txBox="1"/>
          <p:nvPr/>
        </p:nvSpPr>
        <p:spPr>
          <a:xfrm>
            <a:off x="415522" y="1095759"/>
            <a:ext cx="11353016" cy="66327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r>
              <a:rPr lang="zh-CN" altLang="zh-CN" kern="100" smtClean="0">
                <a:ea typeface="C-KT"/>
                <a:cs typeface="Times New Roman" panose="02020603050405020304"/>
              </a:rPr>
              <a:t></a:t>
            </a:r>
            <a:r>
              <a:rPr lang="zh-CN" altLang="zh-CN" kern="100" smtClean="0">
                <a:ea typeface="黑体" panose="02010600030101010101" pitchFamily="49" charset="-122"/>
                <a:cs typeface="Times New Roman" panose="02020603050405020304"/>
              </a:rPr>
              <a:t>点拨</a:t>
            </a:r>
            <a:r>
              <a:rPr lang="en-US" altLang="zh-CN" kern="100" smtClean="0">
                <a:ea typeface="黑体" panose="02010600030101010101" pitchFamily="49" charset="-122"/>
              </a:rPr>
              <a:t>·</a:t>
            </a:r>
            <a:r>
              <a:rPr lang="zh-CN" altLang="zh-CN" kern="100" smtClean="0">
                <a:ea typeface="黑体" panose="02010600030101010101" pitchFamily="49" charset="-122"/>
                <a:cs typeface="Times New Roman" panose="02020603050405020304"/>
              </a:rPr>
              <a:t>剖析</a:t>
            </a:r>
            <a:endParaRPr lang="zh-CN" altLang="en-US"/>
          </a:p>
        </p:txBody>
      </p:sp>
      <p:sp>
        <p:nvSpPr>
          <p:cNvPr id="5" name="Rectangle 3"/>
          <p:cNvSpPr>
            <a:spLocks noChangeArrowheads="1"/>
          </p:cNvSpPr>
          <p:nvPr/>
        </p:nvSpPr>
        <p:spPr bwMode="auto">
          <a:xfrm>
            <a:off x="10518417" y="3111983"/>
            <a:ext cx="54534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en-US" altLang="zh-CN" sz="2800" b="1">
                <a:solidFill>
                  <a:srgbClr val="FF0000"/>
                </a:solidFill>
                <a:latin typeface="宋体" panose="02010600030101010101" pitchFamily="2" charset="-122"/>
                <a:cs typeface="Times New Roman" panose="02020603050405020304" pitchFamily="18" charset="0"/>
              </a:rPr>
              <a:t>√</a:t>
            </a:r>
            <a:endParaRPr lang="zh-CN" altLang="zh-CN" sz="1050" kern="100">
              <a:latin typeface="宋体" panose="02010600030101010101" pitchFamily="2" charset="-122"/>
              <a:cs typeface="Courier New" panose="02070309020205020404" charset="0"/>
            </a:endParaRPr>
          </a:p>
        </p:txBody>
      </p:sp>
      <p:sp>
        <p:nvSpPr>
          <p:cNvPr id="6" name="Rectangle 3"/>
          <p:cNvSpPr>
            <a:spLocks noChangeArrowheads="1"/>
          </p:cNvSpPr>
          <p:nvPr/>
        </p:nvSpPr>
        <p:spPr bwMode="auto">
          <a:xfrm>
            <a:off x="10518417" y="3740891"/>
            <a:ext cx="54534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en-US" altLang="zh-CN" sz="2800" b="1">
                <a:solidFill>
                  <a:srgbClr val="FF0000"/>
                </a:solidFill>
                <a:latin typeface="宋体" panose="02010600030101010101" pitchFamily="2" charset="-122"/>
                <a:cs typeface="Times New Roman" panose="02020603050405020304" pitchFamily="18" charset="0"/>
              </a:rPr>
              <a:t>×</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linds(horizont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341562"/>
            <a:ext cx="11353016" cy="3729365"/>
          </a:xfrm>
          <a:ln>
            <a:solidFill>
              <a:schemeClr val="tx1"/>
            </a:solidFill>
            <a:prstDash val="lgDash"/>
          </a:ln>
        </p:spPr>
        <p:txBody>
          <a:bodyPr/>
          <a:lstStyle/>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(3)</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解放思想、实事求是是超前思维的基本品质。</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善于反思、勇于质疑是超前思维的基本品质。</a:t>
            </a:r>
            <a:endParaRPr lang="zh-CN" altLang="zh-CN" sz="1050" kern="100">
              <a:uFill>
                <a:solidFill>
                  <a:srgbClr val="000000"/>
                </a:solidFill>
              </a:uFill>
              <a:latin typeface="DengXian"/>
              <a:ea typeface="DengXian"/>
              <a:cs typeface="Courier New" panose="02070309020205020404"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(4)</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相对于事物的现状而言，超前思维的结果具有</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可验证</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的特征。</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en-US" altLang="zh-CN" kern="100" smtClean="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相对于事物的现状而言，超前思维的结果具有</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事先得知</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的特征。</a:t>
            </a:r>
            <a:endParaRPr lang="zh-CN" altLang="zh-CN" sz="1050" kern="100">
              <a:effectLst/>
              <a:uFill>
                <a:solidFill>
                  <a:srgbClr val="000000"/>
                </a:solidFill>
              </a:uFill>
              <a:latin typeface="DengXian"/>
              <a:ea typeface="DengXian"/>
              <a:cs typeface="Courier New" panose="02070309020205020404" charset="0"/>
            </a:endParaRPr>
          </a:p>
        </p:txBody>
      </p:sp>
      <p:sp>
        <p:nvSpPr>
          <p:cNvPr id="6" name="Rectangle 3"/>
          <p:cNvSpPr>
            <a:spLocks noChangeArrowheads="1"/>
          </p:cNvSpPr>
          <p:nvPr/>
        </p:nvSpPr>
        <p:spPr bwMode="auto">
          <a:xfrm>
            <a:off x="10518417" y="1456303"/>
            <a:ext cx="54534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en-US" altLang="zh-CN" sz="2800" b="1">
                <a:solidFill>
                  <a:srgbClr val="FF0000"/>
                </a:solidFill>
                <a:latin typeface="宋体" panose="02010600030101010101" pitchFamily="2" charset="-122"/>
                <a:cs typeface="Times New Roman" panose="02020603050405020304" pitchFamily="18" charset="0"/>
              </a:rPr>
              <a:t>×</a:t>
            </a:r>
            <a:endParaRPr lang="zh-CN" altLang="zh-CN" sz="1050" kern="100">
              <a:latin typeface="宋体" panose="02010600030101010101" pitchFamily="2" charset="-122"/>
              <a:cs typeface="Courier New" panose="02070309020205020404" charset="0"/>
            </a:endParaRPr>
          </a:p>
        </p:txBody>
      </p:sp>
      <p:sp>
        <p:nvSpPr>
          <p:cNvPr id="7" name="Rectangle 3"/>
          <p:cNvSpPr>
            <a:spLocks noChangeArrowheads="1"/>
          </p:cNvSpPr>
          <p:nvPr/>
        </p:nvSpPr>
        <p:spPr bwMode="auto">
          <a:xfrm>
            <a:off x="10518417" y="3248508"/>
            <a:ext cx="54534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en-US" altLang="zh-CN" sz="2800" b="1">
                <a:solidFill>
                  <a:srgbClr val="FF0000"/>
                </a:solidFill>
                <a:latin typeface="宋体" panose="02010600030101010101" pitchFamily="2" charset="-122"/>
                <a:cs typeface="Times New Roman" panose="02020603050405020304" pitchFamily="18" charset="0"/>
              </a:rPr>
              <a:t>×</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3" name="内容占位符 2"/>
              <p:cNvSpPr>
                <a:spLocks noGrp="1"/>
              </p:cNvSpPr>
              <p:nvPr>
                <p:ph idx="1"/>
              </p:nvPr>
            </p:nvSpPr>
            <p:spPr>
              <a:xfrm>
                <a:off x="415522" y="1302072"/>
                <a:ext cx="11353016" cy="4395766"/>
              </a:xfrm>
            </p:spPr>
            <p:txBody>
              <a:bodyPr/>
              <a:lstStyle/>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1</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．超前思维具有</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1</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建立在对事物发展的历史和现实把握之上，却又不局限于事物的过去和现在的存在状况，而是对认识中落后的、过时的、丧失优势的东西予以否定，肯定其中进步的、先进的、有价值的东西，并在此基础上构想事物发展的可能的趋势。</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2</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．超前思维具有</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2</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。相对于事物的现状而言，超前思维的结果具有</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事先得知</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的特征。</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3" name="内容占位符 2"/>
              <p:cNvSpPr>
                <a:spLocks noGrp="1" noRot="1" noChangeAspect="1" noMove="1" noResize="1" noEditPoints="1" noAdjustHandles="1" noChangeArrowheads="1" noChangeShapeType="1" noTextEdit="1"/>
              </p:cNvSpPr>
              <p:nvPr>
                <p:ph idx="1"/>
              </p:nvPr>
            </p:nvSpPr>
            <p:spPr>
              <a:xfrm>
                <a:off x="415522" y="1302072"/>
                <a:ext cx="11353016" cy="4395766"/>
              </a:xfrm>
              <a:blipFill rotWithShape="1">
                <a:blip r:embed="rId2"/>
                <a:stretch>
                  <a:fillRect l="-913" r="-966" b="-2635"/>
                </a:stretch>
              </a:blipFill>
            </p:spPr>
            <p:txBody>
              <a:bodyPr/>
              <a:lstStyle/>
              <a:p>
                <a:r>
                  <a:rPr lang="zh-CN" altLang="en-US">
                    <a:noFill/>
                  </a:rPr>
                  <a:t> </a:t>
                </a:r>
                <a:endParaRPr lang="zh-CN" altLang="en-US">
                  <a:noFill/>
                </a:endParaRPr>
              </a:p>
            </p:txBody>
          </p:sp>
        </mc:Fallback>
      </mc:AlternateContent>
      <p:sp>
        <p:nvSpPr>
          <p:cNvPr id="12" name="内容占位符 1"/>
          <p:cNvSpPr txBox="1"/>
          <p:nvPr/>
        </p:nvSpPr>
        <p:spPr>
          <a:xfrm>
            <a:off x="2422798" y="747392"/>
            <a:ext cx="9345740" cy="54080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方正小标宋_GBK" pitchFamily="65" charset="-122"/>
                <a:cs typeface="Times New Roman" panose="02020603050405020304" pitchFamily="18" charset="0"/>
              </a:rPr>
              <a:t>超前思维的特征</a:t>
            </a:r>
            <a:endParaRPr lang="zh-CN" altLang="en-US"/>
          </a:p>
        </p:txBody>
      </p:sp>
      <p:sp>
        <p:nvSpPr>
          <p:cNvPr id="13" name="Rectangle 3"/>
          <p:cNvSpPr>
            <a:spLocks noChangeArrowheads="1"/>
          </p:cNvSpPr>
          <p:nvPr/>
        </p:nvSpPr>
        <p:spPr bwMode="auto">
          <a:xfrm>
            <a:off x="4667027" y="1383246"/>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探索性</a:t>
            </a:r>
            <a:endParaRPr lang="zh-CN" altLang="zh-CN" sz="1050" kern="100">
              <a:latin typeface="宋体" panose="02010600030101010101" pitchFamily="2" charset="-122"/>
              <a:cs typeface="Courier New" panose="02070309020205020404" charset="0"/>
            </a:endParaRPr>
          </a:p>
        </p:txBody>
      </p:sp>
      <p:pic>
        <p:nvPicPr>
          <p:cNvPr id="7" name="Picture 3" descr="G:\小样\新教材高中全优政治人教必修4(2021.1.30出教师用书)\知识点2.tif"/>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810" y="842182"/>
            <a:ext cx="1824183" cy="36483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a:spLocks noChangeArrowheads="1"/>
          </p:cNvSpPr>
          <p:nvPr/>
        </p:nvSpPr>
        <p:spPr bwMode="auto">
          <a:xfrm>
            <a:off x="4676080" y="4452318"/>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预测性</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500"/>
                                        <p:tgtEl>
                                          <p:spTgt spid="1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341562"/>
            <a:ext cx="11353016" cy="1829423"/>
          </a:xfrm>
          <a:ln>
            <a:solidFill>
              <a:schemeClr val="tx1"/>
            </a:solidFill>
            <a:prstDash val="lgDash"/>
          </a:ln>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【知识拓展】预测性</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预测性原则是决策者在决策过程中掌握和运用预测科学的有关原理、程序和方法，作出科学预测的决策准则。</a:t>
            </a:r>
            <a:endParaRPr lang="zh-CN" altLang="zh-CN" sz="1050" kern="100">
              <a:effectLst/>
              <a:uFill>
                <a:solidFill>
                  <a:srgbClr val="000000"/>
                </a:solidFill>
              </a:uFill>
              <a:latin typeface="DengXian"/>
              <a:ea typeface="DengXian"/>
              <a:cs typeface="Courier New" panose="02070309020205020404" charset="0"/>
            </a:endParaRPr>
          </a:p>
        </p:txBody>
      </p:sp>
      <p:sp>
        <p:nvSpPr>
          <p:cNvPr id="4" name="内容占位符 1"/>
          <p:cNvSpPr txBox="1"/>
          <p:nvPr/>
        </p:nvSpPr>
        <p:spPr>
          <a:xfrm>
            <a:off x="415522" y="651133"/>
            <a:ext cx="11353016" cy="66327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r>
              <a:rPr lang="zh-CN" altLang="zh-CN" kern="100" smtClean="0">
                <a:ea typeface="C-KT"/>
                <a:cs typeface="Times New Roman" panose="02020603050405020304"/>
              </a:rPr>
              <a:t></a:t>
            </a:r>
            <a:r>
              <a:rPr lang="zh-CN" altLang="zh-CN" kern="100" smtClean="0">
                <a:ea typeface="黑体" panose="02010600030101010101" pitchFamily="49" charset="-122"/>
                <a:cs typeface="Times New Roman" panose="02020603050405020304"/>
              </a:rPr>
              <a:t>点拨</a:t>
            </a:r>
            <a:r>
              <a:rPr lang="en-US" altLang="zh-CN" kern="100" smtClean="0">
                <a:ea typeface="黑体" panose="02010600030101010101" pitchFamily="49" charset="-122"/>
              </a:rPr>
              <a:t>·</a:t>
            </a:r>
            <a:r>
              <a:rPr lang="zh-CN" altLang="zh-CN" kern="100" smtClean="0">
                <a:ea typeface="黑体" panose="02010600030101010101" pitchFamily="49" charset="-122"/>
                <a:cs typeface="Times New Roman" panose="02020603050405020304"/>
              </a:rPr>
              <a:t>剖析</a:t>
            </a:r>
            <a:endParaRPr lang="zh-CN" altLang="en-US"/>
          </a:p>
        </p:txBody>
      </p:sp>
      <mc:AlternateContent>
        <mc:Choice Requires="a14">
          <p:sp>
            <p:nvSpPr>
              <p:cNvPr id="6" name="内容占位符 2"/>
              <p:cNvSpPr txBox="1"/>
              <p:nvPr/>
            </p:nvSpPr>
            <p:spPr>
              <a:xfrm>
                <a:off x="415522" y="3184556"/>
                <a:ext cx="11353016" cy="3116505"/>
              </a:xfrm>
              <a:prstGeom prst="rect">
                <a:avLst/>
              </a:prstGeom>
            </p:spPr>
            <p:txBody>
              <a:bodyPr vert="horz" wrap="square" lIns="108850" tIns="54425" rIns="108850" bIns="54425" rtlCol="0">
                <a:spAutoFit/>
              </a:bodyPr>
              <a:lstStyle>
                <a:defPPr>
                  <a:defRPr lang="zh-CN"/>
                </a:defPPr>
                <a:lvl1pPr marL="0" indent="720000" algn="just" defTabSz="1088502" rtl="0" eaLnBrk="1" latinLnBrk="0" hangingPunct="0">
                  <a:lnSpc>
                    <a:spcPct val="140000"/>
                  </a:lnSpc>
                  <a:spcBef>
                    <a:spcPct val="0"/>
                  </a:spcBef>
                  <a:buFont typeface="Arial" pitchFamily="34" charset="0"/>
                  <a:buNone/>
                  <a:tabLst>
                    <a:tab pos="5384800"/>
                    <a:tab pos="9779000"/>
                  </a:tabLst>
                  <a:defRPr sz="2800" b="1" kern="1200">
                    <a:solidFill>
                      <a:schemeClr val="tx1"/>
                    </a:solidFill>
                    <a:latin typeface="+mn-lt"/>
                    <a:ea typeface="+mn-ea"/>
                    <a:cs typeface="+mn-cs"/>
                  </a:defRPr>
                </a:lvl1pPr>
                <a:lvl2pPr marL="544251"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502"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753"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7004" indent="720000" algn="l" defTabSz="1088502"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80"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631"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882"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6132" indent="-272125" algn="l" defTabSz="1088502"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713740"/>
                <a:r>
                  <a:rPr lang="en-US" altLang="zh-CN" kern="100" smtClean="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3</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．超前思维具有</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Times New Roman" panose="02020603050405020304" pitchFamily="18" charset="0"/>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3</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指向未来，但未来并不是现实的单向直线的延伸，而是存在多向变化的可能性。要提高超前思维预测推断的科学性和准确性，需要人们立足实践活动，充分认识和把握事物的规律，创造有利的条件，促使事物向有利于人们预测的方向发展。</a:t>
                </a:r>
                <a:endParaRPr lang="zh-CN" altLang="zh-CN" sz="1050" kern="100">
                  <a:uFill>
                    <a:solidFill>
                      <a:srgbClr val="000000"/>
                    </a:solidFill>
                  </a:uFill>
                  <a:latin typeface="DengXian"/>
                  <a:ea typeface="DengXian"/>
                  <a:cs typeface="Courier New" panose="02070309020205020404" pitchFamily="49" charset="0"/>
                </a:endParaRPr>
              </a:p>
            </p:txBody>
          </p:sp>
        </mc:Choice>
        <mc:Fallback>
          <p:sp>
            <p:nvSpPr>
              <p:cNvPr id="6" name="内容占位符 2"/>
              <p:cNvSpPr txBox="1">
                <a:spLocks noRot="1" noChangeAspect="1" noMove="1" noResize="1" noEditPoints="1" noAdjustHandles="1" noChangeArrowheads="1" noChangeShapeType="1" noTextEdit="1"/>
              </p:cNvSpPr>
              <p:nvPr/>
            </p:nvSpPr>
            <p:spPr>
              <a:xfrm>
                <a:off x="415522" y="3184556"/>
                <a:ext cx="11353016" cy="3116505"/>
              </a:xfrm>
              <a:prstGeom prst="rect">
                <a:avLst/>
              </a:prstGeom>
              <a:blipFill rotWithShape="1">
                <a:blip r:embed="rId2"/>
                <a:stretch>
                  <a:fillRect l="-913" r="-966" b="-4297"/>
                </a:stretch>
              </a:blipFill>
            </p:spPr>
            <p:txBody>
              <a:bodyPr/>
              <a:lstStyle/>
              <a:p>
                <a:r>
                  <a:rPr lang="zh-CN" altLang="en-US">
                    <a:noFill/>
                  </a:rPr>
                  <a:t> </a:t>
                </a:r>
                <a:endParaRPr lang="zh-CN" altLang="en-US">
                  <a:noFill/>
                </a:endParaRPr>
              </a:p>
            </p:txBody>
          </p:sp>
        </mc:Fallback>
      </mc:AlternateContent>
      <p:sp>
        <p:nvSpPr>
          <p:cNvPr id="7" name="Rectangle 3"/>
          <p:cNvSpPr>
            <a:spLocks noChangeArrowheads="1"/>
          </p:cNvSpPr>
          <p:nvPr/>
        </p:nvSpPr>
        <p:spPr bwMode="auto">
          <a:xfrm>
            <a:off x="4671990" y="3282249"/>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不确定性</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blinds(horizontal)">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582719"/>
            <a:ext cx="11353016" cy="4242391"/>
          </a:xfrm>
          <a:ln>
            <a:solidFill>
              <a:schemeClr val="tx1"/>
            </a:solidFill>
            <a:prstDash val="lgDash"/>
          </a:ln>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【判断】</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超前思维正是利用思维的自觉选择性，超越了事物发展的具体时间和空间，以及事物发展的具体环节，在头脑中推想事物发展的未来状况。</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en-US" altLang="zh-CN" kern="100" smtClean="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超前思维正是利用思维的创造性，超越了事物发展的具体时间和空间，以及事物发展的具体环节，在头脑中推想事物发展的未来状况。</a:t>
            </a:r>
            <a:endParaRPr lang="zh-CN" altLang="zh-CN" sz="1050" kern="100">
              <a:effectLst/>
              <a:uFill>
                <a:solidFill>
                  <a:srgbClr val="000000"/>
                </a:solidFill>
              </a:uFill>
              <a:latin typeface="DengXian"/>
              <a:ea typeface="DengXian"/>
              <a:cs typeface="Courier New" panose="02070309020205020404" charset="0"/>
            </a:endParaRPr>
          </a:p>
        </p:txBody>
      </p:sp>
      <p:sp>
        <p:nvSpPr>
          <p:cNvPr id="4" name="内容占位符 1"/>
          <p:cNvSpPr txBox="1"/>
          <p:nvPr/>
        </p:nvSpPr>
        <p:spPr>
          <a:xfrm>
            <a:off x="415522" y="894316"/>
            <a:ext cx="11353016" cy="66327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r>
              <a:rPr lang="zh-CN" altLang="zh-CN" kern="100" smtClean="0">
                <a:ea typeface="C-KT"/>
                <a:cs typeface="Times New Roman" panose="02020603050405020304"/>
              </a:rPr>
              <a:t></a:t>
            </a:r>
            <a:r>
              <a:rPr lang="zh-CN" altLang="zh-CN" kern="100" smtClean="0">
                <a:ea typeface="黑体" panose="02010600030101010101" pitchFamily="49" charset="-122"/>
                <a:cs typeface="Times New Roman" panose="02020603050405020304"/>
              </a:rPr>
              <a:t>点拨</a:t>
            </a:r>
            <a:r>
              <a:rPr lang="en-US" altLang="zh-CN" kern="100" smtClean="0">
                <a:ea typeface="黑体" panose="02010600030101010101" pitchFamily="49" charset="-122"/>
              </a:rPr>
              <a:t>·</a:t>
            </a:r>
            <a:r>
              <a:rPr lang="zh-CN" altLang="zh-CN" kern="100" smtClean="0">
                <a:ea typeface="黑体" panose="02010600030101010101" pitchFamily="49" charset="-122"/>
                <a:cs typeface="Times New Roman" panose="02020603050405020304"/>
              </a:rPr>
              <a:t>剖析</a:t>
            </a:r>
            <a:endParaRPr lang="zh-CN" altLang="en-US"/>
          </a:p>
        </p:txBody>
      </p:sp>
      <p:sp>
        <p:nvSpPr>
          <p:cNvPr id="5" name="Rectangle 3"/>
          <p:cNvSpPr>
            <a:spLocks noChangeArrowheads="1"/>
          </p:cNvSpPr>
          <p:nvPr/>
        </p:nvSpPr>
        <p:spPr bwMode="auto">
          <a:xfrm>
            <a:off x="10518417" y="3501802"/>
            <a:ext cx="54534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en-US" altLang="zh-CN" sz="2800" b="1">
                <a:solidFill>
                  <a:srgbClr val="FF0000"/>
                </a:solidFill>
                <a:latin typeface="宋体" panose="02010600030101010101" pitchFamily="2" charset="-122"/>
                <a:cs typeface="Times New Roman" panose="02020603050405020304" pitchFamily="18" charset="0"/>
              </a:rPr>
              <a:t>×</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descr="E:\收集素材\！！制作样品\全优\全优·新教材做样\栏目.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p:cNvSpPr txBox="1">
            <a:spLocks noChangeArrowheads="1"/>
          </p:cNvSpPr>
          <p:nvPr/>
        </p:nvSpPr>
        <p:spPr bwMode="auto">
          <a:xfrm>
            <a:off x="2495550" y="3730212"/>
            <a:ext cx="7343775" cy="7016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合作探究 </a:t>
            </a:r>
            <a:r>
              <a:rPr lang="en-US" altLang="zh-CN" sz="4000" smtClean="0">
                <a:solidFill>
                  <a:schemeClr val="tx1"/>
                </a:solidFill>
                <a:latin typeface="方正综艺_GBK" pitchFamily="65" charset="-122"/>
                <a:ea typeface="方正综艺_GBK" pitchFamily="65" charset="-122"/>
              </a:rPr>
              <a:t>| </a:t>
            </a:r>
            <a:r>
              <a:rPr lang="zh-CN" altLang="en-US" sz="4000" smtClean="0">
                <a:solidFill>
                  <a:schemeClr val="tx1"/>
                </a:solidFill>
                <a:latin typeface="方正综艺_GBK" pitchFamily="65" charset="-122"/>
                <a:ea typeface="方正综艺_GBK" pitchFamily="65" charset="-122"/>
              </a:rPr>
              <a:t>重难突破</a:t>
            </a:r>
            <a:endParaRPr lang="zh-CN" altLang="en-US" sz="4000">
              <a:solidFill>
                <a:schemeClr val="tx1"/>
              </a:solidFill>
              <a:latin typeface="方正综艺_GBK" pitchFamily="65" charset="-122"/>
              <a:ea typeface="方正综艺_GBK" pitchFamily="65"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339960"/>
            <a:ext cx="11353016" cy="4242391"/>
          </a:xfrm>
        </p:spPr>
        <p:txBody>
          <a:bodyPr/>
          <a:lstStyle/>
          <a:p>
            <a:pPr indent="713740" algn="ctr"/>
            <a:r>
              <a:rPr lang="zh-CN" altLang="zh-CN" kern="100">
                <a:uFill>
                  <a:solidFill>
                    <a:srgbClr val="000000"/>
                  </a:solidFill>
                </a:uFill>
                <a:latin typeface="Times New Roman" panose="02020603050405020304" pitchFamily="18" charset="0"/>
                <a:ea typeface="方正小标宋_GBK" pitchFamily="65" charset="-122"/>
                <a:cs typeface="Times New Roman" panose="02020603050405020304" pitchFamily="18" charset="0"/>
              </a:rPr>
              <a:t>【情境讨论】</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日本某汽车公司在创建伊始，其生产的汽车只在其国内受欢迎，始终未能打入国际市场，公司领导者在时刻观察着机会。后来，来自情报部门的一份预测报告让公司领导者兴奋不已。这份报告指出：作为世界主要产油区的中东地区将爆发大规模的战争，这将引起石油价格上涨。于是，公司领导者当即决定把</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省油</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作为开发新一代小汽车的发展方向。</a:t>
            </a:r>
            <a:endParaRPr lang="zh-CN" altLang="zh-CN" sz="1050" kern="100">
              <a:effectLst/>
              <a:uFill>
                <a:solidFill>
                  <a:srgbClr val="000000"/>
                </a:solidFill>
              </a:uFill>
              <a:latin typeface="DengXian"/>
              <a:ea typeface="DengXian"/>
              <a:cs typeface="Courier New" panose="02070309020205020404" charset="0"/>
            </a:endParaRPr>
          </a:p>
        </p:txBody>
      </p:sp>
      <p:pic>
        <p:nvPicPr>
          <p:cNvPr id="1026" name="Picture 2" descr="议题1+"/>
          <p:cNvPicPr>
            <a:picLocks noChangeAspect="1" noChangeArrowheads="1"/>
          </p:cNvPicPr>
          <p:nvPr/>
        </p:nvPicPr>
        <p:blipFill>
          <a:blip r:embed="rId2">
            <a:extLst>
              <a:ext uri="{28A0092B-C50C-407E-A947-70E740481C1C}">
                <a14:useLocalDpi xmlns:a14="http://schemas.microsoft.com/office/drawing/2010/main" val="0"/>
              </a:ext>
            </a:extLst>
          </a:blip>
          <a:srcRect t="28674" b="29437"/>
          <a:stretch>
            <a:fillRect/>
          </a:stretch>
        </p:blipFill>
        <p:spPr bwMode="auto">
          <a:xfrm>
            <a:off x="397626" y="765498"/>
            <a:ext cx="8397875"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议题1+"/>
          <p:cNvPicPr>
            <a:picLocks noChangeAspect="1" noChangeArrowheads="1"/>
          </p:cNvPicPr>
          <p:nvPr/>
        </p:nvPicPr>
        <p:blipFill>
          <a:blip r:embed="rId2">
            <a:extLst>
              <a:ext uri="{28A0092B-C50C-407E-A947-70E740481C1C}">
                <a14:useLocalDpi xmlns:a14="http://schemas.microsoft.com/office/drawing/2010/main" val="0"/>
              </a:ext>
            </a:extLst>
          </a:blip>
          <a:srcRect l="65026" t="28674" b="29437"/>
          <a:stretch>
            <a:fillRect/>
          </a:stretch>
        </p:blipFill>
        <p:spPr bwMode="auto">
          <a:xfrm>
            <a:off x="8750554" y="765498"/>
            <a:ext cx="3017984"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议题1+"/>
          <p:cNvPicPr>
            <a:picLocks noChangeAspect="1" noChangeArrowheads="1"/>
          </p:cNvPicPr>
          <p:nvPr/>
        </p:nvPicPr>
        <p:blipFill>
          <a:blip r:embed="rId2">
            <a:extLst>
              <a:ext uri="{28A0092B-C50C-407E-A947-70E740481C1C}">
                <a14:useLocalDpi xmlns:a14="http://schemas.microsoft.com/office/drawing/2010/main" val="0"/>
              </a:ext>
            </a:extLst>
          </a:blip>
          <a:srcRect l="65026" t="28674" b="29437"/>
          <a:stretch>
            <a:fillRect/>
          </a:stretch>
        </p:blipFill>
        <p:spPr bwMode="auto">
          <a:xfrm>
            <a:off x="1414686" y="765498"/>
            <a:ext cx="432048"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内容占位符 2"/>
          <p:cNvSpPr txBox="1"/>
          <p:nvPr/>
        </p:nvSpPr>
        <p:spPr>
          <a:xfrm>
            <a:off x="1486694" y="771843"/>
            <a:ext cx="10200888" cy="497711"/>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90000"/>
              </a:lnSpc>
              <a:tabLst>
                <a:tab pos="1520825"/>
              </a:tabLst>
            </a:pPr>
            <a:r>
              <a:rPr lang="zh-CN" altLang="zh-CN">
                <a:latin typeface="Times New Roman" panose="02020603050405020304" pitchFamily="18" charset="0"/>
                <a:ea typeface="黑体" panose="02010600030101010101" pitchFamily="49" charset="-122"/>
                <a:cs typeface="Times New Roman" panose="02020603050405020304" pitchFamily="18" charset="0"/>
              </a:rPr>
              <a:t>怎样正确认识超前思维的含义及其特征</a:t>
            </a:r>
            <a:endParaRPr lang="zh-CN" altLang="en-US">
              <a:latin typeface="黑体" panose="02010600030101010101" pitchFamily="49" charset="-122"/>
              <a:ea typeface="黑体" panose="02010600030101010101" pitchFamily="49"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p:cNvSpPr>
            <a:spLocks noGrp="1"/>
          </p:cNvSpPr>
          <p:nvPr>
            <p:ph idx="1"/>
          </p:nvPr>
        </p:nvSpPr>
        <p:spPr>
          <a:xfrm>
            <a:off x="415522" y="765498"/>
            <a:ext cx="11353016" cy="4242391"/>
          </a:xfrm>
        </p:spPr>
        <p:txBody>
          <a:bodyPr/>
          <a:lstStyle/>
          <a:p>
            <a:pPr indent="0"/>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不久后，中东战争果然爆发了，几个主要产油国联合起来进行石油禁运，石油价格一路飙升，并引发了世界性的经济衰退。在高昂的油价面前，人们不得不放弃笨重、耗油的欧美汽车，转向购买省油的日本汽车。该汽车公司利用这个优势，成功地将自己的产品打入了国际汽车市场，并一度坐上了</a:t>
            </a:r>
            <a:r>
              <a:rPr lang="zh-CN" altLang="zh-CN" kern="100">
                <a:uFill>
                  <a:solidFill>
                    <a:srgbClr val="000000"/>
                  </a:solidFill>
                </a:uFill>
                <a:latin typeface="DengXian"/>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世界第一大汽车公司</a:t>
            </a:r>
            <a:r>
              <a:rPr lang="zh-CN" altLang="zh-CN" kern="100">
                <a:uFill>
                  <a:solidFill>
                    <a:srgbClr val="000000"/>
                  </a:solidFill>
                </a:uFill>
                <a:latin typeface="DengXian"/>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的宝座。</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问题</a:t>
            </a:r>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charset="0"/>
              </a:rPr>
              <a:t>1</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上述材料中，该汽车公司运用了什么思维方式？</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超前思维。</a:t>
            </a:r>
            <a:endParaRPr lang="zh-CN" altLang="zh-CN" sz="1050" kern="100">
              <a:effectLst/>
              <a:uFill>
                <a:solidFill>
                  <a:srgbClr val="000000"/>
                </a:solidFill>
              </a:uFill>
              <a:latin typeface="DengXian"/>
              <a:ea typeface="DengXian"/>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linds(horizontal)">
                                      <p:cBhvr>
                                        <p:cTn id="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p:cNvSpPr>
            <a:spLocks noGrp="1"/>
          </p:cNvSpPr>
          <p:nvPr>
            <p:ph idx="1"/>
          </p:nvPr>
        </p:nvSpPr>
        <p:spPr>
          <a:xfrm>
            <a:off x="415522" y="765498"/>
            <a:ext cx="11353016" cy="3035907"/>
          </a:xfrm>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问题</a:t>
            </a:r>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charset="0"/>
              </a:rPr>
              <a:t>2</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上述材料体现了这一思维方式的什么特征？</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该汽车公司的情报部门预测作为世界主要产油区的中东地区将爆发大规模的战争，将引起石油价格上涨。公司决策层根据这一预测适时地调整小汽车的发展方向，主打</a:t>
            </a:r>
            <a:r>
              <a:rPr lang="zh-CN" altLang="zh-CN" kern="100">
                <a:uFill>
                  <a:solidFill>
                    <a:srgbClr val="000000"/>
                  </a:solidFill>
                </a:uFill>
                <a:latin typeface="DengXian"/>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省油</a:t>
            </a:r>
            <a:r>
              <a:rPr lang="zh-CN" altLang="zh-CN" kern="100">
                <a:uFill>
                  <a:solidFill>
                    <a:srgbClr val="000000"/>
                  </a:solidFill>
                </a:uFill>
                <a:latin typeface="DengXian"/>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牌，从而在市场竞争中取得优势，这体现了超前思维的预测性。</a:t>
            </a:r>
            <a:endParaRPr lang="zh-CN" altLang="zh-CN" sz="1050" kern="100">
              <a:effectLst/>
              <a:uFill>
                <a:solidFill>
                  <a:srgbClr val="000000"/>
                </a:solidFill>
              </a:uFill>
              <a:latin typeface="DengXian"/>
              <a:ea typeface="DengXian"/>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p:cNvSpPr>
            <a:spLocks noGrp="1"/>
          </p:cNvSpPr>
          <p:nvPr>
            <p:ph idx="1"/>
          </p:nvPr>
        </p:nvSpPr>
        <p:spPr>
          <a:xfrm>
            <a:off x="415522" y="639588"/>
            <a:ext cx="11353016" cy="1113073"/>
          </a:xfrm>
        </p:spPr>
        <p:txBody>
          <a:bodyPr/>
          <a:lstStyle/>
          <a:p>
            <a:pPr indent="713740" algn="ctr">
              <a:lnSpc>
                <a:spcPct val="125000"/>
              </a:lnSpc>
            </a:pPr>
            <a:r>
              <a:rPr lang="zh-CN" altLang="zh-CN" kern="100">
                <a:uFill>
                  <a:solidFill>
                    <a:srgbClr val="000000"/>
                  </a:solidFill>
                </a:uFill>
                <a:latin typeface="Times New Roman" panose="02020603050405020304" pitchFamily="18" charset="0"/>
                <a:ea typeface="方正小标宋_GBK" pitchFamily="65" charset="-122"/>
                <a:cs typeface="Times New Roman" panose="02020603050405020304" pitchFamily="18" charset="0"/>
              </a:rPr>
              <a:t>【重难整合】</a:t>
            </a:r>
            <a:endParaRPr lang="zh-CN" altLang="zh-CN" sz="1050" kern="100">
              <a:uFill>
                <a:solidFill>
                  <a:srgbClr val="000000"/>
                </a:solidFill>
              </a:uFill>
              <a:latin typeface="DengXian"/>
              <a:ea typeface="DengXian"/>
              <a:cs typeface="Courier New" panose="02070309020205020404" charset="0"/>
            </a:endParaRPr>
          </a:p>
          <a:p>
            <a:pPr indent="713740">
              <a:lnSpc>
                <a:spcPct val="125000"/>
              </a:lnSpc>
            </a:pP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全面理解超前思维的特点</a:t>
            </a:r>
            <a:endParaRPr lang="zh-CN" altLang="zh-CN" sz="1050" kern="100">
              <a:effectLst/>
              <a:uFill>
                <a:solidFill>
                  <a:srgbClr val="000000"/>
                </a:solidFill>
              </a:uFill>
              <a:latin typeface="DengXian"/>
              <a:ea typeface="DengXian"/>
              <a:cs typeface="Courier New" panose="02070309020205020404" charset="0"/>
            </a:endParaRPr>
          </a:p>
        </p:txBody>
      </p:sp>
      <p:graphicFrame>
        <p:nvGraphicFramePr>
          <p:cNvPr id="3" name="表格 2"/>
          <p:cNvGraphicFramePr>
            <a:graphicFrameLocks noGrp="1"/>
          </p:cNvGraphicFramePr>
          <p:nvPr/>
        </p:nvGraphicFramePr>
        <p:xfrm>
          <a:off x="385662" y="1844509"/>
          <a:ext cx="11433972" cy="4437888"/>
        </p:xfrm>
        <a:graphic>
          <a:graphicData uri="http://schemas.openxmlformats.org/drawingml/2006/table">
            <a:tbl>
              <a:tblPr/>
              <a:tblGrid>
                <a:gridCol w="500236"/>
                <a:gridCol w="10933736"/>
              </a:tblGrid>
              <a:tr h="0">
                <a:tc>
                  <a:txBody>
                    <a:bodyPr vert="horz" wrap="square"/>
                    <a:lstStyle/>
                    <a:p>
                      <a:pPr algn="ctr">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探索性</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具有探索性，超前思维建立在对事物发展的历史和现实把握之上，却又不局限于事物的过去和现在的存在状况，而是对认识中落后的、过时的、丧失优势的东西予以否定，肯定其中进步的、先进的、有价值的东西，并在此基础上构想事物发展的可能的趋势</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预测性</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超前思维具有预测性，超前思维利用思维的创造性，超越了事物发展的具体时间和空间，以及事物发展的具体环节，在头脑中推想事物发展的未来状况。相对于事物的现状而言，超前思维的结果具有</a:t>
                      </a:r>
                      <a:r>
                        <a:rPr lang="en-US" sz="2800" b="1" kern="100">
                          <a:effectLst/>
                          <a:uFill>
                            <a:solidFill>
                              <a:srgbClr val="000000"/>
                            </a:solidFill>
                          </a:uFill>
                          <a:latin typeface="宋体" panose="02010600030101010101" pitchFamily="2" charset="-122"/>
                          <a:ea typeface="DengXian"/>
                          <a:cs typeface="Times New Roman" panose="02020603050405020304" pitchFamily="18" charset="0"/>
                        </a:rPr>
                        <a:t>“</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事先得知</a:t>
                      </a:r>
                      <a:r>
                        <a:rPr lang="en-US" sz="2800" b="1" kern="100">
                          <a:effectLst/>
                          <a:uFill>
                            <a:solidFill>
                              <a:srgbClr val="000000"/>
                            </a:solidFill>
                          </a:uFill>
                          <a:latin typeface="宋体" panose="02010600030101010101" pitchFamily="2" charset="-122"/>
                          <a:ea typeface="DengXian"/>
                          <a:cs typeface="Times New Roman" panose="02020603050405020304" pitchFamily="18" charset="0"/>
                        </a:rPr>
                        <a:t>”</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的特征</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https://d.book118.com/877050134053006054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自定义 2">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17</Slides>
  <Notes>0</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17</vt:i4>
      </vt:variant>
    </vt:vector>
  </HeadingPairs>
  <TitlesOfParts>
    <vt:vector baseType="lpstr" size="33">
      <vt:lpstr>Arial</vt:lpstr>
      <vt:lpstr>Calibri</vt:lpstr>
      <vt:lpstr>Times New Roman</vt:lpstr>
      <vt:lpstr>宋体</vt:lpstr>
      <vt:lpstr>楷体_GB2312</vt:lpstr>
      <vt:lpstr>微软雅黑</vt:lpstr>
      <vt:lpstr>方正综艺_GBK</vt:lpstr>
      <vt:lpstr>方正小标宋_GBK</vt:lpstr>
      <vt:lpstr>方正准圆_GBK</vt:lpstr>
      <vt:lpstr>DengXian</vt:lpstr>
      <vt:lpstr>Courier New</vt:lpstr>
      <vt:lpstr>黑体</vt:lpstr>
      <vt:lpstr>仿宋</vt:lpstr>
      <vt:lpstr>C-KT</vt:lpstr>
      <vt:lpstr>楷体</vt:lpstr>
      <vt:lpstr>Office Theme</vt:lpstr>
      <vt:lpstr>第四单元　提高创新思维能力</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2024-09-28T14:50:11.778</cp:lastPrinted>
  <dcterms:created xsi:type="dcterms:W3CDTF">2024-09-28T06:50:11Z</dcterms:created>
  <dcterms:modified xsi:type="dcterms:W3CDTF">2024-09-28T06:50:13Z</dcterms:modified>
</cp:coreProperties>
</file>