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18D0F6-CD63-452B-A2CA-C5F1914326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85326E-FDA1-4439-A71C-EE718E1254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1B6363-3C4D-4C05-A8E8-9A653BE133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C3B5D8-76CE-4BDE-8CAA-D23313A73B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979F297-B95B-449D-A424-83BCF7666D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2F864F0-0FE9-407D-92FE-71CD8F7EB6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CAEE665-D770-49AE-B126-FB40FD9913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95565D-8051-48FF-9904-A7AC8AF976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C3FDC8-C885-48C4-964A-F5B6AC6CEB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D73B4F-57C5-40EA-9E79-71FF9FAB5F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5E4E47-17AD-43FB-A9E7-FF9CA41073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7054040054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个人利益与公共福祉伦理决策中的器官移植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器官移植背景及意义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个人利益与公共福祉关系探讨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伦理决策框架构建及应用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政策法规对器官移植影响分析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医学技术进步对伦理挑战应对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社会舆论与公众参与机制建设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器官移植背景及意义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器官移植是指将一个健康的器官从一个个体（供体）移植到另一个需要替换病变或损坏器官的个体（受体）的过程。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自20世纪初以来，随着医学技术的进步和免疫抑制药物的发展，器官移植已成为一种重要的治疗手段，挽救了无数生命。</a:t>
            </a:r>
            <a:endParaRPr lang="en-US" sz="1100"/>
          </a:p>
          <a:p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器官移植定义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器官移植定义与发展历程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2059" r="2059"/>
          <a:stretch>
            <a:fillRect/>
          </a:stretch>
        </p:blipFill>
        <p:spPr>
          <a:xfrm>
            <a:off x="6099052" y="1665911"/>
            <a:ext cx="5058969" cy="426057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1352702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204679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056534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908511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对于患有严重器官疾病的患者，器官移植是挽救生命的唯一有效手段。例如，心脏、肝脏、肾脏等器官的移植可以挽救患者的生命。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除了拯救生命外，器官移植还可以显著改善患者的生活质量。例如，角膜移植可以帮助患者重见光明，皮肤移植可以治疗严重烧伤等。</a:t>
            </a:r>
            <a:endParaRPr lang="en-US" sz="1100"/>
          </a:p>
        </p:txBody>
      </p:sp>
      <p:sp>
        <p:nvSpPr>
          <p:cNvPr id="10" name="Freeform 10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拯救生命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改善生活质量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拯救生命与改善生活质量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31" r="20031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供体来源问题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器官移植的供体来源一直是一个备受争议的伦理问题。使用死刑犯器官、通过不道德手段获取器官等行为都引发了广泛的道德争议。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分配公正问题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如何公平、公正地分配稀缺的器官资源也是一个重要的伦理问题。目前，各国普遍采用医学需要、等待时间、社会贡献等因素作为分配依据，但仍存在诸多争议和挑战。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受者权益保护问题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在器官移植过程中，如何保障受者的知情权和自主权也是一个需要关注的问题。受者应该充分了解手术风险、术后护理等信息，并在充分知情的情况下做出决策。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伦理道德问题引发关注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个人利益与公共福祉关系探讨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0113" b="10113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个人生命权与健康权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器官移植作为挽救生命的手段，直接关系到个人的生命权和健康权。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自主决策权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个人有权根据自身意愿和需要，在充分了解风险与收益的基础上，自主决定是否接受器官移植。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隐私权和尊严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器官移植涉及个人身体隐私和尊严，应尊重和保护个人隐私权和尊严。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个人利益诉求及合理性分析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7042" r="704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公共福祉强调社会资源的公正与公平分配，确保所有人都能享受到基本的医疗保障。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社会公正与公平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公共福祉的提升有助于增强社会凝聚力和稳定性，为经济发展和社会进步创造良好环境。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社会稳定与发展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关注公共福祉体现了人类对社会和谐、共同发展的追求，是推动人类文明进步的重要动力。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人类文明与进步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公共福祉概念及其重要性阐述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14886">
            <a:off x="5094176" y="2836252"/>
            <a:ext cx="2009746" cy="2009746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9280" y="2019239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08287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69280" y="4551274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062094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24975" y="16886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生命至上原则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24975" y="2014081"/>
            <a:ext cx="3241937" cy="162580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在平衡个人利益与公共福祉时，应始终坚持生命至上的原则，优先保障人的生命安全和健康。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231186" y="16580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公正与公平原则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231186" y="1983478"/>
            <a:ext cx="3241937" cy="164750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在器官分配过程中，应遵循公正与公平原则，确保每个需要器官移植的患者都能获得平等的机会。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24975" y="3885433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知情同意原则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4975" y="4210824"/>
            <a:ext cx="3241937" cy="16383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尊重患者的知情权和自主决策权，确保患者在充分了解风险与收益的基础上做出决策。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31186" y="385483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多方参与与协商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31186" y="4180220"/>
            <a:ext cx="3241937" cy="166893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在制定器官移植政策和决策时，应广泛听取各方意见，通过多方参与和协商寻求个人利益与公共福祉的平衡点。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5835091" y="2197120"/>
            <a:ext cx="575584" cy="551200"/>
            <a:chOff x="5835091" y="2197120"/>
            <a:chExt cx="575584" cy="551200"/>
          </a:xfrm>
        </p:grpSpPr>
        <p:sp>
          <p:nvSpPr>
            <p:cNvPr id="16" name="Freeform 16"/>
            <p:cNvSpPr/>
            <p:nvPr/>
          </p:nvSpPr>
          <p:spPr>
            <a:xfrm>
              <a:off x="5835091" y="2197120"/>
              <a:ext cx="575584" cy="551200"/>
            </a:xfrm>
            <a:custGeom>
              <a:rect l="l" t="t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5997366" y="2351715"/>
              <a:ext cx="251887" cy="241158"/>
            </a:xfrm>
            <a:custGeom>
              <a:rect l="l" t="t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6050524" y="2403531"/>
              <a:ext cx="144597" cy="138501"/>
            </a:xfrm>
            <a:custGeom>
              <a:rect l="l" t="t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9" name="Freeform 19"/>
          <p:cNvSpPr/>
          <p:nvPr/>
        </p:nvSpPr>
        <p:spPr>
          <a:xfrm>
            <a:off x="4521769" y="3583229"/>
            <a:ext cx="400751" cy="515722"/>
          </a:xfrm>
          <a:custGeom>
            <a:rect l="l" t="t" r="r" b="b"/>
            <a:pathLst>
              <a:path w="21600" h="21600">
                <a:moveTo>
                  <a:pt x="15386" y="14175"/>
                </a:moveTo>
                <a:lnTo>
                  <a:pt x="6223" y="14175"/>
                </a:lnTo>
                <a:cubicBezTo>
                  <a:pt x="5734" y="13446"/>
                  <a:pt x="5147" y="12716"/>
                  <a:pt x="4568" y="12003"/>
                </a:cubicBezTo>
                <a:cubicBezTo>
                  <a:pt x="3287" y="10427"/>
                  <a:pt x="1963" y="8797"/>
                  <a:pt x="1963" y="7425"/>
                </a:cubicBezTo>
                <a:cubicBezTo>
                  <a:pt x="1963" y="4075"/>
                  <a:pt x="5927" y="1350"/>
                  <a:pt x="10800" y="1350"/>
                </a:cubicBezTo>
                <a:cubicBezTo>
                  <a:pt x="15672" y="1350"/>
                  <a:pt x="19636" y="4075"/>
                  <a:pt x="19636" y="7425"/>
                </a:cubicBezTo>
                <a:cubicBezTo>
                  <a:pt x="19636" y="8787"/>
                  <a:pt x="18312" y="10425"/>
                  <a:pt x="17029" y="12011"/>
                </a:cubicBezTo>
                <a:cubicBezTo>
                  <a:pt x="16455" y="12723"/>
                  <a:pt x="15873" y="13449"/>
                  <a:pt x="15386" y="14175"/>
                </a:cubicBezTo>
                <a:moveTo>
                  <a:pt x="10800" y="20249"/>
                </a:moveTo>
                <a:cubicBezTo>
                  <a:pt x="9805" y="20249"/>
                  <a:pt x="9347" y="20171"/>
                  <a:pt x="8839" y="19406"/>
                </a:cubicBezTo>
                <a:lnTo>
                  <a:pt x="13000" y="19048"/>
                </a:lnTo>
                <a:cubicBezTo>
                  <a:pt x="12398" y="20164"/>
                  <a:pt x="11959" y="20249"/>
                  <a:pt x="10800" y="20249"/>
                </a:cubicBezTo>
                <a:moveTo>
                  <a:pt x="7595" y="16813"/>
                </a:moveTo>
                <a:cubicBezTo>
                  <a:pt x="7417" y="16407"/>
                  <a:pt x="7215" y="15978"/>
                  <a:pt x="6991" y="15525"/>
                </a:cubicBezTo>
                <a:lnTo>
                  <a:pt x="14616" y="15525"/>
                </a:lnTo>
                <a:cubicBezTo>
                  <a:pt x="14496" y="15767"/>
                  <a:pt x="14375" y="16010"/>
                  <a:pt x="14270" y="16239"/>
                </a:cubicBezTo>
                <a:cubicBezTo>
                  <a:pt x="14270" y="16239"/>
                  <a:pt x="7595" y="16813"/>
                  <a:pt x="7595" y="16813"/>
                </a:cubicBezTo>
                <a:close/>
                <a:moveTo>
                  <a:pt x="13345" y="18343"/>
                </a:moveTo>
                <a:lnTo>
                  <a:pt x="8476" y="18762"/>
                </a:lnTo>
                <a:cubicBezTo>
                  <a:pt x="8303" y="18416"/>
                  <a:pt x="8116" y="18011"/>
                  <a:pt x="7890" y="17483"/>
                </a:cubicBezTo>
                <a:cubicBezTo>
                  <a:pt x="7887" y="17477"/>
                  <a:pt x="7883" y="17469"/>
                  <a:pt x="7881" y="17462"/>
                </a:cubicBezTo>
                <a:lnTo>
                  <a:pt x="13957" y="16941"/>
                </a:lnTo>
                <a:cubicBezTo>
                  <a:pt x="13871" y="17140"/>
                  <a:pt x="13778" y="17350"/>
                  <a:pt x="13698" y="17537"/>
                </a:cubicBezTo>
                <a:cubicBezTo>
                  <a:pt x="13569" y="17841"/>
                  <a:pt x="13453" y="18104"/>
                  <a:pt x="13345" y="18343"/>
                </a:cubicBezTo>
                <a:moveTo>
                  <a:pt x="10800" y="0"/>
                </a:moveTo>
                <a:cubicBezTo>
                  <a:pt x="4835" y="0"/>
                  <a:pt x="0" y="3324"/>
                  <a:pt x="0" y="7425"/>
                </a:cubicBezTo>
                <a:cubicBezTo>
                  <a:pt x="0" y="10146"/>
                  <a:pt x="3621" y="13029"/>
                  <a:pt x="4939" y="15562"/>
                </a:cubicBezTo>
                <a:cubicBezTo>
                  <a:pt x="6906" y="19339"/>
                  <a:pt x="6688" y="21599"/>
                  <a:pt x="10800" y="21599"/>
                </a:cubicBezTo>
                <a:cubicBezTo>
                  <a:pt x="14972" y="21599"/>
                  <a:pt x="14692" y="19349"/>
                  <a:pt x="16660" y="15577"/>
                </a:cubicBezTo>
                <a:cubicBezTo>
                  <a:pt x="17983" y="13039"/>
                  <a:pt x="21600" y="10124"/>
                  <a:pt x="21600" y="7425"/>
                </a:cubicBezTo>
                <a:cubicBezTo>
                  <a:pt x="21600" y="3324"/>
                  <a:pt x="16764" y="0"/>
                  <a:pt x="10800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254083" y="3590222"/>
            <a:ext cx="480270" cy="477455"/>
          </a:xfrm>
          <a:custGeom>
            <a:rect l="l" t="t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5877641" y="4747565"/>
            <a:ext cx="490362" cy="514624"/>
            <a:chOff x="5877641" y="4747565"/>
            <a:chExt cx="490362" cy="514624"/>
          </a:xfrm>
        </p:grpSpPr>
        <p:sp>
          <p:nvSpPr>
            <p:cNvPr id="22" name="Freeform 22"/>
            <p:cNvSpPr/>
            <p:nvPr/>
          </p:nvSpPr>
          <p:spPr>
            <a:xfrm>
              <a:off x="5877641" y="4747565"/>
              <a:ext cx="490362" cy="514624"/>
            </a:xfrm>
            <a:custGeom>
              <a:rect l="l" t="t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076371" y="4827666"/>
              <a:ext cx="115580" cy="120457"/>
            </a:xfrm>
            <a:custGeom>
              <a:rect l="l" t="t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两者关系平衡原则和方法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伦理决策框架构建及应用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利益最大化原则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在决策过程中，应尽可能使所有人的利益最大化，同时尽量减少对任何人的伤害。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公正原则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确保决策过程公正无私，不偏袒任何一方，遵循公平、公正、公开的原则。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自主原则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尊重个体的自主权，允许其在不违反法律和道德的前提下自由做出决策。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伦理决策理论基础介绍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272111" y="1332346"/>
            <a:ext cx="8763000" cy="5543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60628" y="2068171"/>
            <a:ext cx="8972550" cy="7637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供体自愿捐献器官，但受体为非法移民。此时，应权衡供体的自主权和受体的生命权，同时考虑社会公正和法律规定。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92537" y="3112406"/>
            <a:ext cx="8763000" cy="5543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60628" y="3840062"/>
            <a:ext cx="8972550" cy="76353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家庭成员强制要求捐献亲人器官。此时，应尊重供体的自主权，反对家庭强制，同时关注家庭成员的情感需求和受体的生命权。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29113" y="4825747"/>
            <a:ext cx="8766979" cy="64455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60628" y="5562499"/>
            <a:ext cx="8972550" cy="76498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稀有器官分配问题。在器官稀缺的情况下，应建立公平、透明的分配机制，综合考虑患者的医疗需求、等待时间、年龄、生活质量等因素。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具体案例分析：如何权衡利益？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https://d.book118.com/877054040054006050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Arial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2024-09-22T20:22:34.170</cp:lastPrinted>
  <dcterms:created xsi:type="dcterms:W3CDTF">2024-09-22T12:22:34Z</dcterms:created>
  <dcterms:modified xsi:type="dcterms:W3CDTF">2024-09-22T12:22:36Z</dcterms:modified>
</cp:coreProperties>
</file>