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681D0BB-788F-4977-8EE2-4FFA4B0B27E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7CFD70-7F58-4AF9-BB58-1954AA8FB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0734C-17FB-47FE-96AC-7313E6FD6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EF5F6B-8227-4D00-8E96-B2E2B3C63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2E65C4-8DE1-4C40-9E17-36E663FAF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923E9E-C358-4D16-897B-FF3C0EAA78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A7ACC-5070-43B4-B0A0-5DC4DA18C6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235DD9-F1E0-4553-B823-339F4FA556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2320C-D4BF-405C-B2B8-EFDD1389E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D449F5-F1C3-4C83-BFE3-29DD23540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7FA60D-733B-4005-8819-BF4C56A3D6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8D570-AA6E-4DA3-AF28-75269C99A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5B7735-29B5-4573-9CB1-48FC73B3C7F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9637E75-B453-4079-9D96-110F9E0CB2F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5411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教学培训创新模式人工智能的引领力量研究与分析</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教学培训创新模式的背景与意义</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人工智能在教学培训创新模式中的应用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人工智能驱动的教学培训模式创新案例分析</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人工智能引领教学培训创新模式</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成功案例分析</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教学培训创新模式的背景与意义</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人工智能的教学应用</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人工智能技术在教学培训中发展迅速，通过智能化技术的应用，可以提高教学效率，个性化教学，为学生提供更好的学习体验。然而，随之而来的是如何平衡技术的优势与挑战，需要深入研究。</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教学培训创新模式的定义</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教学培训创新模式的含义和内在涵义</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概念与内涵</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不同类型创新模式的特色与区别</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类型特点</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07"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0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教学培训创新模式的重要性</a:t>
            </a:r>
            <a:endParaRPr lang="en-US" sz="3600" b="0" strike="noStrike" spc="-1">
              <a:solidFill>
                <a:schemeClr val="dk1"/>
              </a:solidFill>
              <a:latin typeface="Arial"/>
            </a:endParaRPr>
          </a:p>
        </p:txBody>
      </p:sp>
      <p:sp>
        <p:nvSpPr>
          <p:cNvPr id="10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创新模式对教育教学改革的核心推动力量</a:t>
            </a:r>
            <a:endParaRPr lang="en-US" sz="1600" b="0" strike="noStrike" spc="-1">
              <a:solidFill>
                <a:srgbClr val="FFFFFF"/>
              </a:solidFill>
              <a:latin typeface="Arial"/>
            </a:endParaRPr>
          </a:p>
        </p:txBody>
      </p:sp>
      <p:sp>
        <p:nvSpPr>
          <p:cNvPr id="11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教育改革推动</a:t>
            </a:r>
            <a:endParaRPr lang="en-US" sz="2000" b="0" strike="noStrike" spc="-1">
              <a:solidFill>
                <a:srgbClr val="FFFFFF"/>
              </a:solidFill>
              <a:latin typeface="Arial"/>
            </a:endParaRPr>
          </a:p>
        </p:txBody>
      </p:sp>
      <p:sp>
        <p:nvSpPr>
          <p:cNvPr id="11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1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1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创新模式对学习效果产生的积极影响</a:t>
            </a:r>
            <a:endParaRPr lang="en-US" sz="1600" b="0" strike="noStrike" spc="-1">
              <a:solidFill>
                <a:srgbClr val="FFFFFF"/>
              </a:solidFill>
              <a:latin typeface="Arial"/>
            </a:endParaRPr>
          </a:p>
        </p:txBody>
      </p:sp>
      <p:sp>
        <p:nvSpPr>
          <p:cNvPr id="11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学习效果影响</a:t>
            </a:r>
            <a:endParaRPr lang="en-US" sz="2000" b="0" strike="noStrike" spc="-1">
              <a:solidFill>
                <a:srgbClr val="FFFFFF"/>
              </a:solidFill>
              <a:latin typeface="Arial"/>
            </a:endParaRPr>
          </a:p>
        </p:txBody>
      </p:sp>
      <p:pic>
        <p:nvPicPr>
          <p:cNvPr id="118"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circle(in)">
                                      <p:cBhvr additive="repl">
                                        <p:cTn id="7" dur="2000"/>
                                        <p:tgtEl>
                                          <p:spTgt spid="1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7"/>
                                        </p:tgtEl>
                                        <p:attrNameLst>
                                          <p:attrName>style.visibility</p:attrName>
                                        </p:attrNameLst>
                                      </p:cBhvr>
                                      <p:to>
                                        <p:strVal val="visible"/>
                                      </p:to>
                                    </p:set>
                                    <p:animEffect transition="in" filter="circle(in)">
                                      <p:cBhvr additive="repl">
                                        <p:cTn id="10" dur="2000"/>
                                        <p:tgtEl>
                                          <p:spTgt spid="10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06"/>
                                        </p:tgtEl>
                                        <p:attrNameLst>
                                          <p:attrName>style.visibility</p:attrName>
                                        </p:attrNameLst>
                                      </p:cBhvr>
                                      <p:to>
                                        <p:strVal val="visible"/>
                                      </p:to>
                                    </p:set>
                                    <p:animEffect transition="in" filter="circle(in)">
                                      <p:cBhvr additive="repl">
                                        <p:cTn id="13" dur="1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2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国外研究进展</a:t>
            </a:r>
            <a:endParaRPr lang="en-US" sz="1800" b="0" strike="noStrike" spc="-1">
              <a:solidFill>
                <a:srgbClr val="FFFFFF"/>
              </a:solidFill>
              <a:latin typeface="Arial"/>
            </a:endParaRPr>
          </a:p>
        </p:txBody>
      </p:sp>
      <p:sp>
        <p:nvSpPr>
          <p:cNvPr id="12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国外教学培训创新模式研究现状概览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国际合作与交流情况</a:t>
            </a:r>
            <a:endParaRPr lang="en-US" sz="1400" b="0" strike="noStrike" spc="-1">
              <a:solidFill>
                <a:srgbClr val="FFFFFF"/>
              </a:solidFill>
              <a:latin typeface="Arial"/>
            </a:endParaRPr>
          </a:p>
        </p:txBody>
      </p:sp>
      <p:sp>
        <p:nvSpPr>
          <p:cNvPr id="12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问题与挑战</a:t>
            </a:r>
            <a:endParaRPr lang="en-US" sz="1800" b="0" strike="noStrike" spc="-1">
              <a:solidFill>
                <a:srgbClr val="FFFFFF"/>
              </a:solidFill>
              <a:latin typeface="Arial"/>
            </a:endParaRPr>
          </a:p>
        </p:txBody>
      </p:sp>
      <p:sp>
        <p:nvSpPr>
          <p:cNvPr id="12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当前教学培训创新模式面临的挑战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未来发展方向探讨</a:t>
            </a:r>
            <a:endParaRPr lang="en-US" sz="1400" b="0" strike="noStrike" spc="-1">
              <a:solidFill>
                <a:srgbClr val="FFFFFF"/>
              </a:solidFill>
              <a:latin typeface="Arial"/>
            </a:endParaRPr>
          </a:p>
        </p:txBody>
      </p:sp>
      <p:sp>
        <p:nvSpPr>
          <p:cNvPr id="12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教学培训创新模式的研究现状</a:t>
            </a:r>
            <a:endParaRPr lang="en-US" sz="3600" b="0" strike="noStrike" spc="-1">
              <a:solidFill>
                <a:schemeClr val="dk1"/>
              </a:solidFill>
              <a:latin typeface="Arial"/>
            </a:endParaRPr>
          </a:p>
        </p:txBody>
      </p:sp>
      <p:sp>
        <p:nvSpPr>
          <p:cNvPr id="13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国内研究进展</a:t>
            </a:r>
            <a:endParaRPr lang="en-US" sz="1800" b="0" strike="noStrike" spc="-1">
              <a:solidFill>
                <a:srgbClr val="FFFFFF"/>
              </a:solidFill>
              <a:latin typeface="Arial"/>
            </a:endParaRPr>
          </a:p>
        </p:txBody>
      </p:sp>
      <p:sp>
        <p:nvSpPr>
          <p:cNvPr id="13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国内教学培训创新模式研究现阶段综述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重点研究方向和成果</a:t>
            </a:r>
            <a:endParaRPr lang="en-US" sz="1400" b="0" strike="noStrike" spc="-1">
              <a:solidFill>
                <a:srgbClr val="FFFFFF"/>
              </a:solidFill>
              <a:latin typeface="Arial"/>
            </a:endParaRPr>
          </a:p>
        </p:txBody>
      </p:sp>
      <p:pic>
        <p:nvPicPr>
          <p:cNvPr id="13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circle(in)">
                                      <p:cBhvr additive="repl">
                                        <p:cTn id="10" dur="2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教学培训创新模式的优势</a:t>
            </a:r>
            <a:endParaRPr lang="en-US" sz="3600" b="0" strike="noStrike" spc="-1">
              <a:solidFill>
                <a:schemeClr val="dk1"/>
              </a:solidFill>
              <a:latin typeface="Arial"/>
            </a:endParaRPr>
          </a:p>
        </p:txBody>
      </p:sp>
      <p:sp>
        <p:nvSpPr>
          <p:cNvPr id="13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智能化技术带来的学习速度提升</a:t>
            </a:r>
            <a:endParaRPr lang="en-US" sz="1600" b="0" strike="noStrike" spc="-1">
              <a:solidFill>
                <a:srgbClr val="FFFFFF"/>
              </a:solidFill>
              <a:latin typeface="Arial"/>
            </a:endParaRPr>
          </a:p>
        </p:txBody>
      </p:sp>
      <p:sp>
        <p:nvSpPr>
          <p:cNvPr id="13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提高学习效率</a:t>
            </a:r>
            <a:endParaRPr lang="en-US" sz="2000" b="0" strike="noStrike" spc="-1">
              <a:solidFill>
                <a:srgbClr val="FFFFFF"/>
              </a:solidFill>
              <a:latin typeface="Arial"/>
            </a:endParaRPr>
          </a:p>
        </p:txBody>
      </p:sp>
      <p:sp>
        <p:nvSpPr>
          <p:cNvPr id="13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根据学生特点和需求制定个性化学习计划</a:t>
            </a:r>
            <a:endParaRPr lang="en-US" sz="1600" b="0" strike="noStrike" spc="-1">
              <a:solidFill>
                <a:srgbClr val="FFFFFF"/>
              </a:solidFill>
              <a:latin typeface="Arial"/>
            </a:endParaRPr>
          </a:p>
        </p:txBody>
      </p:sp>
      <p:sp>
        <p:nvSpPr>
          <p:cNvPr id="13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个性化教学</a:t>
            </a:r>
            <a:endParaRPr lang="en-US" sz="2000" b="0" strike="noStrike" spc="-1">
              <a:solidFill>
                <a:srgbClr val="FFFFFF"/>
              </a:solidFill>
              <a:latin typeface="Arial"/>
            </a:endParaRPr>
          </a:p>
        </p:txBody>
      </p:sp>
      <p:sp>
        <p:nvSpPr>
          <p:cNvPr id="14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即时了解学生学习进展，及时调整教学方向</a:t>
            </a:r>
            <a:endParaRPr lang="en-US" sz="1600" b="0" strike="noStrike" spc="-1">
              <a:solidFill>
                <a:srgbClr val="FFFFFF"/>
              </a:solidFill>
              <a:latin typeface="Arial"/>
            </a:endParaRPr>
          </a:p>
        </p:txBody>
      </p:sp>
      <p:sp>
        <p:nvSpPr>
          <p:cNvPr id="14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实时反馈</a:t>
            </a:r>
            <a:endParaRPr lang="en-US" sz="2000" b="0" strike="noStrike" spc="-1">
              <a:solidFill>
                <a:srgbClr val="FFFFFF"/>
              </a:solidFill>
              <a:latin typeface="Arial"/>
            </a:endParaRPr>
          </a:p>
        </p:txBody>
      </p:sp>
      <p:sp>
        <p:nvSpPr>
          <p:cNvPr id="14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优化资源配置，实现全方位优质教学</a:t>
            </a:r>
            <a:endParaRPr lang="en-US" sz="1600" b="0" strike="noStrike" spc="-1">
              <a:solidFill>
                <a:srgbClr val="FFFFFF"/>
              </a:solidFill>
              <a:latin typeface="Arial"/>
            </a:endParaRPr>
          </a:p>
        </p:txBody>
      </p:sp>
      <p:sp>
        <p:nvSpPr>
          <p:cNvPr id="14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资源共享</a:t>
            </a:r>
            <a:endParaRPr lang="en-US" sz="2000" b="0" strike="noStrike" spc="-1">
              <a:solidFill>
                <a:srgbClr val="FFFFFF"/>
              </a:solidFill>
              <a:latin typeface="Arial"/>
            </a:endParaRPr>
          </a:p>
        </p:txBody>
      </p:sp>
      <p:pic>
        <p:nvPicPr>
          <p:cNvPr id="14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4"/>
                                        </p:tgtEl>
                                        <p:attrNameLst>
                                          <p:attrName>style.visibility</p:attrName>
                                        </p:attrNameLst>
                                      </p:cBhvr>
                                      <p:to>
                                        <p:strVal val="visible"/>
                                      </p:to>
                                    </p:set>
                                    <p:animEffect transition="in" filter="circle(in)">
                                      <p:cBhvr additive="repl">
                                        <p:cTn id="7" dur="2000"/>
                                        <p:tgtEl>
                                          <p:spTgt spid="14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Effect transition="in" filter="circle(in)">
                                      <p:cBhvr additive="repl">
                                        <p:cTn id="10" dur="20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5"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6"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人工智能在教学培训创新模式中的应用</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6"/>
                                        </p:tgtEl>
                                        <p:attrNameLst>
                                          <p:attrName>style.visibility</p:attrName>
                                        </p:attrNameLst>
                                      </p:cBhvr>
                                      <p:to>
                                        <p:strVal val="visible"/>
                                      </p:to>
                                    </p:set>
                                    <p:animEffect transition="in" filter="circle(in)">
                                      <p:cBhvr additive="repl">
                                        <p:cTn id="7" dur="2000"/>
                                        <p:tgtEl>
                                          <p:spTgt spid="146"/>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5"/>
                                        </p:tgtEl>
                                        <p:attrNameLst>
                                          <p:attrName>style.visibility</p:attrName>
                                        </p:attrNameLst>
                                      </p:cBhvr>
                                      <p:to>
                                        <p:strVal val="visible"/>
                                      </p:to>
                                    </p:set>
                                    <p:animEffect transition="in" filter="circle(in)">
                                      <p:cBhvr additive="repl">
                                        <p:cTn id="10" dur="1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51"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个性化学习</a:t>
            </a:r>
            <a:endParaRPr lang="en-US" sz="2800" b="0" strike="noStrike" spc="-1">
              <a:solidFill>
                <a:srgbClr val="FFFFFF"/>
              </a:solidFill>
              <a:latin typeface="Arial"/>
            </a:endParaRPr>
          </a:p>
        </p:txBody>
      </p:sp>
      <p:sp>
        <p:nvSpPr>
          <p:cNvPr id="15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个性化学习是指根据学习者的兴趣、水平和学习风格等个性特点，通过人工智能技术实现定制化的学习方案，使学习过程更加高效和有针对性。在教学培训中，个性化学习可以提高学习者的学习动力和成绩，促进学习者的自主学习和发展。实际案例显示，采用个性化学习模式的教学培训效果显著，受到学习者和教育机构的一致好评。</a:t>
            </a:r>
            <a:endParaRPr lang="en-US" sz="1800" b="0" strike="noStrike" spc="-1">
              <a:solidFill>
                <a:srgbClr val="FFFFFF"/>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5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56"/>
                                        </p:tgtEl>
                                        <p:attrNameLst>
                                          <p:attrName>style.visibility</p:attrName>
                                        </p:attrNameLst>
                                      </p:cBhvr>
                                      <p:to>
                                        <p:strVal val="visible"/>
                                      </p:to>
                                    </p:set>
                                    <p:animEffect transition="in" filter="circle(in)">
                                      <p:cBhvr additive="repl">
                                        <p:cTn id="7" dur="2000"/>
                                        <p:tgtEl>
                                          <p:spTgt spid="15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1"/>
                                        </p:tgtEl>
                                        <p:attrNameLst>
                                          <p:attrName>style.visibility</p:attrName>
                                        </p:attrNameLst>
                                      </p:cBhvr>
                                      <p:to>
                                        <p:strVal val="visible"/>
                                      </p:to>
                                    </p:set>
                                    <p:animEffect transition="in" filter="circle(in)">
                                      <p:cBhvr additive="repl">
                                        <p:cTn id="10" dur="2000"/>
                                        <p:tgtEl>
                                          <p:spTgt spid="151"/>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50"/>
                                        </p:tgtEl>
                                        <p:attrNameLst>
                                          <p:attrName>style.visibility</p:attrName>
                                        </p:attrNameLst>
                                      </p:cBhvr>
                                      <p:to>
                                        <p:strVal val="visible"/>
                                      </p:to>
                                    </p:set>
                                    <p:animEffect transition="in" filter="circle(in)">
                                      <p:cBhvr additive="repl">
                                        <p:cTn id="13" dur="1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7"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智能辅助教学</a:t>
            </a:r>
            <a:endParaRPr lang="en-US" sz="3600" b="0" strike="noStrike" spc="-1">
              <a:solidFill>
                <a:schemeClr val="dk1"/>
              </a:solidFill>
              <a:latin typeface="Arial"/>
            </a:endParaRPr>
          </a:p>
        </p:txBody>
      </p:sp>
      <p:sp>
        <p:nvSpPr>
          <p:cNvPr id="159"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根据学习者的知识点和掌握程度，智能辅助教学系统可以为每位学习者提供定制化的学习计划和指导，帮助学习者更好地掌握知识。</a:t>
            </a:r>
            <a:endParaRPr lang="en-US" sz="1600" b="0" strike="noStrike" spc="-1">
              <a:solidFill>
                <a:srgbClr val="FFFFFF"/>
              </a:solidFill>
              <a:latin typeface="Arial"/>
            </a:endParaRPr>
          </a:p>
        </p:txBody>
      </p:sp>
      <p:sp>
        <p:nvSpPr>
          <p:cNvPr id="160"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提供个性化指导</a:t>
            </a:r>
            <a:endParaRPr lang="en-US" sz="2000" b="0" strike="noStrike" spc="-1">
              <a:solidFill>
                <a:srgbClr val="FFFFFF"/>
              </a:solidFill>
              <a:latin typeface="Arial"/>
            </a:endParaRPr>
          </a:p>
        </p:txBody>
      </p:sp>
      <p:sp>
        <p:nvSpPr>
          <p:cNvPr id="161"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智能辅助教学系统能够根据学习者的学习进度和反馈信息，调整学习内容和方式，以满足学习者的个性化需求，提高学习效果。</a:t>
            </a:r>
            <a:endParaRPr lang="en-US" sz="1600" b="0" strike="noStrike" spc="-1">
              <a:solidFill>
                <a:srgbClr val="FFFFFF"/>
              </a:solidFill>
              <a:latin typeface="Arial"/>
            </a:endParaRPr>
          </a:p>
        </p:txBody>
      </p:sp>
      <p:sp>
        <p:nvSpPr>
          <p:cNvPr id="162"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自适应学习方式</a:t>
            </a:r>
            <a:endParaRPr lang="en-US" sz="2000" b="0" strike="noStrike" spc="-1">
              <a:solidFill>
                <a:srgbClr val="FFFFFF"/>
              </a:solidFill>
              <a:latin typeface="Arial"/>
            </a:endParaRPr>
          </a:p>
        </p:txBody>
      </p:sp>
      <p:sp>
        <p:nvSpPr>
          <p:cNvPr id="163"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智能辅助教学系统可以即时监测学习者的学习情况，准确反馈学习进度和能力提升情况，帮助学习者及时调整学习策略。</a:t>
            </a:r>
            <a:endParaRPr lang="en-US" sz="1600" b="0" strike="noStrike" spc="-1">
              <a:solidFill>
                <a:srgbClr val="FFFFFF"/>
              </a:solidFill>
              <a:latin typeface="Arial"/>
            </a:endParaRPr>
          </a:p>
        </p:txBody>
      </p:sp>
      <p:sp>
        <p:nvSpPr>
          <p:cNvPr id="164"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实时反馈和评估</a:t>
            </a:r>
            <a:endParaRPr lang="en-US" sz="2000" b="0" strike="noStrike" spc="-1">
              <a:solidFill>
                <a:srgbClr val="FFFFFF"/>
              </a:solidFill>
              <a:latin typeface="Arial"/>
            </a:endParaRPr>
          </a:p>
        </p:txBody>
      </p:sp>
      <p:sp>
        <p:nvSpPr>
          <p:cNvPr id="165"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智能辅助教学系统可以根据学习者的学习风格和需求，为每位学习者量身定制个性化的学习路径，提高学习效率和质量。</a:t>
            </a:r>
            <a:endParaRPr lang="en-US" sz="1600" b="0" strike="noStrike" spc="-1">
              <a:solidFill>
                <a:srgbClr val="FFFFFF"/>
              </a:solidFill>
              <a:latin typeface="Arial"/>
            </a:endParaRPr>
          </a:p>
        </p:txBody>
      </p:sp>
      <p:sp>
        <p:nvSpPr>
          <p:cNvPr id="166"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个性化学习路径</a:t>
            </a:r>
            <a:endParaRPr lang="en-US" sz="2000" b="0" strike="noStrike" spc="-1">
              <a:solidFill>
                <a:srgbClr val="FFFFFF"/>
              </a:solidFill>
              <a:latin typeface="Arial"/>
            </a:endParaRPr>
          </a:p>
        </p:txBody>
      </p:sp>
      <p:pic>
        <p:nvPicPr>
          <p:cNvPr id="16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circle(in)">
                                      <p:cBhvr additive="repl">
                                        <p:cTn id="7" dur="2000"/>
                                        <p:tgtEl>
                                          <p:spTgt spid="16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7"/>
                                        </p:tgtEl>
                                        <p:attrNameLst>
                                          <p:attrName>style.visibility</p:attrName>
                                        </p:attrNameLst>
                                      </p:cBhvr>
                                      <p:to>
                                        <p:strVal val="visible"/>
                                      </p:to>
                                    </p:set>
                                    <p:animEffect transition="in" filter="circle(in)">
                                      <p:cBhvr additive="repl">
                                        <p:cTn id="10"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8"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6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虚拟现实技术与教学培训</a:t>
            </a:r>
            <a:endParaRPr lang="en-US" sz="3600" b="0" strike="noStrike" spc="-1">
              <a:solidFill>
                <a:schemeClr val="dk1"/>
              </a:solidFill>
              <a:latin typeface="Arial"/>
            </a:endParaRPr>
          </a:p>
        </p:txBody>
      </p:sp>
      <p:sp>
        <p:nvSpPr>
          <p:cNvPr id="170"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虚拟现实技术结合人工智能可以提供沉浸式的学习体验，让学习者身临其境，更深入地理解和体验学习内容。</a:t>
            </a:r>
            <a:endParaRPr lang="en-US" sz="1600" b="0" strike="noStrike" spc="-1">
              <a:solidFill>
                <a:srgbClr val="FFFFFF"/>
              </a:solidFill>
              <a:latin typeface="Arial"/>
            </a:endParaRPr>
          </a:p>
        </p:txBody>
      </p:sp>
      <p:sp>
        <p:nvSpPr>
          <p:cNvPr id="171"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沉浸式学习体验</a:t>
            </a:r>
            <a:endParaRPr lang="en-US" sz="2000" b="0" strike="noStrike" spc="-1">
              <a:solidFill>
                <a:srgbClr val="FFFFFF"/>
              </a:solidFill>
              <a:latin typeface="Arial"/>
            </a:endParaRPr>
          </a:p>
        </p:txBody>
      </p:sp>
      <p:sp>
        <p:nvSpPr>
          <p:cNvPr id="172"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通过虚拟现实技术，学习者可以进行真实场景的操作模拟，提升实践能力和应用技能，增强学习效果。</a:t>
            </a:r>
            <a:endParaRPr lang="en-US" sz="1600" b="0" strike="noStrike" spc="-1">
              <a:solidFill>
                <a:srgbClr val="FFFFFF"/>
              </a:solidFill>
              <a:latin typeface="Arial"/>
            </a:endParaRPr>
          </a:p>
        </p:txBody>
      </p:sp>
      <p:sp>
        <p:nvSpPr>
          <p:cNvPr id="173"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实践操作模拟</a:t>
            </a:r>
            <a:endParaRPr lang="en-US" sz="2000" b="0" strike="noStrike" spc="-1">
              <a:solidFill>
                <a:srgbClr val="FFFFFF"/>
              </a:solidFill>
              <a:latin typeface="Arial"/>
            </a:endParaRPr>
          </a:p>
        </p:txBody>
      </p:sp>
      <p:sp>
        <p:nvSpPr>
          <p:cNvPr id="174"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虚拟现实技术可以创造出互动式的学习环境，让学习者参与其中，与学习内容进行互动，提高学习的趣味性和参与度。</a:t>
            </a:r>
            <a:endParaRPr lang="en-US" sz="1600" b="0" strike="noStrike" spc="-1">
              <a:solidFill>
                <a:srgbClr val="FFFFFF"/>
              </a:solidFill>
              <a:latin typeface="Arial"/>
            </a:endParaRPr>
          </a:p>
        </p:txBody>
      </p:sp>
      <p:sp>
        <p:nvSpPr>
          <p:cNvPr id="175"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互动式学习环境</a:t>
            </a:r>
            <a:endParaRPr lang="en-US" sz="2000" b="0" strike="noStrike" spc="-1">
              <a:solidFill>
                <a:srgbClr val="FFFFFF"/>
              </a:solidFill>
              <a:latin typeface="Arial"/>
            </a:endParaRPr>
          </a:p>
        </p:txBody>
      </p:sp>
      <p:sp>
        <p:nvSpPr>
          <p:cNvPr id="176"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结合人工智能的虚拟现实技术可以根据学习者的个性特点和需求定制化学习体验，促进学习者个人发展和成长。</a:t>
            </a:r>
            <a:endParaRPr lang="en-US" sz="1600" b="0" strike="noStrike" spc="-1">
              <a:solidFill>
                <a:srgbClr val="FFFFFF"/>
              </a:solidFill>
              <a:latin typeface="Arial"/>
            </a:endParaRPr>
          </a:p>
        </p:txBody>
      </p:sp>
      <p:sp>
        <p:nvSpPr>
          <p:cNvPr id="177"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个性化学习体验</a:t>
            </a:r>
            <a:endParaRPr lang="en-US" sz="2000" b="0" strike="noStrike" spc="-1">
              <a:solidFill>
                <a:srgbClr val="FFFFFF"/>
              </a:solidFill>
              <a:latin typeface="Arial"/>
            </a:endParaRPr>
          </a:p>
        </p:txBody>
      </p:sp>
      <p:pic>
        <p:nvPicPr>
          <p:cNvPr id="17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8"/>
                                        </p:tgtEl>
                                        <p:attrNameLst>
                                          <p:attrName>style.visibility</p:attrName>
                                        </p:attrNameLst>
                                      </p:cBhvr>
                                      <p:to>
                                        <p:strVal val="visible"/>
                                      </p:to>
                                    </p:set>
                                    <p:animEffect transition="in" filter="circle(in)">
                                      <p:cBhvr additive="repl">
                                        <p:cTn id="7" dur="2000"/>
                                        <p:tgtEl>
                                          <p:spTgt spid="17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8"/>
                                        </p:tgtEl>
                                        <p:attrNameLst>
                                          <p:attrName>style.visibility</p:attrName>
                                        </p:attrNameLst>
                                      </p:cBhvr>
                                      <p:to>
                                        <p:strVal val="visible"/>
                                      </p:to>
                                    </p:set>
                                    <p:animEffect transition="in" filter="circle(in)">
                                      <p:cBhvr additive="repl">
                                        <p:cTn id="10" dur="2000"/>
                                        <p:tgtEl>
                                          <p:spTgt spid="1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实时学习监测</a:t>
            </a:r>
            <a:endParaRPr lang="en-US" sz="1800" b="0" strike="noStrike" spc="-1">
              <a:solidFill>
                <a:srgbClr val="FFFFFF"/>
              </a:solidFill>
              <a:latin typeface="Arial"/>
            </a:endParaRPr>
          </a:p>
        </p:txBody>
      </p:sp>
      <p:sp>
        <p:nvSpPr>
          <p:cNvPr id="18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人工智能评估系统能够实时监测学习者的学习情况，及时发现学习中的问题和困难，为学习者提供即时帮助和支持。</a:t>
            </a:r>
            <a:endParaRPr lang="en-US" sz="1400" b="0" strike="noStrike" spc="-1">
              <a:solidFill>
                <a:srgbClr val="FFFFFF"/>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个性化学习建议</a:t>
            </a:r>
            <a:endParaRPr lang="en-US" sz="1800" b="0" strike="noStrike" spc="-1">
              <a:solidFill>
                <a:srgbClr val="FFFFFF"/>
              </a:solidFill>
              <a:latin typeface="Arial"/>
            </a:endParaRPr>
          </a:p>
        </p:txBody>
      </p:sp>
      <p:sp>
        <p:nvSpPr>
          <p:cNvPr id="18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基于学习者的学习数据和行为模式，智能评估系统可以给出个性化的学习建议和学习路径，帮助学习者更好地规划学习进程。</a:t>
            </a:r>
            <a:endParaRPr lang="en-US" sz="1400" b="0" strike="noStrike" spc="-1">
              <a:solidFill>
                <a:srgbClr val="FFFFFF"/>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学习效果分析</a:t>
            </a:r>
            <a:endParaRPr lang="en-US" sz="1800" b="0" strike="noStrike" spc="-1">
              <a:solidFill>
                <a:srgbClr val="FFFFFF"/>
              </a:solidFill>
              <a:latin typeface="Arial"/>
            </a:endParaRPr>
          </a:p>
        </p:txBody>
      </p:sp>
      <p:sp>
        <p:nvSpPr>
          <p:cNvPr id="18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人工智能评估系统可以对学习者的学习效果进行综合分析和评估，为教学培训提供数据支持和反馈，持续优化教学质量。</a:t>
            </a:r>
            <a:endParaRPr lang="en-US" sz="1400" b="0" strike="noStrike" spc="-1">
              <a:solidFill>
                <a:srgbClr val="FFFFFF"/>
              </a:solidFill>
              <a:latin typeface="Arial"/>
            </a:endParaRPr>
          </a:p>
        </p:txBody>
      </p:sp>
      <p:sp>
        <p:nvSpPr>
          <p:cNvPr id="18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人工智能在评估与反馈中的作用</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智能评估系统</a:t>
            </a:r>
            <a:endParaRPr lang="en-US" sz="1800" b="0" strike="noStrike" spc="-1">
              <a:solidFill>
                <a:srgbClr val="FFFFFF"/>
              </a:solidFill>
              <a:latin typeface="Arial"/>
            </a:endParaRPr>
          </a:p>
        </p:txBody>
      </p:sp>
      <p:sp>
        <p:nvSpPr>
          <p:cNvPr id="19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通过人工智能技术，可以构建智能评估系统，对学习者的学习情况进行全面评估和分析。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智能评估系统可以根据学习者的表现和学习数据，给出个性化的学习建议和反馈，帮助学习者提升学习效果。</a:t>
            </a:r>
            <a:endParaRPr lang="en-US" sz="1400" b="0" strike="noStrike" spc="-1">
              <a:solidFill>
                <a:srgbClr val="FFFFFF"/>
              </a:solidFill>
              <a:latin typeface="Arial"/>
            </a:endParaRPr>
          </a:p>
        </p:txBody>
      </p:sp>
      <p:pic>
        <p:nvPicPr>
          <p:cNvPr id="19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circle(in)">
                                      <p:cBhvr additive="repl">
                                        <p:cTn id="7" dur="2000"/>
                                        <p:tgtEl>
                                          <p:spTgt spid="19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9"/>
                                        </p:tgtEl>
                                        <p:attrNameLst>
                                          <p:attrName>style.visibility</p:attrName>
                                        </p:attrNameLst>
                                      </p:cBhvr>
                                      <p:to>
                                        <p:strVal val="visible"/>
                                      </p:to>
                                    </p:set>
                                    <p:animEffect transition="in" filter="circle(in)">
                                      <p:cBhvr additive="repl">
                                        <p:cTn id="10" dur="2000"/>
                                        <p:tgtEl>
                                          <p:spTgt spid="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94" name="图片 21"/>
          <p:cNvPicPr/>
          <p:nvPr/>
        </p:nvPicPr>
        <p:blipFill>
          <a:blip r:embed="rId3"/>
          <a:srcRect r="81819"/>
          <a:stretch>
            <a:fillRect/>
          </a:stretch>
        </p:blipFill>
        <p:spPr>
          <a:xfrm>
            <a:off x="-392760" y="3057480"/>
            <a:ext cx="2992320" cy="6857640"/>
          </a:xfrm>
          <a:prstGeom prst="rect">
            <a:avLst/>
          </a:prstGeom>
          <a:ln w="0">
            <a:noFill/>
          </a:ln>
        </p:spPr>
      </p:pic>
      <p:pic>
        <p:nvPicPr>
          <p:cNvPr id="195"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9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9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作为教学培训创新模式的引领力量，通过个性化学习、智能辅助教学、虚拟现实技术和评估反馈系统等应用，为教学培训带来了全新的变革和发展。未来，随着人工智能技术的不断进步和应用，教学培训将迎来更多创新模式和可能性，提升学习者的学习体验和效果。</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circle(in)">
                                      <p:cBhvr additive="repl">
                                        <p:cTn id="7" dur="2000"/>
                                        <p:tgtEl>
                                          <p:spTgt spid="195"/>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94"/>
                                        </p:tgtEl>
                                        <p:attrNameLst>
                                          <p:attrName>style.visibility</p:attrName>
                                        </p:attrNameLst>
                                      </p:cBhvr>
                                      <p:to>
                                        <p:strVal val="visible"/>
                                      </p:to>
                                    </p:set>
                                    <p:anim calcmode="lin" valueType="num">
                                      <p:cBhvr additive="repl">
                                        <p:cTn id="10" dur="1000" fill="hold"/>
                                        <p:tgtEl>
                                          <p:spTgt spid="194"/>
                                        </p:tgtEl>
                                        <p:attrNameLst>
                                          <p:attrName>ppt_x</p:attrName>
                                        </p:attrNameLst>
                                      </p:cBhvr>
                                      <p:tavLst>
                                        <p:tav tm="0">
                                          <p:val>
                                            <p:strVal val="1+#ppt_w/2"/>
                                          </p:val>
                                        </p:tav>
                                        <p:tav tm="100000">
                                          <p:val>
                                            <p:strVal val="#ppt_x"/>
                                          </p:val>
                                        </p:tav>
                                      </p:tavLst>
                                    </p:anim>
                                    <p:anim calcmode="lin" valueType="num">
                                      <p:cBhvr additive="repl">
                                        <p:cTn id="11" dur="1000" fill="hold"/>
                                        <p:tgtEl>
                                          <p:spTgt spid="19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98"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99"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第三章 人工智能驱动的教学培训模式创新案例分析</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circle(in)">
                                      <p:cBhvr additive="repl">
                                        <p:cTn id="7" dur="2000"/>
                                        <p:tgtEl>
                                          <p:spTgt spid="199"/>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98"/>
                                        </p:tgtEl>
                                        <p:attrNameLst>
                                          <p:attrName>style.visibility</p:attrName>
                                        </p:attrNameLst>
                                      </p:cBhvr>
                                      <p:to>
                                        <p:strVal val="visible"/>
                                      </p:to>
                                    </p:set>
                                    <p:animEffect transition="in" filter="circle(in)">
                                      <p:cBhvr additive="repl">
                                        <p:cTn id="10" dur="10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3"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04"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某创新教学培训模式案例一</a:t>
            </a:r>
            <a:endParaRPr lang="en-US" sz="2800" b="0" strike="noStrike" spc="-1">
              <a:solidFill>
                <a:srgbClr val="FFFFFF"/>
              </a:solidFill>
              <a:latin typeface="Arial"/>
            </a:endParaRPr>
          </a:p>
        </p:txBody>
      </p:sp>
      <p:sp>
        <p:nvSpPr>
          <p:cNvPr id="20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这里是某创新教学培训模式案例一的详细介绍，包括创新模式的具体内容、实施效果评估情况以及学习者的反馈和总结。</a:t>
            </a:r>
            <a:endParaRPr lang="en-US" sz="1800" b="0" strike="noStrike" spc="-1">
              <a:solidFill>
                <a:srgbClr val="FFFFFF"/>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0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9"/>
                                        </p:tgtEl>
                                        <p:attrNameLst>
                                          <p:attrName>style.visibility</p:attrName>
                                        </p:attrNameLst>
                                      </p:cBhvr>
                                      <p:to>
                                        <p:strVal val="visible"/>
                                      </p:to>
                                    </p:set>
                                    <p:animEffect transition="in" filter="circle(in)">
                                      <p:cBhvr additive="repl">
                                        <p:cTn id="7" dur="2000"/>
                                        <p:tgtEl>
                                          <p:spTgt spid="20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4"/>
                                        </p:tgtEl>
                                        <p:attrNameLst>
                                          <p:attrName>style.visibility</p:attrName>
                                        </p:attrNameLst>
                                      </p:cBhvr>
                                      <p:to>
                                        <p:strVal val="visible"/>
                                      </p:to>
                                    </p:set>
                                    <p:animEffect transition="in" filter="circle(in)">
                                      <p:cBhvr additive="repl">
                                        <p:cTn id="10" dur="2000"/>
                                        <p:tgtEl>
                                          <p:spTgt spid="204"/>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03"/>
                                        </p:tgtEl>
                                        <p:attrNameLst>
                                          <p:attrName>style.visibility</p:attrName>
                                        </p:attrNameLst>
                                      </p:cBhvr>
                                      <p:to>
                                        <p:strVal val="visible"/>
                                      </p:to>
                                    </p:set>
                                    <p:animEffect transition="in" filter="circle(in)">
                                      <p:cBhvr additive="repl">
                                        <p:cTn id="13" dur="1000"/>
                                        <p:tgtEl>
                                          <p:spTgt spid="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https://d.book118.com/877054111012006055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教学培训创新模式人工智能的引领力量研究与分析</vt:lpstr>
      <vt:lpstr>目录</vt:lpstr>
      <vt:lpstr>第1章 教学培训创新模式的背景与意义</vt:lpstr>
      <vt:lpstr> </vt:lpstr>
      <vt:lpstr>教学培训创新模式的定义</vt:lpstr>
      <vt:lpstr>教学培训创新模式的重要性</vt:lpstr>
      <vt:lpstr>教学培训创新模式的研究现状</vt:lpstr>
      <vt:lpstr>教学培训创新模式的优势</vt:lpstr>
      <vt:lpstr>第2章 人工智能在教学培训创新模式中的应用</vt:lpstr>
      <vt:lpstr> </vt:lpstr>
      <vt:lpstr>智能辅助教学</vt:lpstr>
      <vt:lpstr>虚拟现实技术与教学培训</vt:lpstr>
      <vt:lpstr>人工智能在评估与反馈中的作用</vt:lpstr>
      <vt:lpstr>总结</vt:lpstr>
      <vt:lpstr>第三章 人工智能驱动的教学培训模式创新案例分析</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2024-09-29T15:10:54.893</cp:lastPrinted>
  <dcterms:created xsi:type="dcterms:W3CDTF">2024-09-29T07:10:54Z</dcterms:created>
  <dcterms:modified xsi:type="dcterms:W3CDTF">2024-09-29T07:10:57Z</dcterms:modified>
</cp:coreProperties>
</file>