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4"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02619DB-DB22-4CFE-9B81-387E698C17A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1" name="PlaceHolder 1"/>
          <p:cNvSpPr>
            <a:spLocks noGrp="1"/>
          </p:cNvSpPr>
          <p:nvPr>
            <p:ph type="sldImg"/>
          </p:nvPr>
        </p:nvSpPr>
        <p:spPr>
          <a:xfrm>
            <a:off x="685800" y="1143000"/>
            <a:ext cx="5486040" cy="3085920"/>
          </a:xfrm>
          <a:prstGeom prst="rect">
            <a:avLst/>
          </a:prstGeom>
          <a:ln w="0">
            <a:noFill/>
          </a:ln>
        </p:spPr>
      </p:sp>
      <p:sp>
        <p:nvSpPr>
          <p:cNvPr id="66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4" name="PlaceHolder 1"/>
          <p:cNvSpPr>
            <a:spLocks noGrp="1"/>
          </p:cNvSpPr>
          <p:nvPr>
            <p:ph type="sldImg"/>
          </p:nvPr>
        </p:nvSpPr>
        <p:spPr>
          <a:xfrm>
            <a:off x="685800" y="1143000"/>
            <a:ext cx="5486040" cy="3085920"/>
          </a:xfrm>
          <a:prstGeom prst="rect">
            <a:avLst/>
          </a:prstGeom>
          <a:ln w="0">
            <a:noFill/>
          </a:ln>
        </p:spPr>
      </p:sp>
      <p:sp>
        <p:nvSpPr>
          <p:cNvPr id="66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7" name="PlaceHolder 1"/>
          <p:cNvSpPr>
            <a:spLocks noGrp="1"/>
          </p:cNvSpPr>
          <p:nvPr>
            <p:ph type="sldImg"/>
          </p:nvPr>
        </p:nvSpPr>
        <p:spPr>
          <a:xfrm>
            <a:off x="685800" y="1143000"/>
            <a:ext cx="5486040" cy="3085920"/>
          </a:xfrm>
          <a:prstGeom prst="rect">
            <a:avLst/>
          </a:prstGeom>
          <a:ln w="0">
            <a:noFill/>
          </a:ln>
        </p:spPr>
      </p:sp>
      <p:sp>
        <p:nvSpPr>
          <p:cNvPr id="66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0" name="PlaceHolder 1"/>
          <p:cNvSpPr>
            <a:spLocks noGrp="1"/>
          </p:cNvSpPr>
          <p:nvPr>
            <p:ph type="sldImg"/>
          </p:nvPr>
        </p:nvSpPr>
        <p:spPr>
          <a:xfrm>
            <a:off x="685800" y="1143000"/>
            <a:ext cx="5486040" cy="3085920"/>
          </a:xfrm>
          <a:prstGeom prst="rect">
            <a:avLst/>
          </a:prstGeom>
          <a:ln w="0">
            <a:noFill/>
          </a:ln>
        </p:spPr>
      </p:sp>
      <p:sp>
        <p:nvSpPr>
          <p:cNvPr id="67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7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3" name="PlaceHolder 1"/>
          <p:cNvSpPr>
            <a:spLocks noGrp="1"/>
          </p:cNvSpPr>
          <p:nvPr>
            <p:ph type="sldImg"/>
          </p:nvPr>
        </p:nvSpPr>
        <p:spPr>
          <a:xfrm>
            <a:off x="685800" y="1143000"/>
            <a:ext cx="5486040" cy="3085920"/>
          </a:xfrm>
          <a:prstGeom prst="rect">
            <a:avLst/>
          </a:prstGeom>
          <a:ln w="0">
            <a:noFill/>
          </a:ln>
        </p:spPr>
      </p:sp>
      <p:sp>
        <p:nvSpPr>
          <p:cNvPr id="67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7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6" name="PlaceHolder 1"/>
          <p:cNvSpPr>
            <a:spLocks noGrp="1"/>
          </p:cNvSpPr>
          <p:nvPr>
            <p:ph type="sldImg"/>
          </p:nvPr>
        </p:nvSpPr>
        <p:spPr>
          <a:xfrm>
            <a:off x="685800" y="1143000"/>
            <a:ext cx="5486040" cy="3085920"/>
          </a:xfrm>
          <a:prstGeom prst="rect">
            <a:avLst/>
          </a:prstGeom>
          <a:ln w="0">
            <a:noFill/>
          </a:ln>
        </p:spPr>
      </p:sp>
      <p:sp>
        <p:nvSpPr>
          <p:cNvPr id="67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7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0EDE65-6762-47C6-B72F-BF644D6D59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9E88B0-C13B-432E-B59F-C99BE3073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4E88F5-63D4-40B1-8A7C-DD146520A1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682BCC-8AE7-4737-A5E1-66F366902B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8139A5-6D7A-4BD7-94D7-8D42B07B12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A9C46D-26BF-4CA9-8919-B458C0C378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4ACDC5-B89E-402B-8B68-15F446F5F7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3084EE-6E65-4749-B4B2-6BFF5EFCAB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AB68BF-7412-477C-A4CE-7FE3F199B2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0056F7-3556-4B20-A78D-30F37A13B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7DD63B-1853-42FA-8185-6C2F89C045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B409A44-32B9-4527-9971-693DFEA01A3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1A23ED3-FE91-4881-9B6E-276C9610AEF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8.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056001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794880"/>
            <a:ext cx="10156320" cy="15526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丘脑出血护理业务查房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331720" y="3364920"/>
            <a:ext cx="7678800" cy="39456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              </a:t>
            </a: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cxnSp>
        <p:nvCxnSpPr>
          <p:cNvPr id="75" name="Connector 7"/>
          <p:cNvCxnSpPr/>
          <p:nvPr/>
        </p:nvCxnSpPr>
        <p:spPr>
          <a:xfrm>
            <a:off x="1310400" y="5256360"/>
            <a:ext cx="4785480" cy="360"/>
          </a:xfrm>
          <a:prstGeom prst="straightConnector1">
            <a:avLst/>
          </a:prstGeom>
          <a:ln w="9525">
            <a:solidFill>
              <a:srgbClr val="000000"/>
            </a:solidFill>
            <a:roun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AutoShape 2"/>
          <p:cNvSpPr/>
          <p:nvPr/>
        </p:nvSpPr>
        <p:spPr>
          <a:xfrm>
            <a:off x="1140840" y="0"/>
            <a:ext cx="2808720" cy="3420720"/>
          </a:xfrm>
          <a:prstGeom prst="rect">
            <a:avLst/>
          </a:prstGeom>
          <a:gradFill rotWithShape="0">
            <a:gsLst>
              <a:gs pos="0">
                <a:srgbClr val="AF79DE"/>
              </a:gs>
              <a:gs pos="100000">
                <a:srgbClr val="FFFFFF">
                  <a:alpha val="75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7" name="AutoShape 3"/>
          <p:cNvSpPr/>
          <p:nvPr/>
        </p:nvSpPr>
        <p:spPr>
          <a:xfrm>
            <a:off x="1140840" y="1983240"/>
            <a:ext cx="2808720" cy="28087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 name="AutoShape 15"/>
          <p:cNvSpPr/>
          <p:nvPr/>
        </p:nvSpPr>
        <p:spPr>
          <a:xfrm>
            <a:off x="10235520" y="79920"/>
            <a:ext cx="1888920" cy="1755360"/>
          </a:xfrm>
          <a:prstGeom prst="ellipse">
            <a:avLst/>
          </a:prstGeom>
          <a:gradFill rotWithShape="0">
            <a:gsLst>
              <a:gs pos="0">
                <a:srgbClr val="AF79DE"/>
              </a:gs>
              <a:gs pos="100000">
                <a:srgbClr val="F8CDAC">
                  <a:alpha val="27000"/>
                </a:srgbClr>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157284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80"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1</a:t>
            </a:r>
            <a:r>
              <a:rPr lang="zh-CN" sz="2400" b="1" strike="noStrike" spc="-1">
                <a:solidFill>
                  <a:srgbClr val="AF79DE"/>
                </a:solidFill>
                <a:latin typeface="微软雅黑"/>
                <a:ea typeface="微软雅黑"/>
              </a:rPr>
              <a:t>章  丘脑出血护理业务查房</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2</a:t>
            </a:r>
            <a:r>
              <a:rPr lang="zh-CN" sz="2400" b="1" strike="noStrike" spc="-1">
                <a:solidFill>
                  <a:srgbClr val="AF79DE"/>
                </a:solidFill>
                <a:latin typeface="微软雅黑"/>
                <a:ea typeface="微软雅黑"/>
              </a:rPr>
              <a:t>章  丘脑出血护理</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3</a:t>
            </a:r>
            <a:r>
              <a:rPr lang="zh-CN" sz="2400" b="1" strike="noStrike" spc="-1">
                <a:solidFill>
                  <a:srgbClr val="AF79DE"/>
                </a:solidFill>
                <a:latin typeface="微软雅黑"/>
                <a:ea typeface="微软雅黑"/>
              </a:rPr>
              <a:t>章  丘脑出血护理的风险</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4</a:t>
            </a:r>
            <a:r>
              <a:rPr lang="zh-CN" sz="2400" b="1" strike="noStrike" spc="-1">
                <a:solidFill>
                  <a:srgbClr val="AF79DE"/>
                </a:solidFill>
                <a:latin typeface="微软雅黑"/>
                <a:ea typeface="微软雅黑"/>
              </a:rPr>
              <a:t>章  护理业务查房内容</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5</a:t>
            </a:r>
            <a:r>
              <a:rPr lang="zh-CN" sz="2400" b="1" strike="noStrike" spc="-1">
                <a:solidFill>
                  <a:srgbClr val="AF79DE"/>
                </a:solidFill>
                <a:latin typeface="微软雅黑"/>
                <a:ea typeface="微软雅黑"/>
              </a:rPr>
              <a:t>章  丘脑出血护理业务查房实例</a:t>
            </a:r>
            <a:endParaRPr lang="en-US" sz="2400" b="0" strike="noStrike" spc="-1">
              <a:solidFill>
                <a:srgbClr val="000000"/>
              </a:solidFill>
              <a:latin typeface="Arial"/>
            </a:endParaRPr>
          </a:p>
          <a:p>
            <a:pPr defTabSz="914400">
              <a:lnSpc>
                <a:spcPct val="100000"/>
              </a:lnSpc>
            </a:pPr>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6</a:t>
            </a:r>
            <a:r>
              <a:rPr lang="zh-CN" sz="2400" b="1" strike="noStrike" spc="-1">
                <a:solidFill>
                  <a:srgbClr val="AF79DE"/>
                </a:solidFill>
                <a:latin typeface="微软雅黑"/>
                <a:ea typeface="微软雅黑"/>
              </a:rPr>
              <a:t>章  总结与展望</a:t>
            </a:r>
            <a:endParaRPr lang="en-US" sz="2400" b="0" strike="noStrike" spc="-1">
              <a:solidFill>
                <a:srgbClr val="000000"/>
              </a:solidFill>
              <a:latin typeface="Arial"/>
            </a:endParaRPr>
          </a:p>
        </p:txBody>
      </p:sp>
      <p:sp>
        <p:nvSpPr>
          <p:cNvPr id="81" name="TextBox 5"/>
          <p:cNvSpPr/>
          <p:nvPr/>
        </p:nvSpPr>
        <p:spPr>
          <a:xfrm>
            <a:off x="1000440" y="21484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chemeClr val="lt1"/>
                </a:solidFill>
                <a:latin typeface="微软雅黑"/>
                <a:ea typeface="微软雅黑"/>
              </a:rPr>
              <a:t>contents</a:t>
            </a:r>
            <a:endParaRPr lang="en-US" sz="2700" b="0" strike="noStrike" spc="-1">
              <a:solidFill>
                <a:srgbClr val="000000"/>
              </a:solidFill>
              <a:latin typeface="Arial"/>
            </a:endParaRPr>
          </a:p>
        </p:txBody>
      </p:sp>
      <p:sp>
        <p:nvSpPr>
          <p:cNvPr id="82" name="AutoShape 9"/>
          <p:cNvSpPr/>
          <p:nvPr/>
        </p:nvSpPr>
        <p:spPr>
          <a:xfrm>
            <a:off x="611640" y="2481840"/>
            <a:ext cx="259200" cy="1408320"/>
          </a:xfrm>
          <a:prstGeom prst="rect">
            <a:avLst/>
          </a:prstGeom>
          <a:gradFill rotWithShape="0">
            <a:gsLst>
              <a:gs pos="0">
                <a:srgbClr val="AF79DE"/>
              </a:gs>
              <a:gs pos="100000">
                <a:srgbClr val="FFFFFF">
                  <a:alpha val="51000"/>
                </a:srgbClr>
              </a:gs>
            </a:gsLst>
            <a:lin ang="5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AutoShape 10"/>
          <p:cNvSpPr/>
          <p:nvPr/>
        </p:nvSpPr>
        <p:spPr>
          <a:xfrm>
            <a:off x="611640" y="2352240"/>
            <a:ext cx="259200" cy="2592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4" name="AutoShape 11"/>
          <p:cNvSpPr/>
          <p:nvPr/>
        </p:nvSpPr>
        <p:spPr>
          <a:xfrm>
            <a:off x="527760" y="5812200"/>
            <a:ext cx="937440" cy="937440"/>
          </a:xfrm>
          <a:prstGeom prst="ellipse">
            <a:avLst/>
          </a:prstGeom>
          <a:gradFill rotWithShape="0">
            <a:gsLst>
              <a:gs pos="0">
                <a:srgbClr val="AF79DE"/>
              </a:gs>
              <a:gs pos="100000">
                <a:srgbClr val="FFFFFF"/>
              </a:gs>
            </a:gsLst>
            <a:lin ang="8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5" name="AutoShape 12"/>
          <p:cNvSpPr/>
          <p:nvPr/>
        </p:nvSpPr>
        <p:spPr>
          <a:xfrm>
            <a:off x="4298400" y="0"/>
            <a:ext cx="668520" cy="1914840"/>
          </a:xfrm>
          <a:prstGeom prst="rect">
            <a:avLst/>
          </a:prstGeom>
          <a:gradFill rotWithShape="0">
            <a:gsLst>
              <a:gs pos="0">
                <a:srgbClr val="AF79DE"/>
              </a:gs>
              <a:gs pos="100000">
                <a:srgbClr val="FFFFFF">
                  <a:alpha val="62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6" name="AutoShape 13"/>
          <p:cNvSpPr/>
          <p:nvPr/>
        </p:nvSpPr>
        <p:spPr>
          <a:xfrm>
            <a:off x="4298400" y="1581120"/>
            <a:ext cx="668520" cy="6685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 name="AutoShape 14"/>
          <p:cNvSpPr/>
          <p:nvPr/>
        </p:nvSpPr>
        <p:spPr>
          <a:xfrm>
            <a:off x="10066680" y="5912640"/>
            <a:ext cx="531000" cy="531000"/>
          </a:xfrm>
          <a:prstGeom prst="ellipse">
            <a:avLst/>
          </a:prstGeom>
          <a:gradFill rotWithShape="0">
            <a:gsLst>
              <a:gs pos="0">
                <a:srgbClr val="AF79DE"/>
              </a:gs>
              <a:gs pos="100000">
                <a:srgbClr val="FFFFFF"/>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1</a:t>
            </a:r>
            <a:r>
              <a:rPr lang="zh-CN" sz="4000" b="1" strike="noStrike" spc="299">
                <a:solidFill>
                  <a:schemeClr val="dk1"/>
                </a:solidFill>
                <a:latin typeface="Arial"/>
                <a:ea typeface="微软雅黑"/>
              </a:rPr>
              <a:t>章 丘脑出血护理业务查房</a:t>
            </a:r>
            <a:endParaRPr lang="en-US" sz="4000" b="0" strike="noStrike" spc="-1">
              <a:solidFill>
                <a:schemeClr val="dk1"/>
              </a:solidFill>
              <a:latin typeface="Arial"/>
            </a:endParaRPr>
          </a:p>
        </p:txBody>
      </p:sp>
      <p:sp>
        <p:nvSpPr>
          <p:cNvPr id="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1"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2"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3"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5"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8"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丘脑出血的定义</a:t>
            </a:r>
            <a:endParaRPr lang="en-US" sz="3600" b="0" strike="noStrike" spc="-1">
              <a:solidFill>
                <a:srgbClr val="000000"/>
              </a:solidFill>
              <a:latin typeface="Arial"/>
            </a:endParaRPr>
          </a:p>
        </p:txBody>
      </p:sp>
      <p:sp>
        <p:nvSpPr>
          <p:cNvPr id="10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丘脑出血是指丘脑内的出血，是一种严重的脑血管疾病，病情危重，治疗难度大。出血会对丘脑周围的神经组织造成不可逆的损害，需要及时治疗和护理。</a:t>
            </a:r>
            <a:endParaRPr lang="en-US" sz="1800" b="0" strike="noStrike" spc="-1">
              <a:solidFill>
                <a:srgbClr val="000000"/>
              </a:solidFill>
              <a:latin typeface="Arial"/>
            </a:endParaRPr>
          </a:p>
        </p:txBody>
      </p:sp>
      <p:sp>
        <p:nvSpPr>
          <p:cNvPr id="1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3" name="Group 15"/>
          <p:cNvGrpSpPr/>
          <p:nvPr/>
        </p:nvGrpSpPr>
        <p:grpSpPr>
          <a:xfrm>
            <a:off x="431640" y="396000"/>
            <a:ext cx="514800" cy="439200"/>
            <a:chOff x="431640" y="396000"/>
            <a:chExt cx="514800" cy="439200"/>
          </a:xfrm>
        </p:grpSpPr>
        <p:sp>
          <p:nvSpPr>
            <p:cNvPr id="104"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5"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6"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7"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8"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9"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0"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1"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4"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5"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6"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7"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8"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9"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0"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1"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2"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3"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5" name="流程图: 终止 9"/>
          <p:cNvSpPr/>
          <p:nvPr/>
        </p:nvSpPr>
        <p:spPr>
          <a:xfrm>
            <a:off x="46544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流程图: 终止 8"/>
          <p:cNvSpPr/>
          <p:nvPr/>
        </p:nvSpPr>
        <p:spPr>
          <a:xfrm>
            <a:off x="7448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流程图: 终止 7"/>
          <p:cNvSpPr/>
          <p:nvPr/>
        </p:nvSpPr>
        <p:spPr>
          <a:xfrm>
            <a:off x="46544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流程图: 终止 3"/>
          <p:cNvSpPr/>
          <p:nvPr/>
        </p:nvSpPr>
        <p:spPr>
          <a:xfrm>
            <a:off x="7448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丘脑出血的危害</a:t>
            </a:r>
            <a:endParaRPr lang="en-US" sz="3000" b="0" strike="noStrike" spc="-1">
              <a:solidFill>
                <a:schemeClr val="dk1"/>
              </a:solidFill>
              <a:latin typeface="Arial"/>
            </a:endParaRPr>
          </a:p>
        </p:txBody>
      </p:sp>
      <p:grpSp>
        <p:nvGrpSpPr>
          <p:cNvPr id="130" name="Group 15"/>
          <p:cNvGrpSpPr/>
          <p:nvPr/>
        </p:nvGrpSpPr>
        <p:grpSpPr>
          <a:xfrm>
            <a:off x="435960" y="378720"/>
            <a:ext cx="515160" cy="439560"/>
            <a:chOff x="435960" y="378720"/>
            <a:chExt cx="515160" cy="439560"/>
          </a:xfrm>
        </p:grpSpPr>
        <p:sp>
          <p:nvSpPr>
            <p:cNvPr id="131"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2"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3"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4"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5"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36"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7"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8"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9"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0"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1"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2"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3"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4"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5"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6"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7"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8"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9"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0"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51"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中风</a:t>
            </a:r>
            <a:endParaRPr lang="en-US" sz="2000" b="0" strike="noStrike" spc="-1">
              <a:solidFill>
                <a:srgbClr val="000000"/>
              </a:solidFill>
              <a:latin typeface="Arial"/>
            </a:endParaRPr>
          </a:p>
        </p:txBody>
      </p:sp>
      <p:sp>
        <p:nvSpPr>
          <p:cNvPr id="152"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出血影响脑部血液循环</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导致脑缺血缺氧</a:t>
            </a:r>
            <a:endParaRPr lang="en-US" sz="1600" b="0" strike="noStrike" spc="-1">
              <a:solidFill>
                <a:srgbClr val="000000"/>
              </a:solidFill>
              <a:latin typeface="Arial"/>
            </a:endParaRPr>
          </a:p>
        </p:txBody>
      </p:sp>
      <p:sp>
        <p:nvSpPr>
          <p:cNvPr id="153"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昏迷</a:t>
            </a:r>
            <a:endParaRPr lang="en-US" sz="2000" b="0" strike="noStrike" spc="-1">
              <a:solidFill>
                <a:srgbClr val="000000"/>
              </a:solidFill>
              <a:latin typeface="Arial"/>
            </a:endParaRPr>
          </a:p>
        </p:txBody>
      </p:sp>
      <p:sp>
        <p:nvSpPr>
          <p:cNvPr id="154"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严重的脑功能受损</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需要紧急救治</a:t>
            </a:r>
            <a:endParaRPr lang="en-US" sz="1600" b="0" strike="noStrike" spc="-1">
              <a:solidFill>
                <a:srgbClr val="000000"/>
              </a:solidFill>
              <a:latin typeface="Arial"/>
            </a:endParaRPr>
          </a:p>
        </p:txBody>
      </p:sp>
      <p:sp>
        <p:nvSpPr>
          <p:cNvPr id="155"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脑功能障碍</a:t>
            </a:r>
            <a:endParaRPr lang="en-US" sz="2000" b="0" strike="noStrike" spc="-1">
              <a:solidFill>
                <a:srgbClr val="000000"/>
              </a:solidFill>
              <a:latin typeface="Arial"/>
            </a:endParaRPr>
          </a:p>
        </p:txBody>
      </p:sp>
      <p:sp>
        <p:nvSpPr>
          <p:cNvPr id="156"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影响患者的日常生活</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需要长期康复护理</a:t>
            </a:r>
            <a:endParaRPr lang="en-US" sz="1600" b="0" strike="noStrike" spc="-1">
              <a:solidFill>
                <a:srgbClr val="000000"/>
              </a:solidFill>
              <a:latin typeface="Arial"/>
            </a:endParaRPr>
          </a:p>
        </p:txBody>
      </p:sp>
      <p:sp>
        <p:nvSpPr>
          <p:cNvPr id="157"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58"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9" name="Picture 4"/>
          <p:cNvSpPr/>
          <p:nvPr/>
        </p:nvSpPr>
        <p:spPr>
          <a:xfrm>
            <a:off x="8782560" y="96156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总结</a:t>
            </a:r>
            <a:endParaRPr lang="en-US" sz="3000" b="0" strike="noStrike" spc="-1">
              <a:solidFill>
                <a:schemeClr val="dk1"/>
              </a:solidFill>
              <a:latin typeface="Arial"/>
            </a:endParaRPr>
          </a:p>
        </p:txBody>
      </p:sp>
      <p:sp>
        <p:nvSpPr>
          <p:cNvPr id="161"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丘脑出血是一种危重的脑血管疾病，对患者的身体健康和生活产生严重影响。护理人员需要对丘脑出血的病因、症状和危害有深入了解，及时进行护理和救治，以提高患者的生存率和生活质量。</a:t>
            </a:r>
            <a:endParaRPr lang="en-US" sz="1800" b="0" strike="noStrike" spc="-1">
              <a:solidFill>
                <a:srgbClr val="000000"/>
              </a:solidFill>
              <a:latin typeface="Arial"/>
            </a:endParaRPr>
          </a:p>
        </p:txBody>
      </p:sp>
      <p:grpSp>
        <p:nvGrpSpPr>
          <p:cNvPr id="162" name="Group 15"/>
          <p:cNvGrpSpPr/>
          <p:nvPr/>
        </p:nvGrpSpPr>
        <p:grpSpPr>
          <a:xfrm>
            <a:off x="435960" y="378720"/>
            <a:ext cx="515160" cy="439560"/>
            <a:chOff x="435960" y="378720"/>
            <a:chExt cx="515160" cy="439560"/>
          </a:xfrm>
        </p:grpSpPr>
        <p:sp>
          <p:nvSpPr>
            <p:cNvPr id="163"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4"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5"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6"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7"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68"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9"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0"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1"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2"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3"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4"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5"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6"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7"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8"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9"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0"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1"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2"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83"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4"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5"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6"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7"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8"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9"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0"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1"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2</a:t>
            </a:r>
            <a:r>
              <a:rPr lang="zh-CN" sz="4000" b="1" strike="noStrike" spc="299">
                <a:solidFill>
                  <a:schemeClr val="dk1"/>
                </a:solidFill>
                <a:latin typeface="Arial"/>
                <a:ea typeface="微软雅黑"/>
              </a:rPr>
              <a:t>章 丘脑出血护理</a:t>
            </a:r>
            <a:endParaRPr lang="en-US" sz="40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4"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5"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6"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7"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8"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9"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0"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01"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丘脑出血患者的护理目标</a:t>
            </a:r>
            <a:endParaRPr lang="en-US" sz="3600" b="0" strike="noStrike" spc="-1">
              <a:solidFill>
                <a:srgbClr val="000000"/>
              </a:solidFill>
              <a:latin typeface="Arial"/>
            </a:endParaRPr>
          </a:p>
        </p:txBody>
      </p:sp>
      <p:sp>
        <p:nvSpPr>
          <p:cNvPr id="20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丘脑出血患者的护理目标包括确保患者的安全，减轻症状以提高患者的舒适度，以及预防并发症的发生。护理人员需要密切观察患者的情况并采取及时的措施来保障患者的健康和安全。</a:t>
            </a:r>
            <a:endParaRPr lang="en-US" sz="1800" b="0" strike="noStrike" spc="-1">
              <a:solidFill>
                <a:srgbClr val="000000"/>
              </a:solidFill>
              <a:latin typeface="Arial"/>
            </a:endParaRPr>
          </a:p>
        </p:txBody>
      </p:sp>
      <p:sp>
        <p:nvSpPr>
          <p:cNvPr id="2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06" name="Group 15"/>
          <p:cNvGrpSpPr/>
          <p:nvPr/>
        </p:nvGrpSpPr>
        <p:grpSpPr>
          <a:xfrm>
            <a:off x="431640" y="396000"/>
            <a:ext cx="514800" cy="439200"/>
            <a:chOff x="431640" y="396000"/>
            <a:chExt cx="514800" cy="439200"/>
          </a:xfrm>
        </p:grpSpPr>
        <p:sp>
          <p:nvSpPr>
            <p:cNvPr id="207"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8"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9"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0"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1"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2"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3"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4"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5"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6"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7"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8"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9"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0"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1"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2"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3"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4"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5"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6"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2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228" name="AutoShape 3"/>
          <p:cNvSpPr/>
          <p:nvPr/>
        </p:nvSpPr>
        <p:spPr>
          <a:xfrm>
            <a:off x="6866280" y="1243800"/>
            <a:ext cx="5325480" cy="4881600"/>
          </a:xfrm>
          <a:prstGeom prst="rect">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29"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结尾</a:t>
            </a:r>
            <a:endParaRPr lang="en-US" sz="3000" b="0" strike="noStrike" spc="-1">
              <a:solidFill>
                <a:schemeClr val="dk1"/>
              </a:solidFill>
              <a:latin typeface="Arial"/>
            </a:endParaRPr>
          </a:p>
        </p:txBody>
      </p:sp>
      <p:sp>
        <p:nvSpPr>
          <p:cNvPr id="230"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通过本章节的学习，您应该对丘脑出血患者的护理目标、护理措施、营养护理和康复护理有了更全面的了解。护理人员在实践中需要严格执行护理计划，关注患者的身心健康，以提供更为全面的护理服务。</a:t>
            </a:r>
            <a:endParaRPr lang="en-US" sz="1800" b="0" strike="noStrike" spc="-1">
              <a:solidFill>
                <a:srgbClr val="000000"/>
              </a:solidFill>
              <a:latin typeface="Arial"/>
            </a:endParaRPr>
          </a:p>
        </p:txBody>
      </p:sp>
      <p:grpSp>
        <p:nvGrpSpPr>
          <p:cNvPr id="231" name="Group 15"/>
          <p:cNvGrpSpPr/>
          <p:nvPr/>
        </p:nvGrpSpPr>
        <p:grpSpPr>
          <a:xfrm>
            <a:off x="435960" y="378720"/>
            <a:ext cx="515160" cy="439560"/>
            <a:chOff x="435960" y="378720"/>
            <a:chExt cx="515160" cy="439560"/>
          </a:xfrm>
        </p:grpSpPr>
        <p:sp>
          <p:nvSpPr>
            <p:cNvPr id="232" name="AutoShape 16"/>
            <p:cNvSpPr/>
            <p:nvPr/>
          </p:nvSpPr>
          <p:spPr>
            <a:xfrm>
              <a:off x="435960" y="378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3" name="AutoShape 17"/>
            <p:cNvSpPr/>
            <p:nvPr/>
          </p:nvSpPr>
          <p:spPr>
            <a:xfrm>
              <a:off x="555840" y="385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4" name="AutoShape 18"/>
            <p:cNvSpPr/>
            <p:nvPr/>
          </p:nvSpPr>
          <p:spPr>
            <a:xfrm>
              <a:off x="669960" y="387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5" name="AutoShape 19"/>
            <p:cNvSpPr/>
            <p:nvPr/>
          </p:nvSpPr>
          <p:spPr>
            <a:xfrm>
              <a:off x="780840" y="396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6" name="AutoShape 20"/>
            <p:cNvSpPr/>
            <p:nvPr/>
          </p:nvSpPr>
          <p:spPr>
            <a:xfrm>
              <a:off x="885960" y="39204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7" name="AutoShape 21"/>
            <p:cNvSpPr/>
            <p:nvPr/>
          </p:nvSpPr>
          <p:spPr>
            <a:xfrm>
              <a:off x="435960" y="496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8" name="AutoShape 22"/>
            <p:cNvSpPr/>
            <p:nvPr/>
          </p:nvSpPr>
          <p:spPr>
            <a:xfrm>
              <a:off x="555840" y="5032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9" name="AutoShape 23"/>
            <p:cNvSpPr/>
            <p:nvPr/>
          </p:nvSpPr>
          <p:spPr>
            <a:xfrm>
              <a:off x="669960" y="504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0" name="AutoShape 24"/>
            <p:cNvSpPr/>
            <p:nvPr/>
          </p:nvSpPr>
          <p:spPr>
            <a:xfrm>
              <a:off x="780840" y="513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1" name="AutoShape 25"/>
            <p:cNvSpPr/>
            <p:nvPr/>
          </p:nvSpPr>
          <p:spPr>
            <a:xfrm>
              <a:off x="885960" y="509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2" name="AutoShape 26"/>
            <p:cNvSpPr/>
            <p:nvPr/>
          </p:nvSpPr>
          <p:spPr>
            <a:xfrm>
              <a:off x="435960" y="6145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3" name="AutoShape 27"/>
            <p:cNvSpPr/>
            <p:nvPr/>
          </p:nvSpPr>
          <p:spPr>
            <a:xfrm>
              <a:off x="555840" y="621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4" name="AutoShape 28"/>
            <p:cNvSpPr/>
            <p:nvPr/>
          </p:nvSpPr>
          <p:spPr>
            <a:xfrm>
              <a:off x="669960" y="6228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5" name="AutoShape 29"/>
            <p:cNvSpPr/>
            <p:nvPr/>
          </p:nvSpPr>
          <p:spPr>
            <a:xfrm>
              <a:off x="780840" y="631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6" name="AutoShape 30"/>
            <p:cNvSpPr/>
            <p:nvPr/>
          </p:nvSpPr>
          <p:spPr>
            <a:xfrm>
              <a:off x="885960" y="627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7" name="AutoShape 31"/>
            <p:cNvSpPr/>
            <p:nvPr/>
          </p:nvSpPr>
          <p:spPr>
            <a:xfrm>
              <a:off x="435960" y="7322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8" name="AutoShape 32"/>
            <p:cNvSpPr/>
            <p:nvPr/>
          </p:nvSpPr>
          <p:spPr>
            <a:xfrm>
              <a:off x="555840" y="7387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9" name="AutoShape 33"/>
            <p:cNvSpPr/>
            <p:nvPr/>
          </p:nvSpPr>
          <p:spPr>
            <a:xfrm>
              <a:off x="669960" y="7405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0" name="AutoShape 34"/>
            <p:cNvSpPr/>
            <p:nvPr/>
          </p:nvSpPr>
          <p:spPr>
            <a:xfrm>
              <a:off x="780840" y="7495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1" name="AutoShape 35"/>
            <p:cNvSpPr/>
            <p:nvPr/>
          </p:nvSpPr>
          <p:spPr>
            <a:xfrm>
              <a:off x="885960" y="74520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52" name="图片 99" descr="C:/Users/Administrator/Desktop/ppt模板/插画素材/图片1(4).png图片1(4)"/>
          <p:cNvPicPr/>
          <p:nvPr/>
        </p:nvPicPr>
        <p:blipFill>
          <a:blip r:embed="rId3"/>
          <a:srcRect t="570" b="570"/>
          <a:stretch>
            <a:fillRect/>
          </a:stretch>
        </p:blipFill>
        <p:spPr>
          <a:xfrm>
            <a:off x="1035000" y="2489040"/>
            <a:ext cx="5830920" cy="3636360"/>
          </a:xfrm>
          <a:prstGeom prst="rect">
            <a:avLst/>
          </a:prstGeom>
          <a:ln w="9525">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53"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254"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3</a:t>
            </a:r>
            <a:r>
              <a:rPr lang="zh-CN" sz="4000" b="1" strike="noStrike" spc="299">
                <a:solidFill>
                  <a:schemeClr val="dk1"/>
                </a:solidFill>
                <a:latin typeface="Arial"/>
                <a:ea typeface="微软雅黑"/>
              </a:rPr>
              <a:t>章 丘脑出血护理的风险</a:t>
            </a:r>
            <a:endParaRPr lang="en-US" sz="4000" b="0" strike="noStrike" spc="-1">
              <a:solidFill>
                <a:schemeClr val="dk1"/>
              </a:solidFill>
              <a:latin typeface="Arial"/>
            </a:endParaRPr>
          </a:p>
        </p:txBody>
      </p:sp>
      <p:sp>
        <p:nvSpPr>
          <p:cNvPr id="25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56" name="AutoShape 3"/>
          <p:cNvSpPr/>
          <p:nvPr/>
        </p:nvSpPr>
        <p:spPr>
          <a:xfrm>
            <a:off x="3853440" y="168156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7" name="AutoShape 4"/>
          <p:cNvSpPr/>
          <p:nvPr/>
        </p:nvSpPr>
        <p:spPr>
          <a:xfrm>
            <a:off x="3853440" y="130104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8" name="AutoShape 7"/>
          <p:cNvSpPr/>
          <p:nvPr/>
        </p:nvSpPr>
        <p:spPr>
          <a:xfrm>
            <a:off x="7873200" y="168156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9" name="AutoShape 8"/>
          <p:cNvSpPr/>
          <p:nvPr/>
        </p:nvSpPr>
        <p:spPr>
          <a:xfrm>
            <a:off x="7873200" y="130104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0" name="AutoShape 10"/>
          <p:cNvSpPr/>
          <p:nvPr/>
        </p:nvSpPr>
        <p:spPr>
          <a:xfrm>
            <a:off x="3853440" y="421308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1" name="AutoShape 11"/>
          <p:cNvSpPr/>
          <p:nvPr/>
        </p:nvSpPr>
        <p:spPr>
          <a:xfrm>
            <a:off x="3853440" y="389520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2" name="AutoShape 13"/>
          <p:cNvSpPr/>
          <p:nvPr/>
        </p:nvSpPr>
        <p:spPr>
          <a:xfrm>
            <a:off x="7873200" y="421308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3" name="AutoShape 14"/>
          <p:cNvSpPr/>
          <p:nvPr/>
        </p:nvSpPr>
        <p:spPr>
          <a:xfrm>
            <a:off x="7873200" y="389520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4"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5" name="content.2.title"/>
          <p:cNvSpPr/>
          <p:nvPr/>
        </p:nvSpPr>
        <p:spPr>
          <a:xfrm>
            <a:off x="8046720" y="1557720"/>
            <a:ext cx="33181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恐惧焦虑</a:t>
            </a:r>
            <a:endParaRPr lang="en-US" sz="2000" b="0" strike="noStrike" spc="-1">
              <a:solidFill>
                <a:srgbClr val="000000"/>
              </a:solidFill>
              <a:latin typeface="Arial"/>
            </a:endParaRPr>
          </a:p>
        </p:txBody>
      </p:sp>
      <p:sp>
        <p:nvSpPr>
          <p:cNvPr id="266"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定期进行心理评估</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提供安全感和支持</a:t>
            </a:r>
            <a:endParaRPr lang="en-US" sz="1600" b="0" strike="noStrike" spc="-1">
              <a:solidFill>
                <a:srgbClr val="000000"/>
              </a:solidFill>
              <a:latin typeface="Arial"/>
            </a:endParaRPr>
          </a:p>
        </p:txBody>
      </p:sp>
      <p:sp>
        <p:nvSpPr>
          <p:cNvPr id="267"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8" name="content.3.title"/>
          <p:cNvSpPr/>
          <p:nvPr/>
        </p:nvSpPr>
        <p:spPr>
          <a:xfrm>
            <a:off x="3992400" y="4109040"/>
            <a:ext cx="3337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社交障碍</a:t>
            </a:r>
            <a:endParaRPr lang="en-US" sz="2000" b="0" strike="noStrike" spc="-1">
              <a:solidFill>
                <a:srgbClr val="000000"/>
              </a:solidFill>
              <a:latin typeface="Arial"/>
            </a:endParaRPr>
          </a:p>
        </p:txBody>
      </p:sp>
      <p:sp>
        <p:nvSpPr>
          <p:cNvPr id="269"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开展社交技能训练</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鼓励社交活动</a:t>
            </a:r>
            <a:endParaRPr lang="en-US" sz="1600" b="0" strike="noStrike" spc="-1">
              <a:solidFill>
                <a:srgbClr val="000000"/>
              </a:solidFill>
              <a:latin typeface="Arial"/>
            </a:endParaRPr>
          </a:p>
        </p:txBody>
      </p:sp>
      <p:sp>
        <p:nvSpPr>
          <p:cNvPr id="270"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1" name="content.4.title"/>
          <p:cNvSpPr/>
          <p:nvPr/>
        </p:nvSpPr>
        <p:spPr>
          <a:xfrm>
            <a:off x="8046720" y="4109040"/>
            <a:ext cx="33714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272"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73"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丘脑出血护理中的心理风险</a:t>
            </a:r>
            <a:endParaRPr lang="en-US" sz="3000" b="0" strike="noStrike" spc="-1">
              <a:solidFill>
                <a:schemeClr val="dk1"/>
              </a:solidFill>
              <a:latin typeface="Arial"/>
            </a:endParaRPr>
          </a:p>
        </p:txBody>
      </p:sp>
      <p:sp>
        <p:nvSpPr>
          <p:cNvPr id="274"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5" name="content.1.title"/>
          <p:cNvSpPr/>
          <p:nvPr/>
        </p:nvSpPr>
        <p:spPr>
          <a:xfrm>
            <a:off x="3991680" y="155772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抑郁情绪</a:t>
            </a:r>
            <a:endParaRPr lang="en-US" sz="2000" b="0" strike="noStrike" spc="-1">
              <a:solidFill>
                <a:srgbClr val="000000"/>
              </a:solidFill>
              <a:latin typeface="Arial"/>
            </a:endParaRPr>
          </a:p>
        </p:txBody>
      </p:sp>
      <p:sp>
        <p:nvSpPr>
          <p:cNvPr id="276"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进行心理支持和心理治疗</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提供舒适的治疗环境</a:t>
            </a:r>
            <a:endParaRPr lang="en-US" sz="1600" b="0" strike="noStrike" spc="-1">
              <a:solidFill>
                <a:srgbClr val="000000"/>
              </a:solidFill>
              <a:latin typeface="Arial"/>
            </a:endParaRPr>
          </a:p>
        </p:txBody>
      </p:sp>
      <p:grpSp>
        <p:nvGrpSpPr>
          <p:cNvPr id="277" name="Group 15"/>
          <p:cNvGrpSpPr/>
          <p:nvPr/>
        </p:nvGrpSpPr>
        <p:grpSpPr>
          <a:xfrm>
            <a:off x="435960" y="378720"/>
            <a:ext cx="515160" cy="439560"/>
            <a:chOff x="435960" y="378720"/>
            <a:chExt cx="515160" cy="439560"/>
          </a:xfrm>
        </p:grpSpPr>
        <p:sp>
          <p:nvSpPr>
            <p:cNvPr id="278"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9"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0"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1"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2"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3"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4"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5"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6"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7"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8"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9"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0"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1"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2"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3"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4"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5"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6"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7"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98"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99"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0"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1"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2"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3"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4"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5"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06"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0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丘脑出血护理中的并发症风险</a:t>
            </a:r>
            <a:endParaRPr lang="en-US" sz="3600" b="0" strike="noStrike" spc="-1">
              <a:solidFill>
                <a:srgbClr val="000000"/>
              </a:solidFill>
              <a:latin typeface="Arial"/>
            </a:endParaRPr>
          </a:p>
        </p:txBody>
      </p:sp>
      <p:sp>
        <p:nvSpPr>
          <p:cNvPr id="30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丘脑出血后可能出现脑功能障碍、肺炎、脑积水等并发症。及时监测病情变化，有效预防并处理这些并发症，是护理工作的重要内容。</a:t>
            </a:r>
            <a:endParaRPr lang="en-US" sz="1800" b="0" strike="noStrike" spc="-1">
              <a:solidFill>
                <a:srgbClr val="000000"/>
              </a:solidFill>
              <a:latin typeface="Arial"/>
            </a:endParaRPr>
          </a:p>
        </p:txBody>
      </p:sp>
      <p:sp>
        <p:nvSpPr>
          <p:cNvPr id="31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11" name="Group 15"/>
          <p:cNvGrpSpPr/>
          <p:nvPr/>
        </p:nvGrpSpPr>
        <p:grpSpPr>
          <a:xfrm>
            <a:off x="431640" y="396000"/>
            <a:ext cx="514800" cy="439200"/>
            <a:chOff x="431640" y="396000"/>
            <a:chExt cx="514800" cy="439200"/>
          </a:xfrm>
        </p:grpSpPr>
        <p:sp>
          <p:nvSpPr>
            <p:cNvPr id="312"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3"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4"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5"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6"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7"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8"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9"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0"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1"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2"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3"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4"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5"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6"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7"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8"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9"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0"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1"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3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https://d.book118.com/877056001033006054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微软雅黑</vt:lpstr>
      <vt:lpstr>Times New Roman</vt:lpstr>
      <vt:lpstr>Wingdings</vt:lpstr>
      <vt:lpstr>Symbol</vt:lpstr>
      <vt:lpstr>DejaVu Sans</vt:lpstr>
      <vt:lpstr>Office Theme</vt:lpstr>
      <vt:lpstr>丘脑出血护理业务查房</vt:lpstr>
      <vt:lpstr>目录</vt:lpstr>
      <vt:lpstr>第1章 丘脑出血护理业务查房</vt:lpstr>
      <vt:lpstr> </vt:lpstr>
      <vt:lpstr>丘脑出血的危害</vt:lpstr>
      <vt:lpstr>总结</vt:lpstr>
      <vt:lpstr>第2章 丘脑出血护理</vt:lpstr>
      <vt:lpstr> </vt:lpstr>
      <vt:lpstr>结尾</vt:lpstr>
      <vt:lpstr>第3章 丘脑出血护理的风险</vt:lpstr>
      <vt:lpstr>丘脑出血护理中的心理风险</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2024-09-28T09:54:09.843</cp:lastPrinted>
  <dcterms:created xsi:type="dcterms:W3CDTF">2024-09-28T01:54:09Z</dcterms:created>
  <dcterms:modified xsi:type="dcterms:W3CDTF">2024-09-28T01:54:12Z</dcterms:modified>
</cp:coreProperties>
</file>