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F72010-F3DA-4949-A06A-1E90E556D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99F1C4-9D7A-431C-98A1-1C2AADB5C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B38E97-5A61-4922-921C-D4165D07B1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AC3D20-1423-446D-9B86-9B0CA18AAC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05DCE0-986C-4BBA-A0A1-7B0479A3E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A87261-AEAF-4DE4-89D4-C8695AA4A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A10492-8771-453F-B018-3EF8318B8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20CEFE-F17C-48F5-B7EA-6BEC78341E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C441C2-52BA-474A-97D4-0F37E818A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C69321-CDEC-4698-97D8-C32057DD61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8E6245-4556-4922-AF50-E28BC8474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71030410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离婚协议书的软着陆与情感和解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软着陆策略在离婚协议中应用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情感和解在离婚过程中重要性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成功案例分享与启示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挑战与困难应对策略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离婚协议书是夫妻双方在自愿离婚的基础上，就财产分割、子女抚养、债权债务等问题达成一致意见，并以书面形式表达出来的协议。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离婚协议书在离婚过程中具有重要的作用，它不仅是双方协商结果的体现，也是法院审理离婚案件的重要依据。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5869176" y="1718742"/>
            <a:ext cx="203211" cy="3011"/>
          </a:xfrm>
          <a:prstGeom prst="line">
            <a:avLst/>
          </a:prstGeom>
          <a:ln w="1238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5869234" y="2048957"/>
            <a:ext cx="203211" cy="1506"/>
          </a:xfrm>
          <a:prstGeom prst="line">
            <a:avLst/>
          </a:prstGeom>
          <a:ln w="1238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5869176" y="2289940"/>
            <a:ext cx="203211" cy="1505"/>
          </a:xfrm>
          <a:prstGeom prst="line">
            <a:avLst/>
          </a:prstGeom>
          <a:ln w="123825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5869176" y="2606170"/>
            <a:ext cx="203211" cy="1506"/>
          </a:xfrm>
          <a:prstGeom prst="line">
            <a:avLst/>
          </a:prstGeom>
          <a:ln w="123825">
            <a:solidFill>
              <a:schemeClr val="accent4"/>
            </a:solidFill>
            <a:prstDash val="solid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5869176" y="2931925"/>
            <a:ext cx="203211" cy="3011"/>
          </a:xfrm>
          <a:prstGeom prst="line">
            <a:avLst/>
          </a:prstGeom>
          <a:ln w="123825">
            <a:solidFill>
              <a:schemeClr val="accent5"/>
            </a:solidFill>
            <a:prstDash val="solid"/>
            <a:headEnd type="none"/>
            <a:tailEnd type="none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76152" y="1125474"/>
            <a:ext cx="1371058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76152" y="2178729"/>
            <a:ext cx="1531585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76152" y="3231985"/>
            <a:ext cx="1455586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76152" y="4285240"/>
            <a:ext cx="1531585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76152" y="5338496"/>
            <a:ext cx="1371058" cy="9848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3516854" y="1722297"/>
            <a:ext cx="2286044" cy="1214837"/>
            <a:chOff x="3516854" y="1722297"/>
            <a:chExt cx="2286044" cy="1214837"/>
          </a:xfrm>
        </p:grpSpPr>
        <p:cxnSp>
          <p:nvCxnSpPr>
            <p:cNvPr id="13" name="Connector 13"/>
            <p:cNvCxnSpPr/>
            <p:nvPr/>
          </p:nvCxnSpPr>
          <p:spPr>
            <a:xfrm>
              <a:off x="3516854" y="2936005"/>
              <a:ext cx="2286043" cy="1129"/>
            </a:xfrm>
            <a:prstGeom prst="line">
              <a:avLst/>
            </a:prstGeom>
            <a:ln w="123825">
              <a:solidFill>
                <a:schemeClr val="accent5"/>
              </a:solidFill>
              <a:prstDash val="solid"/>
              <a:headEnd type="none"/>
              <a:tailEnd type="none"/>
            </a:ln>
          </p:spPr>
          <p:style>
            <a:lnRef idx="0">
              <a:schemeClr val="accent5"/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4" name="Connector 14"/>
            <p:cNvCxnSpPr/>
            <p:nvPr/>
          </p:nvCxnSpPr>
          <p:spPr>
            <a:xfrm>
              <a:off x="3516854" y="2609027"/>
              <a:ext cx="2286043" cy="1129"/>
            </a:xfrm>
            <a:prstGeom prst="line">
              <a:avLst/>
            </a:prstGeom>
            <a:ln w="123825">
              <a:solidFill>
                <a:schemeClr val="accent4"/>
              </a:solidFill>
              <a:prstDash val="solid"/>
              <a:headEnd type="none"/>
              <a:tailEnd type="none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15" name="Connector 15"/>
            <p:cNvCxnSpPr/>
            <p:nvPr/>
          </p:nvCxnSpPr>
          <p:spPr>
            <a:xfrm>
              <a:off x="3516854" y="2292273"/>
              <a:ext cx="2286043" cy="2257"/>
            </a:xfrm>
            <a:prstGeom prst="line">
              <a:avLst/>
            </a:prstGeom>
            <a:ln w="123825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16" name="Connector 16"/>
            <p:cNvCxnSpPr/>
            <p:nvPr/>
          </p:nvCxnSpPr>
          <p:spPr>
            <a:xfrm>
              <a:off x="3516854" y="2042290"/>
              <a:ext cx="2286043" cy="1128"/>
            </a:xfrm>
            <a:prstGeom prst="line">
              <a:avLst/>
            </a:prstGeom>
            <a:ln w="1238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Connector 17"/>
            <p:cNvCxnSpPr/>
            <p:nvPr/>
          </p:nvCxnSpPr>
          <p:spPr>
            <a:xfrm>
              <a:off x="3516854" y="1722297"/>
              <a:ext cx="2286044" cy="1128"/>
            </a:xfrm>
            <a:prstGeom prst="line">
              <a:avLst/>
            </a:prstGeom>
            <a:ln w="1238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8" name="AutoShape 18"/>
          <p:cNvSpPr/>
          <p:nvPr/>
        </p:nvSpPr>
        <p:spPr>
          <a:xfrm>
            <a:off x="539110" y="1502508"/>
            <a:ext cx="4286250" cy="42862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20110" y="1885606"/>
            <a:ext cx="3524250" cy="35242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301110" y="2266606"/>
            <a:ext cx="2762250" cy="276225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682110" y="2647606"/>
            <a:ext cx="2000250" cy="200025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2063110" y="3028606"/>
            <a:ext cx="1238250" cy="1238250"/>
          </a:xfrm>
          <a:prstGeom prst="ellipse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7397997" y="1117118"/>
            <a:ext cx="4231005" cy="1001597"/>
            <a:chOff x="7397997" y="1117118"/>
            <a:chExt cx="4231005" cy="1001597"/>
          </a:xfrm>
        </p:grpSpPr>
        <p:sp>
          <p:nvSpPr>
            <p:cNvPr id="24" name="TextBox 24"/>
            <p:cNvSpPr txBox="1"/>
            <p:nvPr/>
          </p:nvSpPr>
          <p:spPr>
            <a:xfrm>
              <a:off x="7397997" y="1117118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双方当事人的基本信息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397997" y="1455775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包括姓名、性别、年龄、民族、职业、住址等。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397997" y="2152730"/>
            <a:ext cx="4231005" cy="1004807"/>
            <a:chOff x="7397997" y="2152730"/>
            <a:chExt cx="4231005" cy="1004807"/>
          </a:xfrm>
        </p:grpSpPr>
        <p:sp>
          <p:nvSpPr>
            <p:cNvPr id="27" name="TextBox 27"/>
            <p:cNvSpPr txBox="1"/>
            <p:nvPr/>
          </p:nvSpPr>
          <p:spPr>
            <a:xfrm>
              <a:off x="7397997" y="215273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离婚原因及双方自愿离婚的表述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397997" y="2494597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说明双方感情确已破裂，自愿离婚，并明确表述对离婚的态度和意愿。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397997" y="3191552"/>
            <a:ext cx="4231005" cy="1001597"/>
            <a:chOff x="7397997" y="3191552"/>
            <a:chExt cx="4231005" cy="1001597"/>
          </a:xfrm>
        </p:grpSpPr>
        <p:sp>
          <p:nvSpPr>
            <p:cNvPr id="30" name="TextBox 30"/>
            <p:cNvSpPr txBox="1"/>
            <p:nvPr/>
          </p:nvSpPr>
          <p:spPr>
            <a:xfrm>
              <a:off x="7397997" y="3191552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子女抚养及探视安排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397997" y="3530209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针对有子女的夫妻，需明确子女的抚养权归属、抚养费支付、探视权安排等。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397997" y="4227164"/>
            <a:ext cx="4231005" cy="1001598"/>
            <a:chOff x="7397997" y="4227164"/>
            <a:chExt cx="4231005" cy="1001598"/>
          </a:xfrm>
        </p:grpSpPr>
        <p:sp>
          <p:nvSpPr>
            <p:cNvPr id="33" name="TextBox 33"/>
            <p:cNvSpPr txBox="1"/>
            <p:nvPr/>
          </p:nvSpPr>
          <p:spPr>
            <a:xfrm>
              <a:off x="7397997" y="4227164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4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财产分割及债权债务处理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397997" y="4565822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详细列明夫妻共同财产的范围、分割方式及债权债务的处理方法。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397997" y="5262777"/>
            <a:ext cx="4231005" cy="1004806"/>
            <a:chOff x="7397997" y="5262777"/>
            <a:chExt cx="4231005" cy="1004806"/>
          </a:xfrm>
        </p:grpSpPr>
        <p:sp>
          <p:nvSpPr>
            <p:cNvPr id="36" name="TextBox 36"/>
            <p:cNvSpPr txBox="1"/>
            <p:nvPr/>
          </p:nvSpPr>
          <p:spPr>
            <a:xfrm>
              <a:off x="7397997" y="5262777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5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其他约定事项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397997" y="5604643"/>
              <a:ext cx="4231005" cy="6629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如户口迁移、离婚后互助义务等。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9" name="AutoShape 3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TextBox 5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协议书内容要素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离婚协议书经双方签字并在婚姻登记机关备案后，即具有法律效力。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协议书中约定的内容对双方具有约束力，双方必须按照协议书的约定履行各自的义务。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若一方违反协议书的约定，另一方可依法向法院提起诉讼，要求对方承担违约责任。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法律效力及约束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软着陆策略在离婚协议中应用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表达清晰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保持冷静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在协商过程中，双方应充分倾听对方的诉求和理由，理解对方的立场和情感，为达成共识奠定基础。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在阐述自己的观点和需求时，应使用明确、具体的语言，避免模糊和歧义，减少误解和冲突。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在沟通过程中，双方应保持冷静和理智，避免情绪化的言辞和行为，以免加剧矛盾。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沟通协商技巧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财产分割与子女抚养安排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双方应本着公平、合理的原则，对共同财产进行分割，同时考虑到各自的经济状况和需求。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在协商子女抚养问题时，应以子女的利益为出发点，确保他们得到充分的关爱和照顾。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针对具体情况，双方可以灵活制定抚养计划，如共同抚养、轮流抚养等，以满足子女的成长需求。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公平分割财产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子女利益优先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灵活安排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寻求专业帮助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保持尊重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设定合理期望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避免冲突升级方法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在协商过程中，双方应尊重对方的权利和感受，避免使用攻击性或侮辱性的言辞。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双方应对协商结果持有合理的期望，避免不切实际的要求导致协商陷入僵局。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在协商过程中，如遇到难以解决的问题，双方可寻求律师、调解员等专业人士的帮助，以促进协议的达成。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情感和解在离婚过程中重要性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通过情感和解，双方能够更平和地面对离婚，减少激烈的争吵和冲突，从而减轻彼此的心理负担。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降低冲突烈度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情感和解有助于双方释放内心的压抑和不满，降低焦虑和压力水平，使双方能够更冷静地处理离婚事宜。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缓解焦虑和压力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情感和解有助于双方走出离婚的阴影，重新开始新的生活，对双方的心理健康具有积极的促进作用。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促进心理健康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减轻双方心理创伤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建立良好的沟通基础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情感和解有助于双方建立更加理性、平和的沟通方式，为离婚后可能存在的联系和合作奠定基础。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避免长期敌对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通过情感和解，双方能够减少敌意和对立，避免长期的敌对状态对双方的生活和工作造成负面影响。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促进共同目标的实现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在离婚协议书中，双方可能需要共同承担某些责任和义务，如子女抚养、财产分割等。情感和解有助于双方更加积极地履行这些责任和义务，促进共同目标的实现。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促进未来关系和谐发展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https://d.book118.com/877103041065006035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2024-09-09T22:29:13.641</cp:lastPrinted>
  <dcterms:created xsi:type="dcterms:W3CDTF">2024-09-09T14:29:13Z</dcterms:created>
  <dcterms:modified xsi:type="dcterms:W3CDTF">2024-09-09T14:29:15Z</dcterms:modified>
</cp:coreProperties>
</file>