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E9D1F-A0F9-4695-B64C-5ABAEF4C256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61D5E-CDAB-49EA-BA9C-C0791053438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35322-63E2-46BB-84BD-095777D7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02F83-DE4F-4E0B-9392-34E94677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0C70-3E5B-486B-9164-5F0270FF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4F845-D9D9-4A59-8F3F-822C3223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EC1BA-34A9-44CC-8873-58322237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04D81-54AD-48BD-A8F9-1D01315A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1D81D-51D1-4D72-8738-0D8F3923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AEDE0-7616-451D-93ED-4F17D1C0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89D61-7503-41C6-BB87-73E13DD7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1DFB8-8DCC-43D7-A190-7F747F0B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90DC-4725-4653-88FA-1A96C9A8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</a:blip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DBEEEC-CB33-4249-A81B-2FC89F6175E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4375BCB-CA14-4039-8AC2-5032B2F3BA4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.xml" /><Relationship Id="rId11" Type="http://schemas.openxmlformats.org/officeDocument/2006/relationships/tags" Target="../tags/tag3.xml" /><Relationship Id="rId12" Type="http://schemas.openxmlformats.org/officeDocument/2006/relationships/tags" Target="../tags/tag4.xml" /><Relationship Id="rId13" Type="http://schemas.openxmlformats.org/officeDocument/2006/relationships/tags" Target="../tags/tag5.xml" /><Relationship Id="rId14" Type="http://schemas.openxmlformats.org/officeDocument/2006/relationships/tags" Target="../tags/tag6.xml" /><Relationship Id="rId15" Type="http://schemas.openxmlformats.org/officeDocument/2006/relationships/tags" Target="../tags/tag7.xml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jpeg" /><Relationship Id="rId9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40221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90170" y="219710"/>
            <a:ext cx="1537335" cy="309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/>
              <a:t>部编</a:t>
            </a:r>
            <a:r>
              <a:rPr lang="zh-CN" altLang="en-US" sz="1200" smtClean="0"/>
              <a:t>教材九年级</a:t>
            </a:r>
            <a:r>
              <a:rPr lang="zh-CN" altLang="en-US" sz="1200"/>
              <a:t>下</a:t>
            </a:r>
            <a:endParaRPr lang="zh-CN" altLang="en-US" sz="1200"/>
          </a:p>
        </p:txBody>
      </p:sp>
      <p:sp>
        <p:nvSpPr>
          <p:cNvPr id="3" name="文本框 2" title=""/>
          <p:cNvSpPr txBox="1"/>
          <p:nvPr/>
        </p:nvSpPr>
        <p:spPr>
          <a:xfrm>
            <a:off x="1043608" y="1484079"/>
            <a:ext cx="5760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10</a:t>
            </a:r>
            <a:r>
              <a:rPr lang="zh-CN" altLang="en-US" sz="36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唐雎不辱使命</a:t>
            </a:r>
            <a:endParaRPr lang="en-US" altLang="zh-CN" sz="3600" smtClean="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战国策</a:t>
            </a:r>
            <a:endParaRPr lang="en-US" altLang="zh-CN" sz="2400" smtClean="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2051720" y="2499742"/>
            <a:ext cx="41764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4" title=""/>
          <p:cNvSpPr txBox="1"/>
          <p:nvPr/>
        </p:nvSpPr>
        <p:spPr>
          <a:xfrm>
            <a:off x="395536" y="680343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accent1">
                    <a:lumMod val="40000"/>
                    <a:lumOff val="6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作为</a:t>
            </a:r>
            <a:r>
              <a:rPr lang="zh-CN" altLang="en-US">
                <a:solidFill>
                  <a:schemeClr val="accent1">
                    <a:lumMod val="40000"/>
                    <a:lumOff val="6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小国之臣的唐雎，在秦王寻衅威胁的情势下出使秦国，毫不畏惧地同秦王展开面对面的斗争，最终理直气壮地折服秦王，不辱使命。</a:t>
            </a:r>
            <a:endParaRPr lang="zh-CN" altLang="en-US">
              <a:solidFill>
                <a:schemeClr val="accent1">
                  <a:lumMod val="40000"/>
                  <a:lumOff val="6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7497" y="2643475"/>
            <a:ext cx="3039921" cy="16482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38" title=""/>
          <p:cNvGrpSpPr/>
          <p:nvPr/>
        </p:nvGrpSpPr>
        <p:grpSpPr>
          <a:xfrm>
            <a:off x="115680" y="195485"/>
            <a:ext cx="1648008" cy="520050"/>
            <a:chOff x="115680" y="195485"/>
            <a:chExt cx="1648008" cy="520050"/>
          </a:xfrm>
        </p:grpSpPr>
        <p:pic>
          <p:nvPicPr>
            <p:cNvPr id="40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Box 40"/>
            <p:cNvSpPr txBox="1"/>
            <p:nvPr/>
          </p:nvSpPr>
          <p:spPr>
            <a:xfrm>
              <a:off x="201134" y="195485"/>
              <a:ext cx="1490546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学习目标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32" name="文本框 6" title=""/>
          <p:cNvSpPr txBox="1"/>
          <p:nvPr/>
        </p:nvSpPr>
        <p:spPr>
          <a:xfrm>
            <a:off x="2093861" y="955630"/>
            <a:ext cx="6696744" cy="39693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1.</a:t>
            </a:r>
            <a:r>
              <a:rPr lang="zh-CN" altLang="en-US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在理解文意的基础上，诵读课文，梳理故事情节。</a:t>
            </a:r>
            <a:endParaRPr lang="zh-CN" altLang="en-US" sz="2400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2.</a:t>
            </a:r>
            <a:r>
              <a:rPr lang="zh-CN" altLang="en-US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把握本文对话体特征，通过语言、语气分析人物形象。</a:t>
            </a:r>
            <a:endParaRPr lang="zh-CN" altLang="en-US" sz="2400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3.</a:t>
            </a:r>
            <a:r>
              <a:rPr lang="zh-CN" altLang="en-US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结合时代背景，理解唐雎不畏强暴、敢于斗争、不辱使命的精神。</a:t>
            </a:r>
            <a:endParaRPr lang="zh-CN" altLang="en-US" sz="2400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>
              <a:lnSpc>
                <a:spcPct val="150000"/>
              </a:lnSpc>
            </a:pPr>
            <a:endParaRPr lang="en-US" altLang="zh-CN" sz="2400" u="sng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742"/>
          <a:stretch>
            <a:fillRect/>
          </a:stretch>
        </p:blipFill>
        <p:spPr bwMode="auto">
          <a:xfrm>
            <a:off x="187598" y="1995686"/>
            <a:ext cx="1545971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197514" y="195486"/>
            <a:ext cx="6534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en-US" altLang="zh-CN" sz="2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给</a:t>
            </a:r>
            <a:r>
              <a:rPr lang="zh-CN" altLang="en-US" sz="24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下列黄色的</a:t>
            </a:r>
            <a:r>
              <a:rPr lang="zh-CN" altLang="en-US" sz="2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字注音。</a:t>
            </a:r>
            <a:endParaRPr lang="zh-CN" altLang="en-US" sz="2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4" title=""/>
          <p:cNvSpPr txBox="1"/>
          <p:nvPr/>
        </p:nvSpPr>
        <p:spPr>
          <a:xfrm>
            <a:off x="251520" y="971085"/>
            <a:ext cx="8568952" cy="275973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200"/>
              </a:lnSpc>
            </a:pP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唐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雎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</a:t>
            </a:r>
            <a:r>
              <a:rPr lang="zh-CN" altLang="en-US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］          </a:t>
            </a:r>
            <a:r>
              <a:rPr lang="en-US" altLang="zh-CN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免冠徒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跣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］</a:t>
            </a:r>
            <a:endParaRPr lang="zh-CN" altLang="en-US" sz="280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5200"/>
              </a:lnSpc>
            </a:pP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以头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抢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</a:t>
            </a:r>
            <a:r>
              <a:rPr lang="zh-CN" altLang="en-US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］地</a:t>
            </a:r>
            <a:r>
              <a:rPr lang="zh-CN" altLang="en-US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耳  </a:t>
            </a:r>
            <a:r>
              <a:rPr lang="en-US" altLang="zh-CN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怫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］然怒</a:t>
            </a:r>
            <a:endParaRPr lang="zh-CN" altLang="en-US" sz="280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5200"/>
              </a:lnSpc>
            </a:pP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5.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色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挠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</a:t>
            </a:r>
            <a:r>
              <a:rPr lang="zh-CN" altLang="en-US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］          </a:t>
            </a:r>
            <a:r>
              <a:rPr lang="en-US" altLang="zh-CN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天下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缟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］素</a:t>
            </a:r>
            <a:endParaRPr lang="zh-CN" altLang="en-US" sz="280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5200"/>
              </a:lnSpc>
            </a:pP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7.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休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祲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］降于</a:t>
            </a:r>
            <a:r>
              <a:rPr lang="zh-CN" altLang="en-US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天    </a:t>
            </a:r>
            <a:r>
              <a:rPr lang="en-US" altLang="zh-CN" sz="280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en-US" altLang="zh-CN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韩</a:t>
            </a:r>
            <a:r>
              <a:rPr lang="zh-CN" altLang="en-US" sz="28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傀</a:t>
            </a:r>
            <a:r>
              <a:rPr lang="zh-CN" altLang="en-US" sz="280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［     ］</a:t>
            </a:r>
            <a:endParaRPr lang="zh-CN" altLang="en-US" sz="280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4" title=""/>
          <p:cNvSpPr txBox="1"/>
          <p:nvPr/>
        </p:nvSpPr>
        <p:spPr>
          <a:xfrm>
            <a:off x="1547664" y="1059582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jū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4" name="文本框 4" title=""/>
          <p:cNvSpPr txBox="1"/>
          <p:nvPr/>
        </p:nvSpPr>
        <p:spPr>
          <a:xfrm>
            <a:off x="6677722" y="1059582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xiǎn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7" name="文本框 4" title=""/>
          <p:cNvSpPr txBox="1"/>
          <p:nvPr/>
        </p:nvSpPr>
        <p:spPr>
          <a:xfrm>
            <a:off x="1934707" y="1707654"/>
            <a:ext cx="1557173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qiāng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8" name="文本框 4" title=""/>
          <p:cNvSpPr txBox="1"/>
          <p:nvPr/>
        </p:nvSpPr>
        <p:spPr>
          <a:xfrm>
            <a:off x="5652120" y="1680894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fú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9" name="文本框 4" title=""/>
          <p:cNvSpPr txBox="1"/>
          <p:nvPr/>
        </p:nvSpPr>
        <p:spPr>
          <a:xfrm>
            <a:off x="1547664" y="2368719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náo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4" name="文本框 4" title=""/>
          <p:cNvSpPr txBox="1"/>
          <p:nvPr/>
        </p:nvSpPr>
        <p:spPr>
          <a:xfrm>
            <a:off x="6358878" y="2373273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gǎo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5" name="文本框 4" title=""/>
          <p:cNvSpPr txBox="1"/>
          <p:nvPr/>
        </p:nvSpPr>
        <p:spPr>
          <a:xfrm>
            <a:off x="1547664" y="3003798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jìn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7" name="文本框 4" title=""/>
          <p:cNvSpPr txBox="1"/>
          <p:nvPr/>
        </p:nvSpPr>
        <p:spPr>
          <a:xfrm>
            <a:off x="6017202" y="3003798"/>
            <a:ext cx="13554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err="1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guī</a:t>
            </a:r>
            <a:endParaRPr lang="en-US" altLang="zh-CN" sz="32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grpSp>
        <p:nvGrpSpPr>
          <p:cNvPr id="20" name="组合 19" title=""/>
          <p:cNvGrpSpPr/>
          <p:nvPr/>
        </p:nvGrpSpPr>
        <p:grpSpPr>
          <a:xfrm>
            <a:off x="7388488" y="195485"/>
            <a:ext cx="1648008" cy="520050"/>
            <a:chOff x="115680" y="195485"/>
            <a:chExt cx="1648008" cy="520050"/>
          </a:xfrm>
        </p:grpSpPr>
        <p:pic>
          <p:nvPicPr>
            <p:cNvPr id="21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Box 21"/>
            <p:cNvSpPr txBox="1"/>
            <p:nvPr/>
          </p:nvSpPr>
          <p:spPr>
            <a:xfrm>
              <a:off x="201134" y="195485"/>
              <a:ext cx="1490546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知识回顾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/>
      <p:bldP spid="17" grpId="0"/>
      <p:bldP spid="18" grpId="0"/>
      <p:bldP spid="19" grpId="0"/>
      <p:bldP spid="24" grpId="0"/>
      <p:bldP spid="25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4" title=""/>
          <p:cNvSpPr txBox="1"/>
          <p:nvPr/>
        </p:nvSpPr>
        <p:spPr>
          <a:xfrm>
            <a:off x="201374" y="123478"/>
            <a:ext cx="8838982" cy="55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二</a:t>
            </a:r>
            <a:r>
              <a:rPr lang="en-US" altLang="zh-CN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文学常识填空。</a:t>
            </a:r>
            <a:endParaRPr lang="zh-CN" altLang="en-US" sz="2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文本框 4" title=""/>
          <p:cNvSpPr txBox="1"/>
          <p:nvPr/>
        </p:nvSpPr>
        <p:spPr>
          <a:xfrm>
            <a:off x="336471" y="708635"/>
            <a:ext cx="8424936" cy="11182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《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战国策</a:t>
            </a:r>
            <a:r>
              <a:rPr lang="en-US" altLang="zh-CN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》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是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（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朝代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）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__________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（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人名）根据战国时期史料整理编辑的，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共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篇，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编次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。</a:t>
            </a:r>
            <a:endParaRPr lang="en-US" altLang="zh-CN" sz="240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4" name="文本框 4" title=""/>
          <p:cNvSpPr txBox="1"/>
          <p:nvPr/>
        </p:nvSpPr>
        <p:spPr>
          <a:xfrm>
            <a:off x="2843808" y="767946"/>
            <a:ext cx="108012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西汉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5" name="文本框 4" title=""/>
          <p:cNvSpPr txBox="1"/>
          <p:nvPr/>
        </p:nvSpPr>
        <p:spPr>
          <a:xfrm>
            <a:off x="5148064" y="767946"/>
            <a:ext cx="15121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刘向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6" name="文本框 4" title=""/>
          <p:cNvSpPr txBox="1"/>
          <p:nvPr/>
        </p:nvSpPr>
        <p:spPr>
          <a:xfrm>
            <a:off x="4427984" y="1288922"/>
            <a:ext cx="122413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三十三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8" name="文本框 4" title=""/>
          <p:cNvSpPr txBox="1"/>
          <p:nvPr/>
        </p:nvSpPr>
        <p:spPr>
          <a:xfrm>
            <a:off x="6228184" y="1288921"/>
            <a:ext cx="108012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分国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9" name="文本框 4" title=""/>
          <p:cNvSpPr txBox="1"/>
          <p:nvPr/>
        </p:nvSpPr>
        <p:spPr>
          <a:xfrm>
            <a:off x="197514" y="1826890"/>
            <a:ext cx="8838982" cy="55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</a:t>
            </a:r>
            <a:r>
              <a:rPr lang="en-US" altLang="zh-CN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解释</a:t>
            </a:r>
            <a:r>
              <a:rPr lang="zh-CN" altLang="en-US" sz="2400" smtClean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下列黄色词语</a:t>
            </a:r>
            <a:r>
              <a:rPr lang="zh-CN" altLang="en-US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在句中的意思。</a:t>
            </a:r>
            <a:endParaRPr lang="zh-CN" altLang="en-US" sz="2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文本框 4" title=""/>
          <p:cNvSpPr txBox="1"/>
          <p:nvPr/>
        </p:nvSpPr>
        <p:spPr>
          <a:xfrm>
            <a:off x="336471" y="2427734"/>
            <a:ext cx="8424936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1.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非若</a:t>
            </a:r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是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也               是：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________________</a:t>
            </a:r>
            <a:endParaRPr lang="zh-CN" altLang="en-US" sz="240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2.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休</a:t>
            </a:r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祲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降于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天             祲：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________________</a:t>
            </a:r>
            <a:endParaRPr lang="zh-CN" altLang="en-US" sz="240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3.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长跪而</a:t>
            </a:r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谢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之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曰           谢：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________________</a:t>
            </a:r>
            <a:endParaRPr lang="en-US" altLang="zh-CN" sz="2400" smtClean="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4</a:t>
            </a:r>
            <a:r>
              <a:rPr lang="en-US" altLang="zh-CN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.</a:t>
            </a:r>
            <a:r>
              <a:rPr lang="zh-CN" altLang="en-US" sz="240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寡人</a:t>
            </a:r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谕</a:t>
            </a:r>
            <a:r>
              <a:rPr lang="zh-CN" altLang="en-US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矣               谕：</a:t>
            </a:r>
            <a:r>
              <a:rPr lang="en-US" altLang="zh-CN" sz="2400" smtClean="0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________________</a:t>
            </a:r>
            <a:endParaRPr lang="en-US" altLang="zh-CN" sz="2400" smtClean="0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31" name="文本框 4" title=""/>
          <p:cNvSpPr txBox="1"/>
          <p:nvPr/>
        </p:nvSpPr>
        <p:spPr>
          <a:xfrm>
            <a:off x="4860032" y="2499742"/>
            <a:ext cx="244827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这，这样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32" name="文本框 4" title=""/>
          <p:cNvSpPr txBox="1"/>
          <p:nvPr/>
        </p:nvSpPr>
        <p:spPr>
          <a:xfrm>
            <a:off x="4860032" y="3075806"/>
            <a:ext cx="244827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不祥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33" name="文本框 4" title=""/>
          <p:cNvSpPr txBox="1"/>
          <p:nvPr/>
        </p:nvSpPr>
        <p:spPr>
          <a:xfrm>
            <a:off x="4860032" y="3622253"/>
            <a:ext cx="244827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道歉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34" name="文本框 4" title=""/>
          <p:cNvSpPr txBox="1"/>
          <p:nvPr/>
        </p:nvSpPr>
        <p:spPr>
          <a:xfrm>
            <a:off x="4856956" y="4155926"/>
            <a:ext cx="244827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明白，懂得</a:t>
            </a:r>
            <a:endParaRPr lang="en-US" altLang="zh-CN" sz="2400">
              <a:solidFill>
                <a:srgbClr val="FFFF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grpSp>
        <p:nvGrpSpPr>
          <p:cNvPr id="19" name="组合 18" title=""/>
          <p:cNvGrpSpPr/>
          <p:nvPr/>
        </p:nvGrpSpPr>
        <p:grpSpPr>
          <a:xfrm>
            <a:off x="7388488" y="195485"/>
            <a:ext cx="1648008" cy="520050"/>
            <a:chOff x="115680" y="195485"/>
            <a:chExt cx="1648008" cy="520050"/>
          </a:xfrm>
        </p:grpSpPr>
        <p:pic>
          <p:nvPicPr>
            <p:cNvPr id="20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Box 21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知识检测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8" grpId="0"/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107505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理清文脉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20" name="矩形 19" title=""/>
          <p:cNvSpPr/>
          <p:nvPr/>
        </p:nvSpPr>
        <p:spPr>
          <a:xfrm>
            <a:off x="526327" y="892667"/>
            <a:ext cx="840160" cy="8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文本框 6" title=""/>
          <p:cNvSpPr txBox="1"/>
          <p:nvPr/>
        </p:nvSpPr>
        <p:spPr>
          <a:xfrm>
            <a:off x="1835785" y="227330"/>
            <a:ext cx="68338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朗读课文</a:t>
            </a:r>
            <a:r>
              <a:rPr lang="zh-CN" altLang="en-US" sz="2000" smtClean="0">
                <a:solidFill>
                  <a:srgbClr val="FFFF00"/>
                </a:solidFill>
                <a:latin typeface="+mn-ea"/>
                <a:cs typeface="+mn-ea"/>
              </a:rPr>
              <a:t>，</a:t>
            </a:r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按照“秦王</a:t>
            </a:r>
            <a:r>
              <a:rPr lang="zh-CN" altLang="en-US" sz="2000" u="sng">
                <a:solidFill>
                  <a:srgbClr val="FFFF00"/>
                </a:solidFill>
                <a:latin typeface="+mn-ea"/>
                <a:cs typeface="+mn-ea"/>
              </a:rPr>
              <a:t> </a:t>
            </a:r>
            <a:r>
              <a:rPr lang="en-US" altLang="zh-CN" sz="2000" u="sng">
                <a:solidFill>
                  <a:srgbClr val="FFFF00"/>
                </a:solidFill>
                <a:latin typeface="+mn-ea"/>
                <a:cs typeface="+mn-ea"/>
              </a:rPr>
              <a:t>    </a:t>
            </a:r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，唐雎</a:t>
            </a:r>
            <a:r>
              <a:rPr lang="zh-CN" altLang="en-US" sz="2000" u="sng">
                <a:solidFill>
                  <a:srgbClr val="FFFF00"/>
                </a:solidFill>
                <a:latin typeface="+mn-ea"/>
                <a:cs typeface="+mn-ea"/>
              </a:rPr>
              <a:t> </a:t>
            </a:r>
            <a:r>
              <a:rPr lang="en-US" altLang="zh-CN" sz="2000" u="sng">
                <a:solidFill>
                  <a:srgbClr val="FFFF00"/>
                </a:solidFill>
                <a:latin typeface="+mn-ea"/>
                <a:cs typeface="+mn-ea"/>
              </a:rPr>
              <a:t>    </a:t>
            </a:r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”的句式梳理脉络</a:t>
            </a:r>
            <a:endParaRPr lang="zh-CN" altLang="en-US" sz="2000">
              <a:solidFill>
                <a:srgbClr val="FFFF00"/>
              </a:solidFill>
              <a:latin typeface="+mn-ea"/>
              <a:cs typeface="+mn-ea"/>
            </a:endParaRPr>
          </a:p>
        </p:txBody>
      </p:sp>
      <p:cxnSp>
        <p:nvCxnSpPr>
          <p:cNvPr id="36" name="直接连接符 35" title=""/>
          <p:cNvCxnSpPr/>
          <p:nvPr/>
        </p:nvCxnSpPr>
        <p:spPr>
          <a:xfrm>
            <a:off x="1835696" y="699542"/>
            <a:ext cx="5688632" cy="0"/>
          </a:xfrm>
          <a:prstGeom prst="line">
            <a:avLst/>
          </a:prstGeom>
          <a:ln w="127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grpSp>
        <p:nvGrpSpPr>
          <p:cNvPr id="13" name="组合 12" title=""/>
          <p:cNvGrpSpPr/>
          <p:nvPr/>
        </p:nvGrpSpPr>
        <p:grpSpPr>
          <a:xfrm>
            <a:off x="526327" y="892667"/>
            <a:ext cx="864936" cy="864936"/>
            <a:chOff x="3423540" y="2142949"/>
            <a:chExt cx="864936" cy="86493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23540" y="2142949"/>
              <a:ext cx="432468" cy="432468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6008" y="2575417"/>
              <a:ext cx="432468" cy="43246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23540" y="2575417"/>
              <a:ext cx="432468" cy="432468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6008" y="2142949"/>
              <a:ext cx="432468" cy="432468"/>
            </a:xfrm>
            <a:prstGeom prst="rect">
              <a:avLst/>
            </a:prstGeom>
          </p:spPr>
        </p:pic>
      </p:grpSp>
      <p:sp>
        <p:nvSpPr>
          <p:cNvPr id="32" name="文本框 4" title=""/>
          <p:cNvSpPr txBox="1"/>
          <p:nvPr/>
        </p:nvSpPr>
        <p:spPr>
          <a:xfrm>
            <a:off x="3851910" y="699135"/>
            <a:ext cx="873125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秦王</a:t>
            </a:r>
            <a:endParaRPr lang="zh-CN" altLang="en-US" sz="2000">
              <a:solidFill>
                <a:srgbClr val="FFC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3" name="文本框 4" title=""/>
          <p:cNvSpPr txBox="1"/>
          <p:nvPr/>
        </p:nvSpPr>
        <p:spPr>
          <a:xfrm>
            <a:off x="1902120" y="1049749"/>
            <a:ext cx="864096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开端</a:t>
            </a:r>
            <a:endParaRPr lang="zh-CN" altLang="en-US" sz="2400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4" name="文本框 4" title=""/>
          <p:cNvSpPr txBox="1"/>
          <p:nvPr/>
        </p:nvSpPr>
        <p:spPr>
          <a:xfrm>
            <a:off x="3851910" y="1153160"/>
            <a:ext cx="91694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易地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文本框 4" title=""/>
          <p:cNvSpPr txBox="1"/>
          <p:nvPr/>
        </p:nvSpPr>
        <p:spPr>
          <a:xfrm>
            <a:off x="1880399" y="1934709"/>
            <a:ext cx="864096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发展</a:t>
            </a:r>
            <a:endParaRPr lang="zh-CN" altLang="en-US" sz="2400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4" name="文本框 4" title=""/>
          <p:cNvSpPr txBox="1"/>
          <p:nvPr/>
        </p:nvSpPr>
        <p:spPr>
          <a:xfrm>
            <a:off x="1907704" y="3697067"/>
            <a:ext cx="864096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结局</a:t>
            </a:r>
            <a:endParaRPr lang="zh-CN" altLang="en-US" sz="2400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47" name="Picture 2" title="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1" t="14353" r="38468" b="47440"/>
          <a:stretch>
            <a:fillRect/>
          </a:stretch>
        </p:blipFill>
        <p:spPr bwMode="auto">
          <a:xfrm>
            <a:off x="161333" y="2016391"/>
            <a:ext cx="1553798" cy="21471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文本框 4" title=""/>
          <p:cNvSpPr txBox="1"/>
          <p:nvPr>
            <p:custDataLst>
              <p:tags r:id="rId9"/>
            </p:custDataLst>
          </p:nvPr>
        </p:nvSpPr>
        <p:spPr>
          <a:xfrm>
            <a:off x="1899449" y="2816089"/>
            <a:ext cx="864096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高潮</a:t>
            </a:r>
            <a:endParaRPr lang="zh-CN" altLang="en-US" sz="2400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4" title=""/>
          <p:cNvSpPr txBox="1"/>
          <p:nvPr>
            <p:custDataLst>
              <p:tags r:id="rId10"/>
            </p:custDataLst>
          </p:nvPr>
        </p:nvSpPr>
        <p:spPr>
          <a:xfrm>
            <a:off x="6515735" y="702945"/>
            <a:ext cx="873125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rgbClr val="FFC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唐雎</a:t>
            </a:r>
            <a:endParaRPr lang="zh-CN" altLang="en-US" sz="2000">
              <a:solidFill>
                <a:srgbClr val="FFC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4" title=""/>
          <p:cNvSpPr txBox="1"/>
          <p:nvPr>
            <p:custDataLst>
              <p:tags r:id="rId11"/>
            </p:custDataLst>
          </p:nvPr>
        </p:nvSpPr>
        <p:spPr>
          <a:xfrm>
            <a:off x="6471920" y="1149350"/>
            <a:ext cx="134239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临危出使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2"/>
            </p:custDataLst>
          </p:nvPr>
        </p:nvSpPr>
        <p:spPr>
          <a:xfrm>
            <a:off x="3923665" y="1966595"/>
            <a:ext cx="91694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不悦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4" title=""/>
          <p:cNvSpPr txBox="1"/>
          <p:nvPr>
            <p:custDataLst>
              <p:tags r:id="rId13"/>
            </p:custDataLst>
          </p:nvPr>
        </p:nvSpPr>
        <p:spPr>
          <a:xfrm>
            <a:off x="6515735" y="1966595"/>
            <a:ext cx="1345565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沉着应战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文本框 4" title=""/>
          <p:cNvSpPr txBox="1"/>
          <p:nvPr>
            <p:custDataLst>
              <p:tags r:id="rId14"/>
            </p:custDataLst>
          </p:nvPr>
        </p:nvSpPr>
        <p:spPr>
          <a:xfrm>
            <a:off x="3995420" y="2877820"/>
            <a:ext cx="106934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怫然怒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4" title=""/>
          <p:cNvSpPr txBox="1"/>
          <p:nvPr>
            <p:custDataLst>
              <p:tags r:id="rId15"/>
            </p:custDataLst>
          </p:nvPr>
        </p:nvSpPr>
        <p:spPr>
          <a:xfrm>
            <a:off x="6515735" y="2877820"/>
            <a:ext cx="1339215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针锋相对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4" title=""/>
          <p:cNvSpPr txBox="1"/>
          <p:nvPr>
            <p:custDataLst>
              <p:tags r:id="rId16"/>
            </p:custDataLst>
          </p:nvPr>
        </p:nvSpPr>
        <p:spPr>
          <a:xfrm>
            <a:off x="3707765" y="3705860"/>
            <a:ext cx="147955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色挠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长跪而谢之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4" title=""/>
          <p:cNvSpPr txBox="1"/>
          <p:nvPr>
            <p:custDataLst>
              <p:tags r:id="rId17"/>
            </p:custDataLst>
          </p:nvPr>
        </p:nvSpPr>
        <p:spPr>
          <a:xfrm>
            <a:off x="6471920" y="3705860"/>
            <a:ext cx="1362075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挺剑而起胜利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" grpId="0"/>
      <p:bldP spid="5" grpId="0"/>
      <p:bldP spid="7" grpId="0"/>
      <p:bldP spid="10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7388488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深入解读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20" name="矩形 19" title=""/>
          <p:cNvSpPr/>
          <p:nvPr/>
        </p:nvSpPr>
        <p:spPr>
          <a:xfrm>
            <a:off x="7807310" y="892667"/>
            <a:ext cx="840160" cy="8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 title=""/>
          <p:cNvGrpSpPr/>
          <p:nvPr/>
        </p:nvGrpSpPr>
        <p:grpSpPr>
          <a:xfrm>
            <a:off x="7766707" y="892667"/>
            <a:ext cx="871996" cy="871431"/>
            <a:chOff x="2055386" y="1725449"/>
            <a:chExt cx="871996" cy="871431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1725450"/>
              <a:ext cx="435715" cy="435715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101" y="1725449"/>
              <a:ext cx="435715" cy="435715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667" y="2161165"/>
              <a:ext cx="435715" cy="435715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2161165"/>
              <a:ext cx="435715" cy="435715"/>
            </a:xfrm>
            <a:prstGeom prst="rect">
              <a:avLst/>
            </a:prstGeom>
          </p:spPr>
        </p:pic>
      </p:grpSp>
      <p:sp>
        <p:nvSpPr>
          <p:cNvPr id="45" name="文本框 6" title=""/>
          <p:cNvSpPr txBox="1"/>
          <p:nvPr/>
        </p:nvSpPr>
        <p:spPr>
          <a:xfrm>
            <a:off x="107504" y="243417"/>
            <a:ext cx="7050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秦王是真心想“易地”吗？从哪里可以看出来？</a:t>
            </a:r>
            <a:endParaRPr lang="zh-CN" altLang="en-US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  <a:cs typeface="+mn-ea"/>
            </a:endParaRPr>
          </a:p>
        </p:txBody>
      </p:sp>
      <p:cxnSp>
        <p:nvCxnSpPr>
          <p:cNvPr id="46" name="直接连接符 45" title=""/>
          <p:cNvCxnSpPr/>
          <p:nvPr/>
        </p:nvCxnSpPr>
        <p:spPr>
          <a:xfrm>
            <a:off x="107504" y="715535"/>
            <a:ext cx="5544616" cy="0"/>
          </a:xfrm>
          <a:prstGeom prst="line">
            <a:avLst/>
          </a:prstGeom>
          <a:ln w="127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9" name="文本框 4" title=""/>
          <p:cNvSpPr txBox="1"/>
          <p:nvPr/>
        </p:nvSpPr>
        <p:spPr>
          <a:xfrm>
            <a:off x="1038024" y="1071989"/>
            <a:ext cx="1661768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并非真心</a:t>
            </a:r>
            <a:endParaRPr lang="zh-CN" altLang="en-US" sz="2400" b="1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虚尾箭头 14" title=""/>
          <p:cNvSpPr/>
          <p:nvPr/>
        </p:nvSpPr>
        <p:spPr>
          <a:xfrm>
            <a:off x="2910232" y="1194809"/>
            <a:ext cx="360040" cy="216024"/>
          </a:xfrm>
          <a:prstGeom prst="stripedRightArrow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文本框 4" title=""/>
          <p:cNvSpPr txBox="1"/>
          <p:nvPr/>
        </p:nvSpPr>
        <p:spPr>
          <a:xfrm>
            <a:off x="3486296" y="1071988"/>
            <a:ext cx="1661768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意在吞并</a:t>
            </a:r>
            <a:endParaRPr lang="zh-CN" altLang="en-US" sz="2400" b="1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3" name="Picture 2" title="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84" r="45431"/>
          <a:stretch>
            <a:fillRect/>
          </a:stretch>
        </p:blipFill>
        <p:spPr bwMode="auto">
          <a:xfrm>
            <a:off x="7465766" y="1959432"/>
            <a:ext cx="1518819" cy="21964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文本框 1" title=""/>
          <p:cNvSpPr txBox="1"/>
          <p:nvPr/>
        </p:nvSpPr>
        <p:spPr>
          <a:xfrm>
            <a:off x="971550" y="1961515"/>
            <a:ext cx="631825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[历史介绍]</a:t>
            </a:r>
            <a:endParaRPr lang="zh-CN" altLang="en-US" sz="2400" b="1" smtClean="0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公元前312年，秦谎称割让六百里地换楚怀王与齐国断交,事后却说只答应给楚国六里地。</a:t>
            </a:r>
            <a:endParaRPr lang="zh-CN" altLang="en-US" sz="28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公元前283年,秦谎称以十王城换赵国和氏璧赵国君臣识破其作，蔺相如使秦而完璧归赵。</a:t>
            </a:r>
            <a:endParaRPr lang="zh-CN" altLang="en-US" sz="28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15" grpId="0"/>
      <p:bldP spid="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7388488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深入解读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20" name="矩形 19" title=""/>
          <p:cNvSpPr/>
          <p:nvPr/>
        </p:nvSpPr>
        <p:spPr>
          <a:xfrm>
            <a:off x="7807310" y="892667"/>
            <a:ext cx="840160" cy="8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 title=""/>
          <p:cNvGrpSpPr/>
          <p:nvPr/>
        </p:nvGrpSpPr>
        <p:grpSpPr>
          <a:xfrm>
            <a:off x="7766707" y="892667"/>
            <a:ext cx="871996" cy="871431"/>
            <a:chOff x="2055386" y="1725449"/>
            <a:chExt cx="871996" cy="871431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1725450"/>
              <a:ext cx="435715" cy="435715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101" y="1725449"/>
              <a:ext cx="435715" cy="435715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667" y="2161165"/>
              <a:ext cx="435715" cy="435715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2161165"/>
              <a:ext cx="435715" cy="435715"/>
            </a:xfrm>
            <a:prstGeom prst="rect">
              <a:avLst/>
            </a:prstGeom>
          </p:spPr>
        </p:pic>
      </p:grpSp>
      <p:sp>
        <p:nvSpPr>
          <p:cNvPr id="45" name="文本框 6" title=""/>
          <p:cNvSpPr txBox="1"/>
          <p:nvPr/>
        </p:nvSpPr>
        <p:spPr>
          <a:xfrm>
            <a:off x="107504" y="243417"/>
            <a:ext cx="70508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派人前来的秦王目的不纯应气势不足，但实际态度如何？</a:t>
            </a:r>
            <a:endParaRPr lang="zh-CN" altLang="en-US" sz="2000">
              <a:solidFill>
                <a:srgbClr val="FFFF00"/>
              </a:solidFill>
              <a:latin typeface="+mn-ea"/>
              <a:cs typeface="+mn-ea"/>
            </a:endParaRPr>
          </a:p>
        </p:txBody>
      </p:sp>
      <p:cxnSp>
        <p:nvCxnSpPr>
          <p:cNvPr id="46" name="直接连接符 45" title=""/>
          <p:cNvCxnSpPr/>
          <p:nvPr/>
        </p:nvCxnSpPr>
        <p:spPr>
          <a:xfrm>
            <a:off x="107504" y="715535"/>
            <a:ext cx="5544616" cy="0"/>
          </a:xfrm>
          <a:prstGeom prst="line">
            <a:avLst/>
          </a:prstGeom>
          <a:ln w="127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7" name="文本框 4" title=""/>
          <p:cNvSpPr txBox="1"/>
          <p:nvPr/>
        </p:nvSpPr>
        <p:spPr>
          <a:xfrm>
            <a:off x="1535073" y="1147582"/>
            <a:ext cx="2833495" cy="45140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秦王</a:t>
            </a:r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使人谓</a:t>
            </a: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安陵君曰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1" name="文本框 6" title=""/>
          <p:cNvSpPr txBox="1"/>
          <p:nvPr/>
        </p:nvSpPr>
        <p:spPr>
          <a:xfrm>
            <a:off x="4368568" y="1147582"/>
            <a:ext cx="86409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 smtClean="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轻视</a:t>
            </a:r>
            <a:endParaRPr lang="zh-CN" altLang="en-US" sz="2400" u="sng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cxnSp>
        <p:nvCxnSpPr>
          <p:cNvPr id="52" name="直接连接符 51" title=""/>
          <p:cNvCxnSpPr/>
          <p:nvPr/>
        </p:nvCxnSpPr>
        <p:spPr>
          <a:xfrm>
            <a:off x="1259503" y="1599223"/>
            <a:ext cx="2915977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文本框 4" title=""/>
          <p:cNvSpPr txBox="1"/>
          <p:nvPr/>
        </p:nvSpPr>
        <p:spPr>
          <a:xfrm>
            <a:off x="179512" y="1723646"/>
            <a:ext cx="6048672" cy="45140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寡人欲以五百里之地易安陵，安陵君</a:t>
            </a:r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其许</a:t>
            </a:r>
            <a:r>
              <a:rPr lang="zh-CN" altLang="en-US" sz="2200" u="sng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寡人</a:t>
            </a:r>
            <a:r>
              <a:rPr lang="zh-CN" altLang="en-US" sz="22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4" name="直接连接符 53" title=""/>
          <p:cNvCxnSpPr/>
          <p:nvPr/>
        </p:nvCxnSpPr>
        <p:spPr>
          <a:xfrm>
            <a:off x="323528" y="2186717"/>
            <a:ext cx="568863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6" title=""/>
          <p:cNvSpPr txBox="1"/>
          <p:nvPr/>
        </p:nvSpPr>
        <p:spPr>
          <a:xfrm>
            <a:off x="6084168" y="1725116"/>
            <a:ext cx="93610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 smtClean="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强硬</a:t>
            </a:r>
            <a:endParaRPr lang="zh-CN" altLang="en-US" sz="2400" u="sng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cxnSp>
        <p:nvCxnSpPr>
          <p:cNvPr id="57" name="直接连接符 56" title=""/>
          <p:cNvCxnSpPr/>
          <p:nvPr/>
        </p:nvCxnSpPr>
        <p:spPr>
          <a:xfrm>
            <a:off x="186368" y="2931755"/>
            <a:ext cx="6834811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" name="Picture 2" title="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84" r="45431"/>
          <a:stretch>
            <a:fillRect/>
          </a:stretch>
        </p:blipFill>
        <p:spPr bwMode="auto">
          <a:xfrm>
            <a:off x="7465766" y="1959432"/>
            <a:ext cx="1518819" cy="21964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文本框 6" title=""/>
          <p:cNvSpPr txBox="1"/>
          <p:nvPr/>
        </p:nvSpPr>
        <p:spPr>
          <a:xfrm>
            <a:off x="186244" y="2427817"/>
            <a:ext cx="70508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安陵君以何种态度拒绝的？</a:t>
            </a:r>
            <a:endParaRPr lang="zh-CN" altLang="en-US" sz="2000">
              <a:solidFill>
                <a:srgbClr val="FFFF00"/>
              </a:solidFill>
              <a:latin typeface="+mn-ea"/>
              <a:cs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23215" y="3363595"/>
            <a:ext cx="457200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大王加惠，以大易小，甚善；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受地于先王，愿终守之，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弗敢易！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467658" y="4083978"/>
            <a:ext cx="2915977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 title=""/>
          <p:cNvCxnSpPr/>
          <p:nvPr/>
        </p:nvCxnSpPr>
        <p:spPr>
          <a:xfrm>
            <a:off x="467658" y="3723933"/>
            <a:ext cx="33845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/>
        </p:nvCxnSpPr>
        <p:spPr>
          <a:xfrm>
            <a:off x="395903" y="4444023"/>
            <a:ext cx="115189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6" title=""/>
          <p:cNvSpPr txBox="1"/>
          <p:nvPr/>
        </p:nvSpPr>
        <p:spPr>
          <a:xfrm>
            <a:off x="5292090" y="3270250"/>
            <a:ext cx="1623695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 smtClean="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言辞婉和</a:t>
            </a:r>
            <a:endParaRPr lang="zh-CN" altLang="en-US" sz="2400" u="sng" smtClean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17" name="文本框 6" title=""/>
          <p:cNvSpPr txBox="1"/>
          <p:nvPr/>
        </p:nvSpPr>
        <p:spPr>
          <a:xfrm>
            <a:off x="5292090" y="3795395"/>
            <a:ext cx="1511300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 smtClean="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陈理为据</a:t>
            </a:r>
            <a:endParaRPr lang="zh-CN" altLang="en-US" sz="2400" u="sng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21" name="文本框 6" title=""/>
          <p:cNvSpPr txBox="1"/>
          <p:nvPr/>
        </p:nvSpPr>
        <p:spPr>
          <a:xfrm>
            <a:off x="5292090" y="4175760"/>
            <a:ext cx="1431290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 smtClean="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不容置喙</a:t>
            </a:r>
            <a:endParaRPr lang="zh-CN" altLang="en-US" sz="2400" u="sng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1" grpId="0"/>
      <p:bldP spid="53" grpId="0"/>
      <p:bldP spid="55" grpId="0"/>
      <p:bldP spid="2" grpId="0"/>
      <p:bldP spid="14" grpId="0"/>
      <p:bldP spid="17" grpId="0"/>
      <p:bldP spid="21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7388488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深入解读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20" name="矩形 19" title=""/>
          <p:cNvSpPr/>
          <p:nvPr/>
        </p:nvSpPr>
        <p:spPr>
          <a:xfrm>
            <a:off x="7807310" y="892667"/>
            <a:ext cx="840160" cy="8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 title=""/>
          <p:cNvGrpSpPr/>
          <p:nvPr/>
        </p:nvGrpSpPr>
        <p:grpSpPr>
          <a:xfrm>
            <a:off x="7766707" y="892667"/>
            <a:ext cx="871996" cy="871431"/>
            <a:chOff x="2055386" y="1725449"/>
            <a:chExt cx="871996" cy="871431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1725450"/>
              <a:ext cx="435715" cy="435715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101" y="1725449"/>
              <a:ext cx="435715" cy="435715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1667" y="2161165"/>
              <a:ext cx="435715" cy="435715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5386" y="2161165"/>
              <a:ext cx="435715" cy="435715"/>
            </a:xfrm>
            <a:prstGeom prst="rect">
              <a:avLst/>
            </a:prstGeom>
          </p:spPr>
        </p:pic>
      </p:grpSp>
      <p:sp>
        <p:nvSpPr>
          <p:cNvPr id="45" name="文本框 6" title=""/>
          <p:cNvSpPr txBox="1"/>
          <p:nvPr/>
        </p:nvSpPr>
        <p:spPr>
          <a:xfrm>
            <a:off x="107504" y="243417"/>
            <a:ext cx="7050835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秦王</a:t>
            </a:r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与</a:t>
            </a:r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安陵君</a:t>
            </a:r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的性格对比</a:t>
            </a:r>
            <a:endParaRPr lang="zh-CN" altLang="en-US" sz="2000">
              <a:solidFill>
                <a:srgbClr val="FFFF00"/>
              </a:solidFill>
              <a:latin typeface="+mn-ea"/>
              <a:cs typeface="+mn-ea"/>
            </a:endParaRPr>
          </a:p>
        </p:txBody>
      </p:sp>
      <p:cxnSp>
        <p:nvCxnSpPr>
          <p:cNvPr id="46" name="直接连接符 45" title=""/>
          <p:cNvCxnSpPr/>
          <p:nvPr/>
        </p:nvCxnSpPr>
        <p:spPr>
          <a:xfrm>
            <a:off x="107504" y="715535"/>
            <a:ext cx="5544616" cy="0"/>
          </a:xfrm>
          <a:prstGeom prst="line">
            <a:avLst/>
          </a:prstGeom>
          <a:ln w="127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7" name="文本框 4" title=""/>
          <p:cNvSpPr txBox="1"/>
          <p:nvPr/>
        </p:nvSpPr>
        <p:spPr>
          <a:xfrm>
            <a:off x="542925" y="1124585"/>
            <a:ext cx="855345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秦王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3" name="Picture 2" title="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84" r="45431"/>
          <a:stretch>
            <a:fillRect/>
          </a:stretch>
        </p:blipFill>
        <p:spPr bwMode="auto">
          <a:xfrm>
            <a:off x="7465766" y="1959432"/>
            <a:ext cx="1518819" cy="21964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3" name="文本框 4" title=""/>
          <p:cNvSpPr txBox="1"/>
          <p:nvPr/>
        </p:nvSpPr>
        <p:spPr>
          <a:xfrm>
            <a:off x="1691640" y="1113155"/>
            <a:ext cx="2506345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以五百里易安陵</a:t>
            </a:r>
            <a:endParaRPr lang="zh-CN" altLang="en-US" sz="2400" b="1" smtClean="0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4" title=""/>
          <p:cNvSpPr txBox="1"/>
          <p:nvPr/>
        </p:nvSpPr>
        <p:spPr>
          <a:xfrm>
            <a:off x="361950" y="1851660"/>
            <a:ext cx="1217295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2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安陵君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文本框 4" title=""/>
          <p:cNvSpPr txBox="1"/>
          <p:nvPr/>
        </p:nvSpPr>
        <p:spPr>
          <a:xfrm>
            <a:off x="1691640" y="1840230"/>
            <a:ext cx="2482215" cy="46037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愿终守之弗敢易</a:t>
            </a:r>
            <a:endParaRPr lang="zh-CN" altLang="en-US" sz="2400" b="1" smtClean="0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4320540" y="1203325"/>
            <a:ext cx="344551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（狡诈狂妄、盛气凌人）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4355465" y="1855470"/>
            <a:ext cx="39954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（头脑清醒、不卑不亢）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5" name="文本框 24" title=""/>
          <p:cNvSpPr txBox="1"/>
          <p:nvPr/>
        </p:nvSpPr>
        <p:spPr>
          <a:xfrm>
            <a:off x="179070" y="3363595"/>
            <a:ext cx="684784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安陵君的行为必然引起秦王不悦，写秦王不悦的目的是什么？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33" grpId="0"/>
      <p:bldP spid="23" grpId="0"/>
      <p:bldP spid="15" grpId="0"/>
      <p:bldP spid="22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107505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第一回合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35" name="文本框 6" title=""/>
          <p:cNvSpPr txBox="1"/>
          <p:nvPr/>
        </p:nvSpPr>
        <p:spPr>
          <a:xfrm>
            <a:off x="1835696" y="227424"/>
            <a:ext cx="70508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FFF00"/>
                </a:solidFill>
                <a:latin typeface="+mn-ea"/>
                <a:cs typeface="+mn-ea"/>
              </a:rPr>
              <a:t>找出所处地点、背景和人物，分析唐雎的境遇</a:t>
            </a:r>
            <a:endParaRPr lang="zh-CN" altLang="en-US" sz="2000">
              <a:solidFill>
                <a:srgbClr val="FFFF00"/>
              </a:solidFill>
              <a:latin typeface="+mn-ea"/>
              <a:cs typeface="+mn-ea"/>
            </a:endParaRPr>
          </a:p>
        </p:txBody>
      </p:sp>
      <p:cxnSp>
        <p:nvCxnSpPr>
          <p:cNvPr id="36" name="直接连接符 35" title=""/>
          <p:cNvCxnSpPr/>
          <p:nvPr/>
        </p:nvCxnSpPr>
        <p:spPr>
          <a:xfrm flipV="1">
            <a:off x="1835696" y="698907"/>
            <a:ext cx="5328285" cy="635"/>
          </a:xfrm>
          <a:prstGeom prst="line">
            <a:avLst/>
          </a:prstGeom>
          <a:ln w="127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28" name="Picture 2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45" r="21310"/>
          <a:stretch>
            <a:fillRect/>
          </a:stretch>
        </p:blipFill>
        <p:spPr bwMode="auto">
          <a:xfrm>
            <a:off x="539273" y="1204233"/>
            <a:ext cx="1613173" cy="1898922"/>
          </a:xfrm>
          <a:prstGeom prst="ellipse">
            <a:avLst/>
          </a:prstGeom>
          <a:ln w="1905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9" name="Picture 2" title="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2"/>
          <a:stretch>
            <a:fillRect/>
          </a:stretch>
        </p:blipFill>
        <p:spPr bwMode="auto">
          <a:xfrm>
            <a:off x="6155551" y="1203854"/>
            <a:ext cx="1582393" cy="21259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左右箭头 5" title=""/>
          <p:cNvSpPr/>
          <p:nvPr/>
        </p:nvSpPr>
        <p:spPr>
          <a:xfrm>
            <a:off x="2555875" y="1779270"/>
            <a:ext cx="2952115" cy="647700"/>
          </a:xfrm>
          <a:prstGeom prst="leftRightArrow">
            <a:avLst/>
          </a:prstGeom>
          <a:noFill/>
          <a:ln w="190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3635375" y="1059180"/>
            <a:ext cx="125920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VS</a:t>
            </a:r>
            <a:endParaRPr lang="zh-CN" altLang="en-US" sz="4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539115" y="3607435"/>
            <a:ext cx="16452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大国之君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6299835" y="3579495"/>
            <a:ext cx="17627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小国之使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1934210" y="2715260"/>
            <a:ext cx="4572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地点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 algn="ctr"/>
            <a:r>
              <a:rPr lang="zh-CN" altLang="en-US">
                <a:solidFill>
                  <a:schemeClr val="bg1"/>
                </a:solidFill>
              </a:rPr>
              <a:t>虎狼之秦的朝堂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2123440" y="3740785"/>
            <a:ext cx="4572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背景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 algn="ctr"/>
            <a:r>
              <a:rPr lang="zh-CN" altLang="en-US">
                <a:solidFill>
                  <a:schemeClr val="bg1"/>
                </a:solidFill>
              </a:rPr>
              <a:t>秦王被拒不悦后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107505" y="195485"/>
            <a:ext cx="1648008" cy="520050"/>
            <a:chOff x="115680" y="195485"/>
            <a:chExt cx="1648008" cy="520050"/>
          </a:xfrm>
        </p:grpSpPr>
        <p:pic>
          <p:nvPicPr>
            <p:cNvPr id="18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人物性格</a:t>
              </a:r>
              <a:endParaRPr lang="zh-CN" altLang="en-US" sz="24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54" name="文本框 4" title=""/>
          <p:cNvSpPr txBox="1"/>
          <p:nvPr/>
        </p:nvSpPr>
        <p:spPr>
          <a:xfrm>
            <a:off x="2093016" y="771550"/>
            <a:ext cx="6048672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安陵君不听寡人，</a:t>
            </a:r>
            <a:r>
              <a:rPr lang="zh-CN" altLang="en-US" sz="20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何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也？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3" name="文本框 4" title=""/>
          <p:cNvSpPr txBox="1"/>
          <p:nvPr/>
        </p:nvSpPr>
        <p:spPr>
          <a:xfrm>
            <a:off x="2093016" y="1779662"/>
            <a:ext cx="6799464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秦灭韩亡魏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4" name="文本框 4" title=""/>
          <p:cNvSpPr txBox="1"/>
          <p:nvPr/>
        </p:nvSpPr>
        <p:spPr>
          <a:xfrm>
            <a:off x="2093016" y="2787774"/>
            <a:ext cx="6799464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以君为长者，故不</a:t>
            </a:r>
            <a:r>
              <a:rPr lang="zh-CN" altLang="en-US" sz="20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错意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6" name="文本框 4" title=""/>
          <p:cNvSpPr txBox="1"/>
          <p:nvPr/>
        </p:nvSpPr>
        <p:spPr>
          <a:xfrm>
            <a:off x="2093016" y="3795886"/>
            <a:ext cx="6799464" cy="4502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zh-CN" altLang="en-US" sz="20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而君</a:t>
            </a:r>
            <a:r>
              <a:rPr lang="zh-CN" altLang="en-US" sz="20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逆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寡人者，</a:t>
            </a:r>
            <a:r>
              <a:rPr lang="zh-CN" altLang="en-US" sz="20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轻</a:t>
            </a:r>
            <a:r>
              <a:rPr lang="zh-CN" altLang="en-US" sz="20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寡人与？</a:t>
            </a:r>
            <a:endParaRPr lang="zh-CN" altLang="en-US" sz="20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67" name="直接连接符 66" title=""/>
          <p:cNvCxnSpPr/>
          <p:nvPr/>
        </p:nvCxnSpPr>
        <p:spPr>
          <a:xfrm flipV="1">
            <a:off x="2043545" y="1203271"/>
            <a:ext cx="3176270" cy="1968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连接符 67" title=""/>
          <p:cNvCxnSpPr/>
          <p:nvPr/>
        </p:nvCxnSpPr>
        <p:spPr>
          <a:xfrm flipV="1">
            <a:off x="2043545" y="2212022"/>
            <a:ext cx="2456180" cy="15875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接连接符 74" title=""/>
          <p:cNvCxnSpPr/>
          <p:nvPr/>
        </p:nvCxnSpPr>
        <p:spPr>
          <a:xfrm>
            <a:off x="2043545" y="3239180"/>
            <a:ext cx="3449203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直接连接符 79" title=""/>
          <p:cNvCxnSpPr/>
          <p:nvPr/>
        </p:nvCxnSpPr>
        <p:spPr>
          <a:xfrm>
            <a:off x="2043545" y="4251436"/>
            <a:ext cx="406316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文本框 6" title=""/>
          <p:cNvSpPr txBox="1"/>
          <p:nvPr/>
        </p:nvSpPr>
        <p:spPr>
          <a:xfrm>
            <a:off x="2339752" y="1252660"/>
            <a:ext cx="5302633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秦王</a:t>
            </a:r>
            <a:r>
              <a:rPr lang="en-US" altLang="zh-CN" sz="24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——</a:t>
            </a: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无理责问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86" name="文本框 6" title=""/>
          <p:cNvSpPr txBox="1"/>
          <p:nvPr/>
        </p:nvSpPr>
        <p:spPr>
          <a:xfrm>
            <a:off x="2339752" y="2231068"/>
            <a:ext cx="5302633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秦王</a:t>
            </a:r>
            <a:r>
              <a:rPr lang="en-US" altLang="zh-CN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——</a:t>
            </a:r>
            <a:r>
              <a:rPr lang="zh-CN" altLang="en-US" sz="2400" u="sng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强势威胁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87" name="文本框 6" title=""/>
          <p:cNvSpPr txBox="1"/>
          <p:nvPr/>
        </p:nvSpPr>
        <p:spPr>
          <a:xfrm>
            <a:off x="2339751" y="3244131"/>
            <a:ext cx="5302633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秦王</a:t>
            </a:r>
            <a:r>
              <a:rPr lang="en-US" altLang="zh-CN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——</a:t>
            </a: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狡诈虚伪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88" name="文本框 6" title=""/>
          <p:cNvSpPr txBox="1"/>
          <p:nvPr/>
        </p:nvSpPr>
        <p:spPr>
          <a:xfrm>
            <a:off x="2308206" y="4299942"/>
            <a:ext cx="5302633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秦王</a:t>
            </a:r>
            <a:r>
              <a:rPr lang="en-US" altLang="zh-CN" sz="24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——</a:t>
            </a:r>
            <a:r>
              <a:rPr lang="zh-CN" altLang="en-US" sz="2400" u="sng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咄咄逼人</a:t>
            </a:r>
            <a:endParaRPr lang="zh-CN" altLang="en-US" sz="2400" u="sng">
              <a:solidFill>
                <a:srgbClr val="FFC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pic>
        <p:nvPicPr>
          <p:cNvPr id="89" name="Picture 2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165"/>
          <a:stretch>
            <a:fillRect/>
          </a:stretch>
        </p:blipFill>
        <p:spPr bwMode="auto">
          <a:xfrm>
            <a:off x="54119" y="2044966"/>
            <a:ext cx="1565553" cy="23983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6" grpId="0"/>
      <p:bldP spid="87" grpId="0"/>
      <p:bldP spid="8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78" y="5884118"/>
            <a:ext cx="812855" cy="811684"/>
          </a:xfrm>
          <a:prstGeom prst="rect">
            <a:avLst/>
          </a:prstGeom>
        </p:spPr>
      </p:pic>
      <p:sp>
        <p:nvSpPr>
          <p:cNvPr id="22" name="矩形 21" title=""/>
          <p:cNvSpPr/>
          <p:nvPr/>
        </p:nvSpPr>
        <p:spPr>
          <a:xfrm>
            <a:off x="490744" y="926566"/>
            <a:ext cx="840160" cy="8401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人物性格</a:t>
            </a:r>
            <a:endParaRPr lang="zh-CN" altLang="en-US"/>
          </a:p>
        </p:txBody>
      </p:sp>
      <p:pic>
        <p:nvPicPr>
          <p:cNvPr id="34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2"/>
          <a:stretch>
            <a:fillRect/>
          </a:stretch>
        </p:blipFill>
        <p:spPr bwMode="auto">
          <a:xfrm>
            <a:off x="101111" y="1962809"/>
            <a:ext cx="1582393" cy="2495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8" name="文本框 4" title=""/>
          <p:cNvSpPr txBox="1"/>
          <p:nvPr/>
        </p:nvSpPr>
        <p:spPr>
          <a:xfrm>
            <a:off x="1835696" y="895240"/>
            <a:ext cx="7128792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2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200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否</a:t>
            </a: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2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非</a:t>
            </a: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若是也。安陵君受地于先王而守之，虽千里</a:t>
            </a:r>
            <a:r>
              <a:rPr lang="zh-CN" altLang="en-US" sz="22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</a:t>
            </a: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敢易也，</a:t>
            </a:r>
            <a:r>
              <a:rPr lang="zh-CN" altLang="en-US" sz="220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岂直</a:t>
            </a:r>
            <a:r>
              <a:rPr lang="zh-CN" altLang="en-US" sz="2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五百里哉？</a:t>
            </a:r>
            <a:endParaRPr lang="zh-CN" altLang="en-US" sz="22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5273805" y="1061785"/>
            <a:ext cx="1386427" cy="307264"/>
          </a:xfrm>
          <a:prstGeom prst="rect">
            <a:avLst/>
          </a:prstGeom>
          <a:noFill/>
          <a:ln w="190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6" title=""/>
          <p:cNvSpPr txBox="1"/>
          <p:nvPr/>
        </p:nvSpPr>
        <p:spPr>
          <a:xfrm>
            <a:off x="5796136" y="1870867"/>
            <a:ext cx="19984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u="sng" smtClean="0">
                <a:solidFill>
                  <a:srgbClr val="FFFF00"/>
                </a:solidFill>
                <a:latin typeface="+mn-ea"/>
                <a:cs typeface="+mn-ea"/>
              </a:rPr>
              <a:t>理由正当充分</a:t>
            </a:r>
            <a:endParaRPr lang="zh-CN" altLang="en-US" sz="2200" b="1" u="sng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  <a:cs typeface="+mn-ea"/>
            </a:endParaRPr>
          </a:p>
        </p:txBody>
      </p:sp>
      <p:cxnSp>
        <p:nvCxnSpPr>
          <p:cNvPr id="4" name="直接箭头连接符 3" title=""/>
          <p:cNvCxnSpPr/>
          <p:nvPr/>
        </p:nvCxnSpPr>
        <p:spPr>
          <a:xfrm>
            <a:off x="6084168" y="1369049"/>
            <a:ext cx="504056" cy="593760"/>
          </a:xfrm>
          <a:prstGeom prst="straightConnector1">
            <a:avLst/>
          </a:prstGeom>
          <a:ln w="158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 title=""/>
          <p:cNvSpPr/>
          <p:nvPr/>
        </p:nvSpPr>
        <p:spPr>
          <a:xfrm>
            <a:off x="3275857" y="1563603"/>
            <a:ext cx="648072" cy="307264"/>
          </a:xfrm>
          <a:prstGeom prst="rect">
            <a:avLst/>
          </a:prstGeom>
          <a:noFill/>
          <a:ln w="190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6" title=""/>
          <p:cNvSpPr txBox="1"/>
          <p:nvPr/>
        </p:nvSpPr>
        <p:spPr>
          <a:xfrm>
            <a:off x="2033445" y="2499742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u="sng" smtClean="0">
                <a:solidFill>
                  <a:srgbClr val="FFFF00"/>
                </a:solidFill>
                <a:latin typeface="+mn-ea"/>
                <a:cs typeface="+mn-ea"/>
              </a:rPr>
              <a:t>反问语气强硬，</a:t>
            </a:r>
            <a:endParaRPr lang="en-US" altLang="zh-CN" sz="2200" b="1" u="sng" smtClean="0">
              <a:solidFill>
                <a:srgbClr val="FFFF00"/>
              </a:solidFill>
              <a:latin typeface="+mn-ea"/>
              <a:cs typeface="+mn-ea"/>
            </a:endParaRPr>
          </a:p>
          <a:p>
            <a:pPr algn="ctr"/>
            <a:r>
              <a:rPr lang="zh-CN" altLang="en-US" sz="2200" b="1" u="sng" smtClean="0">
                <a:solidFill>
                  <a:srgbClr val="FFFF00"/>
                </a:solidFill>
                <a:latin typeface="+mn-ea"/>
                <a:cs typeface="+mn-ea"/>
              </a:rPr>
              <a:t>维护</a:t>
            </a:r>
            <a:r>
              <a:rPr lang="zh-CN" altLang="en-US" sz="2200" b="1" u="sng">
                <a:solidFill>
                  <a:srgbClr val="FFFF00"/>
                </a:solidFill>
                <a:latin typeface="+mn-ea"/>
                <a:cs typeface="+mn-ea"/>
              </a:rPr>
              <a:t>国家领土和尊严的态度表达得鲜明有力</a:t>
            </a:r>
            <a:endParaRPr lang="zh-CN" altLang="en-US" sz="2200" b="1" u="sng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  <a:cs typeface="+mn-ea"/>
            </a:endParaRPr>
          </a:p>
        </p:txBody>
      </p:sp>
      <p:cxnSp>
        <p:nvCxnSpPr>
          <p:cNvPr id="26" name="直接箭头连接符 25" title=""/>
          <p:cNvCxnSpPr>
            <a:endCxn id="25" idx="0"/>
          </p:cNvCxnSpPr>
          <p:nvPr/>
        </p:nvCxnSpPr>
        <p:spPr>
          <a:xfrm>
            <a:off x="3599893" y="1905982"/>
            <a:ext cx="53732" cy="593760"/>
          </a:xfrm>
          <a:prstGeom prst="straightConnector1">
            <a:avLst/>
          </a:prstGeom>
          <a:ln w="158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椭圆 28" title=""/>
          <p:cNvSpPr/>
          <p:nvPr/>
        </p:nvSpPr>
        <p:spPr>
          <a:xfrm>
            <a:off x="7956376" y="957438"/>
            <a:ext cx="792087" cy="456744"/>
          </a:xfrm>
          <a:prstGeom prst="ellipse">
            <a:avLst/>
          </a:prstGeom>
          <a:solidFill>
            <a:schemeClr val="accent3">
              <a:lumMod val="60000"/>
              <a:lumOff val="40000"/>
              <a:alpha val="42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 title=""/>
          <p:cNvSpPr/>
          <p:nvPr/>
        </p:nvSpPr>
        <p:spPr>
          <a:xfrm>
            <a:off x="3923929" y="1464111"/>
            <a:ext cx="792087" cy="456744"/>
          </a:xfrm>
          <a:prstGeom prst="ellipse">
            <a:avLst/>
          </a:prstGeom>
          <a:solidFill>
            <a:schemeClr val="accent3">
              <a:lumMod val="60000"/>
              <a:lumOff val="40000"/>
              <a:alpha val="42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5" name="直接箭头连接符 14" title=""/>
          <p:cNvCxnSpPr>
            <a:stCxn id="30" idx="5"/>
          </p:cNvCxnSpPr>
          <p:nvPr/>
        </p:nvCxnSpPr>
        <p:spPr>
          <a:xfrm>
            <a:off x="4600018" y="1853966"/>
            <a:ext cx="2195356" cy="1653888"/>
          </a:xfrm>
          <a:prstGeom prst="straightConnector1">
            <a:avLst/>
          </a:prstGeom>
          <a:ln w="158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 title=""/>
          <p:cNvCxnSpPr/>
          <p:nvPr/>
        </p:nvCxnSpPr>
        <p:spPr>
          <a:xfrm flipH="1">
            <a:off x="7020272" y="1424377"/>
            <a:ext cx="1332148" cy="2083477"/>
          </a:xfrm>
          <a:prstGeom prst="straightConnector1">
            <a:avLst/>
          </a:prstGeom>
          <a:ln w="158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文本框 6" title=""/>
          <p:cNvSpPr txBox="1"/>
          <p:nvPr/>
        </p:nvSpPr>
        <p:spPr>
          <a:xfrm>
            <a:off x="5620427" y="3607738"/>
            <a:ext cx="31280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u="sng">
                <a:solidFill>
                  <a:srgbClr val="FFFF00"/>
                </a:solidFill>
                <a:latin typeface="+mn-ea"/>
                <a:cs typeface="+mn-ea"/>
              </a:rPr>
              <a:t>暗</a:t>
            </a:r>
            <a:r>
              <a:rPr lang="zh-CN" altLang="en-US" sz="2200" b="1" u="sng" smtClean="0">
                <a:solidFill>
                  <a:srgbClr val="FFFF00"/>
                </a:solidFill>
                <a:latin typeface="+mn-ea"/>
                <a:cs typeface="+mn-ea"/>
              </a:rPr>
              <a:t>讽秦</a:t>
            </a:r>
            <a:r>
              <a:rPr lang="zh-CN" altLang="en-US" sz="2200" b="1" u="sng">
                <a:solidFill>
                  <a:srgbClr val="FFFF00"/>
                </a:solidFill>
                <a:latin typeface="+mn-ea"/>
                <a:cs typeface="+mn-ea"/>
              </a:rPr>
              <a:t>王的虚伪和狡诈</a:t>
            </a:r>
            <a:endParaRPr lang="zh-CN" altLang="en-US" sz="2200" b="1" u="sng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0" grpId="0"/>
      <p:bldP spid="21" grpId="0"/>
      <p:bldP spid="24" grpId="0"/>
      <p:bldP spid="25" grpId="0"/>
      <p:bldP spid="29" grpId="0"/>
      <p:bldP spid="30" grpId="0"/>
      <p:bldP spid="4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https://d.book118.com/877114022104006046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19050">
          <a:solidFill>
            <a:schemeClr val="bg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5875">
          <a:solidFill>
            <a:schemeClr val="bg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宋体</vt:lpstr>
      <vt:lpstr>黑体</vt:lpstr>
      <vt:lpstr>仿宋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2024-09-21T15:55:10.008</cp:lastPrinted>
  <dcterms:created xsi:type="dcterms:W3CDTF">2024-09-21T07:55:10Z</dcterms:created>
  <dcterms:modified xsi:type="dcterms:W3CDTF">2024-09-21T07:55:12Z</dcterms:modified>
</cp:coreProperties>
</file>