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B8D007F-D2E5-4ADF-843B-92D5638D4EC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8" name="PlaceHolder 1"/>
          <p:cNvSpPr>
            <a:spLocks noGrp="1"/>
          </p:cNvSpPr>
          <p:nvPr>
            <p:ph type="sldImg"/>
          </p:nvPr>
        </p:nvSpPr>
        <p:spPr>
          <a:xfrm>
            <a:off x="685800" y="1143000"/>
            <a:ext cx="5486040" cy="3085920"/>
          </a:xfrm>
          <a:prstGeom prst="rect">
            <a:avLst/>
          </a:prstGeom>
          <a:ln w="0">
            <a:noFill/>
          </a:ln>
        </p:spPr>
      </p:sp>
      <p:sp>
        <p:nvSpPr>
          <p:cNvPr id="80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1" name="PlaceHolder 1"/>
          <p:cNvSpPr>
            <a:spLocks noGrp="1"/>
          </p:cNvSpPr>
          <p:nvPr>
            <p:ph type="sldImg"/>
          </p:nvPr>
        </p:nvSpPr>
        <p:spPr>
          <a:xfrm>
            <a:off x="685800" y="1143000"/>
            <a:ext cx="5486040" cy="3085920"/>
          </a:xfrm>
          <a:prstGeom prst="rect">
            <a:avLst/>
          </a:prstGeom>
          <a:ln w="0">
            <a:noFill/>
          </a:ln>
        </p:spPr>
      </p:sp>
      <p:sp>
        <p:nvSpPr>
          <p:cNvPr id="81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4" name="PlaceHolder 1"/>
          <p:cNvSpPr>
            <a:spLocks noGrp="1"/>
          </p:cNvSpPr>
          <p:nvPr>
            <p:ph type="sldImg"/>
          </p:nvPr>
        </p:nvSpPr>
        <p:spPr>
          <a:xfrm>
            <a:off x="685800" y="1143000"/>
            <a:ext cx="5486040" cy="3085920"/>
          </a:xfrm>
          <a:prstGeom prst="rect">
            <a:avLst/>
          </a:prstGeom>
          <a:ln w="0">
            <a:noFill/>
          </a:ln>
        </p:spPr>
      </p:sp>
      <p:sp>
        <p:nvSpPr>
          <p:cNvPr id="81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7" name="PlaceHolder 1"/>
          <p:cNvSpPr>
            <a:spLocks noGrp="1"/>
          </p:cNvSpPr>
          <p:nvPr>
            <p:ph type="sldImg"/>
          </p:nvPr>
        </p:nvSpPr>
        <p:spPr>
          <a:xfrm>
            <a:off x="685800" y="1143000"/>
            <a:ext cx="5486040" cy="3085920"/>
          </a:xfrm>
          <a:prstGeom prst="rect">
            <a:avLst/>
          </a:prstGeom>
          <a:ln w="0">
            <a:noFill/>
          </a:ln>
        </p:spPr>
      </p:sp>
      <p:sp>
        <p:nvSpPr>
          <p:cNvPr id="81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0" name="PlaceHolder 1"/>
          <p:cNvSpPr>
            <a:spLocks noGrp="1"/>
          </p:cNvSpPr>
          <p:nvPr>
            <p:ph type="sldImg"/>
          </p:nvPr>
        </p:nvSpPr>
        <p:spPr>
          <a:xfrm>
            <a:off x="685800" y="1143000"/>
            <a:ext cx="5486040" cy="3085920"/>
          </a:xfrm>
          <a:prstGeom prst="rect">
            <a:avLst/>
          </a:prstGeom>
          <a:ln w="0">
            <a:noFill/>
          </a:ln>
        </p:spPr>
      </p:sp>
      <p:sp>
        <p:nvSpPr>
          <p:cNvPr id="82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2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3" name="PlaceHolder 1"/>
          <p:cNvSpPr>
            <a:spLocks noGrp="1"/>
          </p:cNvSpPr>
          <p:nvPr>
            <p:ph type="sldImg"/>
          </p:nvPr>
        </p:nvSpPr>
        <p:spPr>
          <a:xfrm>
            <a:off x="685800" y="1143000"/>
            <a:ext cx="5486040" cy="3085920"/>
          </a:xfrm>
          <a:prstGeom prst="rect">
            <a:avLst/>
          </a:prstGeom>
          <a:ln w="0">
            <a:noFill/>
          </a:ln>
        </p:spPr>
      </p:sp>
      <p:sp>
        <p:nvSpPr>
          <p:cNvPr id="82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2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08E263-1363-447B-8960-E38FE19A8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5338F-FBEB-48F0-BC4F-C9564DA60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46CCA0-3B5E-4E42-B012-83396D882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DDAD15-0DD4-4936-9247-5D7077B34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AFFC34-5243-46D1-ABB8-FD38A61691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56604D-8167-48C4-9DAB-21DBB30BD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C95291-84C0-48B1-A078-664282C9EF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474A7-55E9-4633-B9C7-F341DE0BA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C8C280-60AA-4F88-932B-6C3DE94E9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B1A8C-BED1-4463-8802-211FE65CC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62C59-90E3-4947-9C69-6B7E88948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65ABD2D-D4C4-44D3-B7D3-504004196E3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CBD9827-30AB-4319-9DCA-A6FC459E56D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2315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企业礼仪培训如何帮助企业解决问题</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企业礼仪培训的定义与意义</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企业礼仪培训的实施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企业礼仪培训的实际应用</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企业礼仪培训的效果与挑战</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企业礼仪培训的成功案例分享</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企业礼仪培训的定义与意义</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企业礼仪培训的定义与意义</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企业礼仪培训是通过为员工提供礼仪知识和技能的课程来帮助他们树立良好的形象，提升职业素养。这不仅有助于建立企业的良好形象，还能提升员工的职业素养和沟通技巧，增强企业的竞争力和市场影响力。</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企业礼仪培训的意义</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提升企业形象</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建立良好形象</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培养员工综合素质</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提升职业素养</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提升企业市场影响力</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增强竞争力</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加强内外部交流</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改善沟通技巧</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6" name="组合 5"/>
          <p:cNvGrpSpPr/>
          <p:nvPr/>
        </p:nvGrpSpPr>
        <p:grpSpPr>
          <a:xfrm>
            <a:off x="4655880" y="1123920"/>
            <a:ext cx="6864480" cy="4960080"/>
            <a:chOff x="4655880" y="1123920"/>
            <a:chExt cx="6864480" cy="4960080"/>
          </a:xfrm>
        </p:grpSpPr>
        <p:cxnSp>
          <p:nvCxnSpPr>
            <p:cNvPr id="12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28" name="iSlide"/>
            <p:cNvGrpSpPr/>
            <p:nvPr/>
          </p:nvGrpSpPr>
          <p:grpSpPr>
            <a:xfrm>
              <a:off x="4835880" y="1432800"/>
              <a:ext cx="6684480" cy="604080"/>
              <a:chOff x="4835880" y="1432800"/>
              <a:chExt cx="6684480" cy="604080"/>
            </a:xfrm>
          </p:grpSpPr>
          <p:cxnSp>
            <p:nvCxnSpPr>
              <p:cNvPr id="12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30" name="íS1ïdè"/>
              <p:cNvGrpSpPr/>
              <p:nvPr/>
            </p:nvGrpSpPr>
            <p:grpSpPr>
              <a:xfrm>
                <a:off x="4835880" y="1432800"/>
                <a:ext cx="2304360" cy="604080"/>
                <a:chOff x="4835880" y="1432800"/>
                <a:chExt cx="2304360" cy="604080"/>
              </a:xfrm>
            </p:grpSpPr>
            <p:sp>
              <p:nvSpPr>
                <p:cNvPr id="13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3" name="îṡḻïḓè"/>
            <p:cNvGrpSpPr/>
            <p:nvPr/>
          </p:nvGrpSpPr>
          <p:grpSpPr>
            <a:xfrm>
              <a:off x="4835880" y="2562120"/>
              <a:ext cx="6684480" cy="604080"/>
              <a:chOff x="4835880" y="2562120"/>
              <a:chExt cx="6684480" cy="604080"/>
            </a:xfrm>
          </p:grpSpPr>
          <p:cxnSp>
            <p:nvCxnSpPr>
              <p:cNvPr id="13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35" name="î$ḻïḓê"/>
              <p:cNvGrpSpPr/>
              <p:nvPr/>
            </p:nvGrpSpPr>
            <p:grpSpPr>
              <a:xfrm>
                <a:off x="4835880" y="2562120"/>
                <a:ext cx="2304360" cy="604080"/>
                <a:chOff x="4835880" y="2562120"/>
                <a:chExt cx="2304360" cy="604080"/>
              </a:xfrm>
            </p:grpSpPr>
            <p:sp>
              <p:nvSpPr>
                <p:cNvPr id="13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8" name="ïṥḻíḑé"/>
            <p:cNvGrpSpPr/>
            <p:nvPr/>
          </p:nvGrpSpPr>
          <p:grpSpPr>
            <a:xfrm>
              <a:off x="4835880" y="3691440"/>
              <a:ext cx="6684480" cy="604080"/>
              <a:chOff x="4835880" y="3691440"/>
              <a:chExt cx="6684480" cy="604080"/>
            </a:xfrm>
          </p:grpSpPr>
          <p:cxnSp>
            <p:nvCxnSpPr>
              <p:cNvPr id="13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40" name="ïṡlíḋê"/>
              <p:cNvGrpSpPr/>
              <p:nvPr/>
            </p:nvGrpSpPr>
            <p:grpSpPr>
              <a:xfrm>
                <a:off x="4835880" y="3691440"/>
                <a:ext cx="2304360" cy="604080"/>
                <a:chOff x="4835880" y="3691440"/>
                <a:chExt cx="2304360" cy="604080"/>
              </a:xfrm>
            </p:grpSpPr>
            <p:sp>
              <p:nvSpPr>
                <p:cNvPr id="14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43" name="ïṩḻiḑè"/>
            <p:cNvGrpSpPr/>
            <p:nvPr/>
          </p:nvGrpSpPr>
          <p:grpSpPr>
            <a:xfrm>
              <a:off x="4835880" y="4820760"/>
              <a:ext cx="6684480" cy="604080"/>
              <a:chOff x="4835880" y="4820760"/>
              <a:chExt cx="6684480" cy="604080"/>
            </a:xfrm>
          </p:grpSpPr>
          <p:cxnSp>
            <p:nvCxnSpPr>
              <p:cNvPr id="14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45" name="íŝľíḋê"/>
              <p:cNvGrpSpPr/>
              <p:nvPr/>
            </p:nvGrpSpPr>
            <p:grpSpPr>
              <a:xfrm>
                <a:off x="4835880" y="4820760"/>
                <a:ext cx="2304360" cy="604080"/>
                <a:chOff x="4835880" y="4820760"/>
                <a:chExt cx="2304360" cy="604080"/>
              </a:xfrm>
            </p:grpSpPr>
            <p:sp>
              <p:nvSpPr>
                <p:cNvPr id="14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4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企业礼仪培训的内容</a:t>
            </a:r>
            <a:endParaRPr lang="en-US" sz="3600" b="0" strike="noStrike" spc="-1">
              <a:solidFill>
                <a:schemeClr val="dk1"/>
              </a:solidFill>
              <a:latin typeface="Arial"/>
            </a:endParaRPr>
          </a:p>
        </p:txBody>
      </p:sp>
      <p:sp>
        <p:nvSpPr>
          <p:cNvPr id="14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企业文化内涵</a:t>
            </a:r>
            <a:endParaRPr lang="en-US" sz="1400" b="0" strike="noStrike" spc="-1">
              <a:solidFill>
                <a:srgbClr val="000000"/>
              </a:solidFill>
              <a:latin typeface="Arial"/>
            </a:endParaRPr>
          </a:p>
        </p:txBody>
      </p:sp>
      <p:sp>
        <p:nvSpPr>
          <p:cNvPr id="15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礼仪座右铭</a:t>
            </a:r>
            <a:endParaRPr lang="en-US" sz="1400" b="0" strike="noStrike" spc="-1">
              <a:solidFill>
                <a:srgbClr val="000000"/>
              </a:solidFill>
              <a:latin typeface="Arial"/>
            </a:endParaRPr>
          </a:p>
        </p:txBody>
      </p:sp>
      <p:sp>
        <p:nvSpPr>
          <p:cNvPr id="15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外表形象维护</a:t>
            </a:r>
            <a:endParaRPr lang="en-US" sz="1400" b="0" strike="noStrike" spc="-1">
              <a:solidFill>
                <a:srgbClr val="000000"/>
              </a:solidFill>
              <a:latin typeface="Arial"/>
            </a:endParaRPr>
          </a:p>
        </p:txBody>
      </p:sp>
      <p:sp>
        <p:nvSpPr>
          <p:cNvPr id="15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仪容仪表</a:t>
            </a:r>
            <a:endParaRPr lang="en-US" sz="1400" b="0" strike="noStrike" spc="-1">
              <a:solidFill>
                <a:srgbClr val="000000"/>
              </a:solidFill>
              <a:latin typeface="Arial"/>
            </a:endParaRPr>
          </a:p>
        </p:txBody>
      </p:sp>
      <p:sp>
        <p:nvSpPr>
          <p:cNvPr id="15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交际社交技巧</a:t>
            </a:r>
            <a:endParaRPr lang="en-US" sz="1400" b="0" strike="noStrike" spc="-1">
              <a:solidFill>
                <a:srgbClr val="000000"/>
              </a:solidFill>
              <a:latin typeface="Arial"/>
            </a:endParaRPr>
          </a:p>
        </p:txBody>
      </p:sp>
      <p:sp>
        <p:nvSpPr>
          <p:cNvPr id="15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言谈举止</a:t>
            </a:r>
            <a:endParaRPr lang="en-US" sz="1400" b="0" strike="noStrike" spc="-1">
              <a:solidFill>
                <a:srgbClr val="000000"/>
              </a:solidFill>
              <a:latin typeface="Arial"/>
            </a:endParaRPr>
          </a:p>
        </p:txBody>
      </p:sp>
      <p:sp>
        <p:nvSpPr>
          <p:cNvPr id="15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社交规范礼节</a:t>
            </a:r>
            <a:endParaRPr lang="en-US" sz="1400" b="0" strike="noStrike" spc="-1">
              <a:solidFill>
                <a:srgbClr val="000000"/>
              </a:solidFill>
              <a:latin typeface="Arial"/>
            </a:endParaRPr>
          </a:p>
        </p:txBody>
      </p:sp>
      <p:sp>
        <p:nvSpPr>
          <p:cNvPr id="15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礼仪礼节</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repl">
                                        <p:cTn id="7" dur="500" fill="hold"/>
                                        <p:tgtEl>
                                          <p:spTgt spid="126"/>
                                        </p:tgtEl>
                                        <p:attrNameLst>
                                          <p:attrName>ppt_x</p:attrName>
                                        </p:attrNameLst>
                                      </p:cBhvr>
                                      <p:tavLst>
                                        <p:tav tm="0">
                                          <p:val>
                                            <p:strVal val="#ppt_x"/>
                                          </p:val>
                                        </p:tav>
                                        <p:tav tm="100000">
                                          <p:val>
                                            <p:strVal val="#ppt_x"/>
                                          </p:val>
                                        </p:tav>
                                      </p:tavLst>
                                    </p:anim>
                                    <p:anim calcmode="lin" valueType="num">
                                      <p:cBhvr additive="repl">
                                        <p:cTn id="8" dur="500" fill="hold"/>
                                        <p:tgtEl>
                                          <p:spTgt spid="1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企业礼仪培训的方法</a:t>
            </a:r>
            <a:endParaRPr lang="en-US" sz="3600" b="0" strike="noStrike" spc="-1">
              <a:solidFill>
                <a:schemeClr val="dk1"/>
              </a:solidFill>
              <a:latin typeface="Arial"/>
            </a:endParaRPr>
          </a:p>
        </p:txBody>
      </p:sp>
      <p:sp>
        <p:nvSpPr>
          <p:cNvPr id="15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5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线上培训</a:t>
            </a:r>
            <a:endParaRPr lang="en-US" sz="2000" b="0" strike="noStrike" spc="-1">
              <a:solidFill>
                <a:srgbClr val="000000"/>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视频教学</a:t>
            </a:r>
            <a:endParaRPr lang="en-US" sz="2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线下培训</a:t>
            </a:r>
            <a:endParaRPr lang="en-US" sz="2000" b="0" strike="noStrike" spc="-1">
              <a:solidFill>
                <a:srgbClr val="000000"/>
              </a:solidFill>
              <a:latin typeface="Arial"/>
            </a:endParaRPr>
          </a:p>
        </p:txBody>
      </p:sp>
      <p:grpSp>
        <p:nvGrpSpPr>
          <p:cNvPr id="167" name="组合 1"/>
          <p:cNvGrpSpPr/>
          <p:nvPr/>
        </p:nvGrpSpPr>
        <p:grpSpPr>
          <a:xfrm>
            <a:off x="7400520" y="1547280"/>
            <a:ext cx="4089960" cy="3641760"/>
            <a:chOff x="7400520" y="1547280"/>
            <a:chExt cx="4089960" cy="3641760"/>
          </a:xfrm>
        </p:grpSpPr>
        <p:sp>
          <p:nvSpPr>
            <p:cNvPr id="168"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9"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0"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1"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72" name="íś1ïḍè"/>
            <p:cNvGrpSpPr/>
            <p:nvPr/>
          </p:nvGrpSpPr>
          <p:grpSpPr>
            <a:xfrm>
              <a:off x="8902800" y="3224880"/>
              <a:ext cx="1090080" cy="699120"/>
              <a:chOff x="8902800" y="3224880"/>
              <a:chExt cx="1090080" cy="699120"/>
            </a:xfrm>
          </p:grpSpPr>
          <p:sp>
            <p:nvSpPr>
              <p:cNvPr id="173"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74"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wipe(down)">
                                      <p:cBhvr additive="repl">
                                        <p:cTn id="7" dur="50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5" name="组合 5"/>
          <p:cNvGrpSpPr/>
          <p:nvPr/>
        </p:nvGrpSpPr>
        <p:grpSpPr>
          <a:xfrm>
            <a:off x="4655880" y="1123920"/>
            <a:ext cx="6864480" cy="4960080"/>
            <a:chOff x="4655880" y="1123920"/>
            <a:chExt cx="6864480" cy="4960080"/>
          </a:xfrm>
        </p:grpSpPr>
        <p:cxnSp>
          <p:nvCxnSpPr>
            <p:cNvPr id="17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77" name="iSlide"/>
            <p:cNvGrpSpPr/>
            <p:nvPr/>
          </p:nvGrpSpPr>
          <p:grpSpPr>
            <a:xfrm>
              <a:off x="4835880" y="1432800"/>
              <a:ext cx="6684480" cy="604080"/>
              <a:chOff x="4835880" y="1432800"/>
              <a:chExt cx="6684480" cy="604080"/>
            </a:xfrm>
          </p:grpSpPr>
          <p:cxnSp>
            <p:nvCxnSpPr>
              <p:cNvPr id="17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79" name="íS1ïdè"/>
              <p:cNvGrpSpPr/>
              <p:nvPr/>
            </p:nvGrpSpPr>
            <p:grpSpPr>
              <a:xfrm>
                <a:off x="4835880" y="1432800"/>
                <a:ext cx="2304360" cy="604080"/>
                <a:chOff x="4835880" y="1432800"/>
                <a:chExt cx="2304360" cy="604080"/>
              </a:xfrm>
            </p:grpSpPr>
            <p:sp>
              <p:nvSpPr>
                <p:cNvPr id="18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82" name="îṡḻïḓè"/>
            <p:cNvGrpSpPr/>
            <p:nvPr/>
          </p:nvGrpSpPr>
          <p:grpSpPr>
            <a:xfrm>
              <a:off x="4835880" y="2562120"/>
              <a:ext cx="6684480" cy="604080"/>
              <a:chOff x="4835880" y="2562120"/>
              <a:chExt cx="6684480" cy="604080"/>
            </a:xfrm>
          </p:grpSpPr>
          <p:cxnSp>
            <p:nvCxnSpPr>
              <p:cNvPr id="18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84" name="î$ḻïḓê"/>
              <p:cNvGrpSpPr/>
              <p:nvPr/>
            </p:nvGrpSpPr>
            <p:grpSpPr>
              <a:xfrm>
                <a:off x="4835880" y="2562120"/>
                <a:ext cx="2304360" cy="604080"/>
                <a:chOff x="4835880" y="2562120"/>
                <a:chExt cx="2304360" cy="604080"/>
              </a:xfrm>
            </p:grpSpPr>
            <p:sp>
              <p:nvSpPr>
                <p:cNvPr id="18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87" name="ïṥḻíḑé"/>
            <p:cNvGrpSpPr/>
            <p:nvPr/>
          </p:nvGrpSpPr>
          <p:grpSpPr>
            <a:xfrm>
              <a:off x="4835880" y="3691440"/>
              <a:ext cx="6684480" cy="604080"/>
              <a:chOff x="4835880" y="3691440"/>
              <a:chExt cx="6684480" cy="604080"/>
            </a:xfrm>
          </p:grpSpPr>
          <p:cxnSp>
            <p:nvCxnSpPr>
              <p:cNvPr id="18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89" name="ïṡlíḋê"/>
              <p:cNvGrpSpPr/>
              <p:nvPr/>
            </p:nvGrpSpPr>
            <p:grpSpPr>
              <a:xfrm>
                <a:off x="4835880" y="3691440"/>
                <a:ext cx="2304360" cy="604080"/>
                <a:chOff x="4835880" y="3691440"/>
                <a:chExt cx="2304360" cy="604080"/>
              </a:xfrm>
            </p:grpSpPr>
            <p:sp>
              <p:nvSpPr>
                <p:cNvPr id="19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92" name="ïṩḻiḑè"/>
            <p:cNvGrpSpPr/>
            <p:nvPr/>
          </p:nvGrpSpPr>
          <p:grpSpPr>
            <a:xfrm>
              <a:off x="4835880" y="4820760"/>
              <a:ext cx="6684480" cy="604080"/>
              <a:chOff x="4835880" y="4820760"/>
              <a:chExt cx="6684480" cy="604080"/>
            </a:xfrm>
          </p:grpSpPr>
          <p:cxnSp>
            <p:nvCxnSpPr>
              <p:cNvPr id="19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94" name="íŝľíḋê"/>
              <p:cNvGrpSpPr/>
              <p:nvPr/>
            </p:nvGrpSpPr>
            <p:grpSpPr>
              <a:xfrm>
                <a:off x="4835880" y="4820760"/>
                <a:ext cx="2304360" cy="604080"/>
                <a:chOff x="4835880" y="4820760"/>
                <a:chExt cx="2304360" cy="604080"/>
              </a:xfrm>
            </p:grpSpPr>
            <p:sp>
              <p:nvSpPr>
                <p:cNvPr id="19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9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企业礼仪培训的重要性</a:t>
            </a:r>
            <a:endParaRPr lang="en-US" sz="3600" b="0" strike="noStrike" spc="-1">
              <a:solidFill>
                <a:schemeClr val="dk1"/>
              </a:solidFill>
              <a:latin typeface="Arial"/>
            </a:endParaRPr>
          </a:p>
        </p:txBody>
      </p:sp>
      <p:sp>
        <p:nvSpPr>
          <p:cNvPr id="19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企业品牌宣传</a:t>
            </a:r>
            <a:endParaRPr lang="en-US" sz="1400" b="0" strike="noStrike" spc="-1">
              <a:solidFill>
                <a:srgbClr val="000000"/>
              </a:solidFill>
              <a:latin typeface="Arial"/>
            </a:endParaRPr>
          </a:p>
        </p:txBody>
      </p:sp>
      <p:sp>
        <p:nvSpPr>
          <p:cNvPr id="19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树立企业形象</a:t>
            </a:r>
            <a:endParaRPr lang="en-US" sz="1400" b="0" strike="noStrike" spc="-1">
              <a:solidFill>
                <a:srgbClr val="000000"/>
              </a:solidFill>
              <a:latin typeface="Arial"/>
            </a:endParaRPr>
          </a:p>
        </p:txBody>
      </p:sp>
      <p:sp>
        <p:nvSpPr>
          <p:cNvPr id="20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员工综合素质提升</a:t>
            </a:r>
            <a:endParaRPr lang="en-US" sz="1400" b="0" strike="noStrike" spc="-1">
              <a:solidFill>
                <a:srgbClr val="000000"/>
              </a:solidFill>
              <a:latin typeface="Arial"/>
            </a:endParaRPr>
          </a:p>
        </p:txBody>
      </p:sp>
      <p:sp>
        <p:nvSpPr>
          <p:cNvPr id="20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提升员工素养</a:t>
            </a:r>
            <a:endParaRPr lang="en-US" sz="1400" b="0" strike="noStrike" spc="-1">
              <a:solidFill>
                <a:srgbClr val="000000"/>
              </a:solidFill>
              <a:latin typeface="Arial"/>
            </a:endParaRPr>
          </a:p>
        </p:txBody>
      </p:sp>
      <p:sp>
        <p:nvSpPr>
          <p:cNvPr id="20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市场竞争力提升</a:t>
            </a:r>
            <a:endParaRPr lang="en-US" sz="1400" b="0" strike="noStrike" spc="-1">
              <a:solidFill>
                <a:srgbClr val="000000"/>
              </a:solidFill>
              <a:latin typeface="Arial"/>
            </a:endParaRPr>
          </a:p>
        </p:txBody>
      </p:sp>
      <p:sp>
        <p:nvSpPr>
          <p:cNvPr id="20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增强竞争优势</a:t>
            </a:r>
            <a:endParaRPr lang="en-US" sz="1400" b="0" strike="noStrike" spc="-1">
              <a:solidFill>
                <a:srgbClr val="000000"/>
              </a:solidFill>
              <a:latin typeface="Arial"/>
            </a:endParaRPr>
          </a:p>
        </p:txBody>
      </p:sp>
      <p:sp>
        <p:nvSpPr>
          <p:cNvPr id="20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促进内外部沟通</a:t>
            </a:r>
            <a:endParaRPr lang="en-US" sz="1400" b="0" strike="noStrike" spc="-1">
              <a:solidFill>
                <a:srgbClr val="000000"/>
              </a:solidFill>
              <a:latin typeface="Arial"/>
            </a:endParaRPr>
          </a:p>
        </p:txBody>
      </p:sp>
      <p:sp>
        <p:nvSpPr>
          <p:cNvPr id="20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加强人际关系</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repl">
                                        <p:cTn id="7" dur="500" fill="hold"/>
                                        <p:tgtEl>
                                          <p:spTgt spid="175"/>
                                        </p:tgtEl>
                                        <p:attrNameLst>
                                          <p:attrName>ppt_x</p:attrName>
                                        </p:attrNameLst>
                                      </p:cBhvr>
                                      <p:tavLst>
                                        <p:tav tm="0">
                                          <p:val>
                                            <p:strVal val="#ppt_x"/>
                                          </p:val>
                                        </p:tav>
                                        <p:tav tm="100000">
                                          <p:val>
                                            <p:strVal val="#ppt_x"/>
                                          </p:val>
                                        </p:tav>
                                      </p:tavLst>
                                    </p:anim>
                                    <p:anim calcmode="lin" valueType="num">
                                      <p:cBhvr additive="repl">
                                        <p:cTn id="8" dur="500" fill="hold"/>
                                        <p:tgtEl>
                                          <p:spTgt spid="1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7"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8"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企业礼仪培训的实施</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08"/>
                                        </p:tgtEl>
                                        <p:attrNameLst>
                                          <p:attrName>style.visibility</p:attrName>
                                        </p:attrNameLst>
                                      </p:cBhvr>
                                      <p:to>
                                        <p:strVal val="visible"/>
                                      </p:to>
                                    </p:set>
                                    <p:anim calcmode="lin" valueType="num">
                                      <p:cBhvr additive="repl">
                                        <p:cTn id="7" dur="500" fill="hold"/>
                                        <p:tgtEl>
                                          <p:spTgt spid="208"/>
                                        </p:tgtEl>
                                        <p:attrNameLst>
                                          <p:attrName>ppt_x</p:attrName>
                                        </p:attrNameLst>
                                      </p:cBhvr>
                                      <p:tavLst>
                                        <p:tav tm="0">
                                          <p:val>
                                            <p:strVal val="#ppt_x"/>
                                          </p:val>
                                        </p:tav>
                                        <p:tav tm="100000">
                                          <p:val>
                                            <p:strVal val="#ppt_x"/>
                                          </p:val>
                                        </p:tav>
                                      </p:tavLst>
                                    </p:anim>
                                    <p:anim calcmode="lin" valueType="num">
                                      <p:cBhvr additive="repl">
                                        <p:cTn id="8" dur="500" fill="hold"/>
                                        <p:tgtEl>
                                          <p:spTgt spid="208"/>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07"/>
                                        </p:tgtEl>
                                        <p:attrNameLst>
                                          <p:attrName>style.visibility</p:attrName>
                                        </p:attrNameLst>
                                      </p:cBhvr>
                                      <p:to>
                                        <p:strVal val="visible"/>
                                      </p:to>
                                    </p:set>
                                    <p:anim calcmode="lin" valueType="num">
                                      <p:cBhvr additive="repl">
                                        <p:cTn id="13" dur="500" fill="hold"/>
                                        <p:tgtEl>
                                          <p:spTgt spid="207"/>
                                        </p:tgtEl>
                                        <p:attrNameLst>
                                          <p:attrName>ppt_x</p:attrName>
                                        </p:attrNameLst>
                                      </p:cBhvr>
                                      <p:tavLst>
                                        <p:tav tm="0">
                                          <p:val>
                                            <p:strVal val="0-#ppt_w/2"/>
                                          </p:val>
                                        </p:tav>
                                        <p:tav tm="100000">
                                          <p:val>
                                            <p:strVal val="#ppt_x"/>
                                          </p:val>
                                        </p:tav>
                                      </p:tavLst>
                                    </p:anim>
                                    <p:anim calcmode="lin" valueType="num">
                                      <p:cBhvr additive="repl">
                                        <p:cTn id="14" dur="500" fill="hold"/>
                                        <p:tgtEl>
                                          <p:spTgt spid="207"/>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06"/>
                                        </p:tgtEl>
                                        <p:attrNameLst>
                                          <p:attrName>style.visibility</p:attrName>
                                        </p:attrNameLst>
                                      </p:cBhvr>
                                      <p:to>
                                        <p:strVal val="visible"/>
                                      </p:to>
                                    </p:set>
                                    <p:anim calcmode="lin" valueType="num">
                                      <p:cBhvr additive="repl">
                                        <p:cTn id="17" dur="500" fill="hold"/>
                                        <p:tgtEl>
                                          <p:spTgt spid="206"/>
                                        </p:tgtEl>
                                        <p:attrNameLst>
                                          <p:attrName>ppt_x</p:attrName>
                                        </p:attrNameLst>
                                      </p:cBhvr>
                                      <p:tavLst>
                                        <p:tav tm="0">
                                          <p:val>
                                            <p:strVal val="1+#ppt_w/2"/>
                                          </p:val>
                                        </p:tav>
                                        <p:tav tm="100000">
                                          <p:val>
                                            <p:strVal val="#ppt_x"/>
                                          </p:val>
                                        </p:tav>
                                      </p:tavLst>
                                    </p:anim>
                                    <p:anim calcmode="lin" valueType="num">
                                      <p:cBhvr additive="repl">
                                        <p:cTn id="18" dur="500" fill="hold"/>
                                        <p:tgtEl>
                                          <p:spTgt spid="20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2" name="组合 12"/>
          <p:cNvGrpSpPr/>
          <p:nvPr/>
        </p:nvGrpSpPr>
        <p:grpSpPr>
          <a:xfrm>
            <a:off x="-720" y="396720"/>
            <a:ext cx="12191760" cy="1449720"/>
            <a:chOff x="-720" y="396720"/>
            <a:chExt cx="12191760" cy="1449720"/>
          </a:xfrm>
        </p:grpSpPr>
        <p:sp>
          <p:nvSpPr>
            <p:cNvPr id="213"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4"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15"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16"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企业礼仪培训的前期准备</a:t>
            </a:r>
            <a:endParaRPr lang="en-US" sz="2200" b="0" strike="noStrike" spc="-1">
              <a:solidFill>
                <a:srgbClr val="000000"/>
              </a:solidFill>
              <a:latin typeface="Arial"/>
            </a:endParaRPr>
          </a:p>
        </p:txBody>
      </p:sp>
      <p:sp>
        <p:nvSpPr>
          <p:cNvPr id="218"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在进行企业礼仪培训之前，首先需要明确培训目标和内容，确定培训时间和地点，配置好培训师资和教材，并发布培训通知，确保所有员工能够参与到培训中来。</a:t>
            </a:r>
            <a:endParaRPr lang="en-US" sz="1400" b="0" strike="noStrike" spc="-1">
              <a:solidFill>
                <a:srgbClr val="000000"/>
              </a:solidFill>
              <a:latin typeface="Arial"/>
            </a:endParaRPr>
          </a:p>
        </p:txBody>
      </p:sp>
      <p:sp>
        <p:nvSpPr>
          <p:cNvPr id="219"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fade">
                                      <p:cBhvr additive="repl">
                                        <p:cTn id="7" dur="5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分析实际案例</a:t>
            </a:r>
            <a:endParaRPr lang="en-US" sz="1800" b="0" strike="noStrike" spc="-1">
              <a:solidFill>
                <a:srgbClr val="000000"/>
              </a:solidFill>
              <a:latin typeface="Arial"/>
            </a:endParaRPr>
          </a:p>
        </p:txBody>
      </p:sp>
      <p:sp>
        <p:nvSpPr>
          <p:cNvPr id="222"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借助真实案例进行分析</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探讨如何应对不同情况</a:t>
            </a:r>
            <a:endParaRPr lang="en-US" sz="1200" b="0" strike="noStrike" spc="-1">
              <a:solidFill>
                <a:srgbClr val="000000"/>
              </a:solidFill>
              <a:latin typeface="Arial"/>
            </a:endParaRPr>
          </a:p>
        </p:txBody>
      </p:sp>
      <p:sp>
        <p:nvSpPr>
          <p:cNvPr id="22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制定实践计划</a:t>
            </a:r>
            <a:endParaRPr lang="en-US" sz="1800" b="0" strike="noStrike" spc="-1">
              <a:solidFill>
                <a:srgbClr val="000000"/>
              </a:solidFill>
              <a:latin typeface="Arial"/>
            </a:endParaRPr>
          </a:p>
        </p:txBody>
      </p:sp>
      <p:sp>
        <p:nvSpPr>
          <p:cNvPr id="225"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制定个人改进计划</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建立行为规范</a:t>
            </a:r>
            <a:endParaRPr lang="en-US" sz="1200" b="0" strike="noStrike" spc="-1">
              <a:solidFill>
                <a:srgbClr val="000000"/>
              </a:solidFill>
              <a:latin typeface="Arial"/>
            </a:endParaRPr>
          </a:p>
        </p:txBody>
      </p:sp>
      <p:sp>
        <p:nvSpPr>
          <p:cNvPr id="22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进行演练和实战</a:t>
            </a:r>
            <a:endParaRPr lang="en-US" sz="1800" b="0" strike="noStrike" spc="-1">
              <a:solidFill>
                <a:srgbClr val="000000"/>
              </a:solidFill>
              <a:latin typeface="Arial"/>
            </a:endParaRPr>
          </a:p>
        </p:txBody>
      </p:sp>
      <p:sp>
        <p:nvSpPr>
          <p:cNvPr id="228"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模拟场景演练</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实践应用所学知识</a:t>
            </a:r>
            <a:endParaRPr lang="en-US" sz="1200" b="0" strike="noStrike" spc="-1">
              <a:solidFill>
                <a:srgbClr val="000000"/>
              </a:solidFill>
              <a:latin typeface="Arial"/>
            </a:endParaRPr>
          </a:p>
        </p:txBody>
      </p:sp>
      <p:sp>
        <p:nvSpPr>
          <p:cNvPr id="2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企业礼仪培训的实施步骤</a:t>
            </a:r>
            <a:endParaRPr lang="en-US" sz="3600" b="0" strike="noStrike" spc="-1">
              <a:solidFill>
                <a:schemeClr val="dk1"/>
              </a:solidFill>
              <a:latin typeface="Arial"/>
            </a:endParaRPr>
          </a:p>
        </p:txBody>
      </p:sp>
      <p:sp>
        <p:nvSpPr>
          <p:cNvPr id="23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介绍礼仪基本知识</a:t>
            </a:r>
            <a:endParaRPr lang="en-US" sz="1800" b="0" strike="noStrike" spc="-1">
              <a:solidFill>
                <a:srgbClr val="000000"/>
              </a:solidFill>
              <a:latin typeface="Arial"/>
            </a:endParaRPr>
          </a:p>
        </p:txBody>
      </p:sp>
      <p:sp>
        <p:nvSpPr>
          <p:cNvPr id="232"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礼仪的概念和重要性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不同场合的礼仪要求</a:t>
            </a:r>
            <a:endParaRPr lang="en-US" sz="1200" b="0" strike="noStrike" spc="-1">
              <a:solidFill>
                <a:srgbClr val="000000"/>
              </a:solidFill>
              <a:latin typeface="Arial"/>
            </a:endParaRPr>
          </a:p>
        </p:txBody>
      </p:sp>
      <p:grpSp>
        <p:nvGrpSpPr>
          <p:cNvPr id="233" name="组合 4"/>
          <p:cNvGrpSpPr/>
          <p:nvPr/>
        </p:nvGrpSpPr>
        <p:grpSpPr>
          <a:xfrm>
            <a:off x="3839400" y="2049840"/>
            <a:ext cx="3803400" cy="3803400"/>
            <a:chOff x="3839400" y="2049840"/>
            <a:chExt cx="3803400" cy="3803400"/>
          </a:xfrm>
        </p:grpSpPr>
        <p:sp>
          <p:nvSpPr>
            <p:cNvPr id="234"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35"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36"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37"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38"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39"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40"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41"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42"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43"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33"/>
                                        </p:tgtEl>
                                        <p:attrNameLst>
                                          <p:attrName>style.visibility</p:attrName>
                                        </p:attrNameLst>
                                      </p:cBhvr>
                                      <p:to>
                                        <p:strVal val="visible"/>
                                      </p:to>
                                    </p:set>
                                    <p:animEffect transition="in" filter="wheel(1)">
                                      <p:cBhvr additive="repl">
                                        <p:cTn id="7" dur="200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企业礼仪培训的评估和总结</a:t>
            </a:r>
            <a:endParaRPr lang="en-US" sz="3600" b="0" strike="noStrike" spc="-1">
              <a:solidFill>
                <a:schemeClr val="dk1"/>
              </a:solidFill>
              <a:latin typeface="Arial"/>
            </a:endParaRPr>
          </a:p>
        </p:txBody>
      </p:sp>
      <p:sp>
        <p:nvSpPr>
          <p:cNvPr id="245"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在培训结束后，需要及时收集培训反馈，统计培训效果，总结经验教训，并根据情况调整和改进培训方案，以确保培训的有效性和持续性。</a:t>
            </a:r>
            <a:endParaRPr lang="en-US" sz="1600" b="0" strike="noStrike" spc="-1">
              <a:solidFill>
                <a:srgbClr val="000000"/>
              </a:solidFill>
              <a:latin typeface="Arial"/>
            </a:endParaRPr>
          </a:p>
        </p:txBody>
      </p:sp>
      <p:grpSp>
        <p:nvGrpSpPr>
          <p:cNvPr id="246" name="组合 1"/>
          <p:cNvGrpSpPr/>
          <p:nvPr/>
        </p:nvGrpSpPr>
        <p:grpSpPr>
          <a:xfrm>
            <a:off x="3419640" y="1802880"/>
            <a:ext cx="8527320" cy="3303360"/>
            <a:chOff x="3419640" y="1802880"/>
            <a:chExt cx="8527320" cy="3303360"/>
          </a:xfrm>
        </p:grpSpPr>
        <p:grpSp>
          <p:nvGrpSpPr>
            <p:cNvPr id="247" name="íṩlïḑê"/>
            <p:cNvGrpSpPr/>
            <p:nvPr/>
          </p:nvGrpSpPr>
          <p:grpSpPr>
            <a:xfrm>
              <a:off x="3419640" y="3746160"/>
              <a:ext cx="2864880" cy="1360080"/>
              <a:chOff x="3419640" y="3746160"/>
              <a:chExt cx="2864880" cy="1360080"/>
            </a:xfrm>
          </p:grpSpPr>
          <p:sp>
            <p:nvSpPr>
              <p:cNvPr id="248"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49"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50"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1"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2"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54" name="iṧḻídè"/>
            <p:cNvGrpSpPr/>
            <p:nvPr/>
          </p:nvGrpSpPr>
          <p:grpSpPr>
            <a:xfrm>
              <a:off x="9758880" y="2018520"/>
              <a:ext cx="1511640" cy="1511640"/>
              <a:chOff x="9758880" y="2018520"/>
              <a:chExt cx="1511640" cy="1511640"/>
            </a:xfrm>
          </p:grpSpPr>
          <p:sp>
            <p:nvSpPr>
              <p:cNvPr id="255"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6"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57"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8"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59"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46"/>
                                        </p:tgtEl>
                                        <p:attrNameLst>
                                          <p:attrName>style.visibility</p:attrName>
                                        </p:attrNameLst>
                                      </p:cBhvr>
                                      <p:to>
                                        <p:strVal val="visible"/>
                                      </p:to>
                                    </p:set>
                                    <p:animEffect transition="in" filter="fade">
                                      <p:cBhvr additive="repl">
                                        <p:cTn id="7" dur="1000"/>
                                        <p:tgtEl>
                                          <p:spTgt spid="246"/>
                                        </p:tgtEl>
                                      </p:cBhvr>
                                    </p:animEffect>
                                    <p:anim calcmode="lin" valueType="num">
                                      <p:cBhvr additive="repl">
                                        <p:cTn id="8" dur="1000" fill="hold"/>
                                        <p:tgtEl>
                                          <p:spTgt spid="246"/>
                                        </p:tgtEl>
                                        <p:attrNameLst>
                                          <p:attrName>ppt_x</p:attrName>
                                        </p:attrNameLst>
                                      </p:cBhvr>
                                      <p:tavLst>
                                        <p:tav tm="0">
                                          <p:val>
                                            <p:strVal val="#ppt_x"/>
                                          </p:val>
                                        </p:tav>
                                        <p:tav tm="100000">
                                          <p:val>
                                            <p:strVal val="#ppt_x"/>
                                          </p:val>
                                        </p:tav>
                                      </p:tavLst>
                                    </p:anim>
                                    <p:anim calcmode="lin" valueType="num">
                                      <p:cBhvr additive="repl">
                                        <p:cTn id="9" dur="1000" fill="hold"/>
                                        <p:tgtEl>
                                          <p:spTgt spid="2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企业礼仪培训的持续跟进</a:t>
            </a:r>
            <a:endParaRPr lang="en-US" sz="3600" b="0" strike="noStrike" spc="-1">
              <a:solidFill>
                <a:schemeClr val="dk1"/>
              </a:solidFill>
              <a:latin typeface="Arial"/>
            </a:endParaRPr>
          </a:p>
        </p:txBody>
      </p:sp>
      <p:sp>
        <p:nvSpPr>
          <p:cNvPr id="26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维持培训效果</a:t>
            </a:r>
            <a:endParaRPr lang="en-US" sz="1400" b="0" strike="noStrike" spc="-1">
              <a:solidFill>
                <a:srgbClr val="000000"/>
              </a:solidFill>
              <a:latin typeface="Arial"/>
            </a:endParaRPr>
          </a:p>
        </p:txBody>
      </p:sp>
      <p:sp>
        <p:nvSpPr>
          <p:cNvPr id="26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定期回顾培训内容</a:t>
            </a:r>
            <a:endParaRPr lang="en-US" sz="2000" b="0" strike="noStrike" spc="-1">
              <a:solidFill>
                <a:srgbClr val="000000"/>
              </a:solidFill>
              <a:latin typeface="Arial"/>
            </a:endParaRPr>
          </a:p>
        </p:txBody>
      </p:sp>
      <p:sp>
        <p:nvSpPr>
          <p:cNvPr id="26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6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6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跟进行业发展</a:t>
            </a:r>
            <a:endParaRPr lang="en-US" sz="1400" b="0" strike="noStrike" spc="-1">
              <a:solidFill>
                <a:srgbClr val="000000"/>
              </a:solidFill>
              <a:latin typeface="Arial"/>
            </a:endParaRPr>
          </a:p>
        </p:txBody>
      </p:sp>
      <p:sp>
        <p:nvSpPr>
          <p:cNvPr id="26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不断更新培训内容</a:t>
            </a:r>
            <a:endParaRPr lang="en-US" sz="2000" b="0" strike="noStrike" spc="-1">
              <a:solidFill>
                <a:srgbClr val="000000"/>
              </a:solidFill>
              <a:latin typeface="Arial"/>
            </a:endParaRPr>
          </a:p>
        </p:txBody>
      </p:sp>
      <p:sp>
        <p:nvSpPr>
          <p:cNvPr id="2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6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检验员工学习效果</a:t>
            </a:r>
            <a:endParaRPr lang="en-US" sz="1400" b="0" strike="noStrike" spc="-1">
              <a:solidFill>
                <a:srgbClr val="000000"/>
              </a:solidFill>
              <a:latin typeface="Arial"/>
            </a:endParaRPr>
          </a:p>
        </p:txBody>
      </p:sp>
      <p:sp>
        <p:nvSpPr>
          <p:cNvPr id="26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定期进行礼仪考核</a:t>
            </a:r>
            <a:endParaRPr lang="en-US" sz="2000" b="0" strike="noStrike" spc="-1">
              <a:solidFill>
                <a:srgbClr val="000000"/>
              </a:solidFill>
              <a:latin typeface="Arial"/>
            </a:endParaRPr>
          </a:p>
        </p:txBody>
      </p:sp>
      <p:grpSp>
        <p:nvGrpSpPr>
          <p:cNvPr id="270" name="组合 1"/>
          <p:cNvGrpSpPr/>
          <p:nvPr/>
        </p:nvGrpSpPr>
        <p:grpSpPr>
          <a:xfrm>
            <a:off x="7400520" y="1547280"/>
            <a:ext cx="4089960" cy="3641760"/>
            <a:chOff x="7400520" y="1547280"/>
            <a:chExt cx="4089960" cy="3641760"/>
          </a:xfrm>
        </p:grpSpPr>
        <p:sp>
          <p:nvSpPr>
            <p:cNvPr id="27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7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7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75" name="íś1ïḍè"/>
            <p:cNvGrpSpPr/>
            <p:nvPr/>
          </p:nvGrpSpPr>
          <p:grpSpPr>
            <a:xfrm>
              <a:off x="8902800" y="3224880"/>
              <a:ext cx="1090080" cy="699120"/>
              <a:chOff x="8902800" y="3224880"/>
              <a:chExt cx="1090080" cy="699120"/>
            </a:xfrm>
          </p:grpSpPr>
          <p:sp>
            <p:nvSpPr>
              <p:cNvPr id="27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7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70"/>
                                        </p:tgtEl>
                                        <p:attrNameLst>
                                          <p:attrName>style.visibility</p:attrName>
                                        </p:attrNameLst>
                                      </p:cBhvr>
                                      <p:to>
                                        <p:strVal val="visible"/>
                                      </p:to>
                                    </p:set>
                                    <p:animEffect transition="in" filter="wipe(down)">
                                      <p:cBhvr additive="repl">
                                        <p:cTn id="7" dur="500"/>
                                        <p:tgtEl>
                                          <p:spTgt spid="2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8" name="组合 5"/>
          <p:cNvGrpSpPr/>
          <p:nvPr/>
        </p:nvGrpSpPr>
        <p:grpSpPr>
          <a:xfrm>
            <a:off x="4655880" y="1123920"/>
            <a:ext cx="6864480" cy="4960080"/>
            <a:chOff x="4655880" y="1123920"/>
            <a:chExt cx="6864480" cy="4960080"/>
          </a:xfrm>
        </p:grpSpPr>
        <p:cxnSp>
          <p:nvCxnSpPr>
            <p:cNvPr id="279"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80" name="iSlide"/>
            <p:cNvGrpSpPr/>
            <p:nvPr/>
          </p:nvGrpSpPr>
          <p:grpSpPr>
            <a:xfrm>
              <a:off x="4835880" y="1432800"/>
              <a:ext cx="6684480" cy="604080"/>
              <a:chOff x="4835880" y="1432800"/>
              <a:chExt cx="6684480" cy="604080"/>
            </a:xfrm>
          </p:grpSpPr>
          <p:cxnSp>
            <p:nvCxnSpPr>
              <p:cNvPr id="281"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82" name="íS1ïdè"/>
              <p:cNvGrpSpPr/>
              <p:nvPr/>
            </p:nvGrpSpPr>
            <p:grpSpPr>
              <a:xfrm>
                <a:off x="4835880" y="1432800"/>
                <a:ext cx="2304360" cy="604080"/>
                <a:chOff x="4835880" y="1432800"/>
                <a:chExt cx="2304360" cy="604080"/>
              </a:xfrm>
            </p:grpSpPr>
            <p:sp>
              <p:nvSpPr>
                <p:cNvPr id="283"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4"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5" name="îṡḻïḓè"/>
            <p:cNvGrpSpPr/>
            <p:nvPr/>
          </p:nvGrpSpPr>
          <p:grpSpPr>
            <a:xfrm>
              <a:off x="4835880" y="2562120"/>
              <a:ext cx="6684480" cy="604080"/>
              <a:chOff x="4835880" y="2562120"/>
              <a:chExt cx="6684480" cy="604080"/>
            </a:xfrm>
          </p:grpSpPr>
          <p:cxnSp>
            <p:nvCxnSpPr>
              <p:cNvPr id="286"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87" name="î$ḻïḓê"/>
              <p:cNvGrpSpPr/>
              <p:nvPr/>
            </p:nvGrpSpPr>
            <p:grpSpPr>
              <a:xfrm>
                <a:off x="4835880" y="2562120"/>
                <a:ext cx="2304360" cy="604080"/>
                <a:chOff x="4835880" y="2562120"/>
                <a:chExt cx="2304360" cy="604080"/>
              </a:xfrm>
            </p:grpSpPr>
            <p:sp>
              <p:nvSpPr>
                <p:cNvPr id="288"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9"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0" name="ïṥḻíḑé"/>
            <p:cNvGrpSpPr/>
            <p:nvPr/>
          </p:nvGrpSpPr>
          <p:grpSpPr>
            <a:xfrm>
              <a:off x="4835880" y="3691440"/>
              <a:ext cx="6684480" cy="604080"/>
              <a:chOff x="4835880" y="3691440"/>
              <a:chExt cx="6684480" cy="604080"/>
            </a:xfrm>
          </p:grpSpPr>
          <p:cxnSp>
            <p:nvCxnSpPr>
              <p:cNvPr id="291"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92" name="ïṡlíḋê"/>
              <p:cNvGrpSpPr/>
              <p:nvPr/>
            </p:nvGrpSpPr>
            <p:grpSpPr>
              <a:xfrm>
                <a:off x="4835880" y="3691440"/>
                <a:ext cx="2304360" cy="604080"/>
                <a:chOff x="4835880" y="3691440"/>
                <a:chExt cx="2304360" cy="604080"/>
              </a:xfrm>
            </p:grpSpPr>
            <p:sp>
              <p:nvSpPr>
                <p:cNvPr id="293"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4"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5" name="ïṩḻiḑè"/>
            <p:cNvGrpSpPr/>
            <p:nvPr/>
          </p:nvGrpSpPr>
          <p:grpSpPr>
            <a:xfrm>
              <a:off x="4835880" y="4820760"/>
              <a:ext cx="6684480" cy="604080"/>
              <a:chOff x="4835880" y="4820760"/>
              <a:chExt cx="6684480" cy="604080"/>
            </a:xfrm>
          </p:grpSpPr>
          <p:cxnSp>
            <p:nvCxnSpPr>
              <p:cNvPr id="296"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97" name="íŝľíḋê"/>
              <p:cNvGrpSpPr/>
              <p:nvPr/>
            </p:nvGrpSpPr>
            <p:grpSpPr>
              <a:xfrm>
                <a:off x="4835880" y="4820760"/>
                <a:ext cx="2304360" cy="604080"/>
                <a:chOff x="4835880" y="4820760"/>
                <a:chExt cx="2304360" cy="604080"/>
              </a:xfrm>
            </p:grpSpPr>
            <p:sp>
              <p:nvSpPr>
                <p:cNvPr id="298"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9"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00"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企业礼仪培训的重要性</a:t>
            </a:r>
            <a:endParaRPr lang="en-US" sz="3600" b="0" strike="noStrike" spc="-1">
              <a:solidFill>
                <a:schemeClr val="dk1"/>
              </a:solidFill>
              <a:latin typeface="Arial"/>
            </a:endParaRPr>
          </a:p>
        </p:txBody>
      </p:sp>
      <p:sp>
        <p:nvSpPr>
          <p:cNvPr id="301"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展示专业和礼貌</a:t>
            </a:r>
            <a:endParaRPr lang="en-US" sz="1400" b="0" strike="noStrike" spc="-1">
              <a:solidFill>
                <a:srgbClr val="000000"/>
              </a:solidFill>
              <a:latin typeface="Arial"/>
            </a:endParaRPr>
          </a:p>
        </p:txBody>
      </p:sp>
      <p:sp>
        <p:nvSpPr>
          <p:cNvPr id="302"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提升企业形象</a:t>
            </a:r>
            <a:endParaRPr lang="en-US" sz="1400" b="0" strike="noStrike" spc="-1">
              <a:solidFill>
                <a:srgbClr val="000000"/>
              </a:solidFill>
              <a:latin typeface="Arial"/>
            </a:endParaRPr>
          </a:p>
        </p:txBody>
      </p:sp>
      <p:sp>
        <p:nvSpPr>
          <p:cNvPr id="303"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促进团队合作</a:t>
            </a:r>
            <a:endParaRPr lang="en-US" sz="1400" b="0" strike="noStrike" spc="-1">
              <a:solidFill>
                <a:srgbClr val="000000"/>
              </a:solidFill>
              <a:latin typeface="Arial"/>
            </a:endParaRPr>
          </a:p>
        </p:txBody>
      </p:sp>
      <p:sp>
        <p:nvSpPr>
          <p:cNvPr id="304"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加强内部沟通</a:t>
            </a:r>
            <a:endParaRPr lang="en-US" sz="1400" b="0" strike="noStrike" spc="-1">
              <a:solidFill>
                <a:srgbClr val="000000"/>
              </a:solidFill>
              <a:latin typeface="Arial"/>
            </a:endParaRPr>
          </a:p>
        </p:txBody>
      </p:sp>
      <p:sp>
        <p:nvSpPr>
          <p:cNvPr id="305"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培养良好习惯</a:t>
            </a:r>
            <a:endParaRPr lang="en-US" sz="1400" b="0" strike="noStrike" spc="-1">
              <a:solidFill>
                <a:srgbClr val="000000"/>
              </a:solidFill>
              <a:latin typeface="Arial"/>
            </a:endParaRPr>
          </a:p>
        </p:txBody>
      </p:sp>
      <p:sp>
        <p:nvSpPr>
          <p:cNvPr id="306"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提高员工素质</a:t>
            </a:r>
            <a:endParaRPr lang="en-US" sz="1400" b="0" strike="noStrike" spc="-1">
              <a:solidFill>
                <a:srgbClr val="000000"/>
              </a:solidFill>
              <a:latin typeface="Arial"/>
            </a:endParaRPr>
          </a:p>
        </p:txBody>
      </p:sp>
      <p:sp>
        <p:nvSpPr>
          <p:cNvPr id="307"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增加信任感</a:t>
            </a:r>
            <a:endParaRPr lang="en-US" sz="1400" b="0" strike="noStrike" spc="-1">
              <a:solidFill>
                <a:srgbClr val="000000"/>
              </a:solidFill>
              <a:latin typeface="Arial"/>
            </a:endParaRPr>
          </a:p>
        </p:txBody>
      </p:sp>
      <p:sp>
        <p:nvSpPr>
          <p:cNvPr id="308"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提升客户满意度</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8"/>
                                        </p:tgtEl>
                                        <p:attrNameLst>
                                          <p:attrName>style.visibility</p:attrName>
                                        </p:attrNameLst>
                                      </p:cBhvr>
                                      <p:to>
                                        <p:strVal val="visible"/>
                                      </p:to>
                                    </p:set>
                                    <p:anim calcmode="lin" valueType="num">
                                      <p:cBhvr additive="repl">
                                        <p:cTn id="7" dur="500" fill="hold"/>
                                        <p:tgtEl>
                                          <p:spTgt spid="278"/>
                                        </p:tgtEl>
                                        <p:attrNameLst>
                                          <p:attrName>ppt_x</p:attrName>
                                        </p:attrNameLst>
                                      </p:cBhvr>
                                      <p:tavLst>
                                        <p:tav tm="0">
                                          <p:val>
                                            <p:strVal val="#ppt_x"/>
                                          </p:val>
                                        </p:tav>
                                        <p:tav tm="100000">
                                          <p:val>
                                            <p:strVal val="#ppt_x"/>
                                          </p:val>
                                        </p:tav>
                                      </p:tavLst>
                                    </p:anim>
                                    <p:anim calcmode="lin" valueType="num">
                                      <p:cBhvr additive="repl">
                                        <p:cTn id="8" dur="500" fill="hold"/>
                                        <p:tgtEl>
                                          <p:spTgt spid="2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0"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1"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1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企业礼仪培训的实际应用</a:t>
            </a:r>
            <a:endParaRPr lang="en-US" sz="3600" b="0" strike="noStrike" spc="-1">
              <a:solidFill>
                <a:schemeClr val="dk1"/>
              </a:solidFill>
              <a:latin typeface="Arial"/>
            </a:endParaRPr>
          </a:p>
        </p:txBody>
      </p:sp>
      <p:sp>
        <p:nvSpPr>
          <p:cNvPr id="31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11"/>
                                        </p:tgtEl>
                                        <p:attrNameLst>
                                          <p:attrName>style.visibility</p:attrName>
                                        </p:attrNameLst>
                                      </p:cBhvr>
                                      <p:to>
                                        <p:strVal val="visible"/>
                                      </p:to>
                                    </p:set>
                                    <p:anim calcmode="lin" valueType="num">
                                      <p:cBhvr additive="repl">
                                        <p:cTn id="7" dur="500" fill="hold"/>
                                        <p:tgtEl>
                                          <p:spTgt spid="311"/>
                                        </p:tgtEl>
                                        <p:attrNameLst>
                                          <p:attrName>ppt_x</p:attrName>
                                        </p:attrNameLst>
                                      </p:cBhvr>
                                      <p:tavLst>
                                        <p:tav tm="0">
                                          <p:val>
                                            <p:strVal val="#ppt_x"/>
                                          </p:val>
                                        </p:tav>
                                        <p:tav tm="100000">
                                          <p:val>
                                            <p:strVal val="#ppt_x"/>
                                          </p:val>
                                        </p:tav>
                                      </p:tavLst>
                                    </p:anim>
                                    <p:anim calcmode="lin" valueType="num">
                                      <p:cBhvr additive="repl">
                                        <p:cTn id="8" dur="500" fill="hold"/>
                                        <p:tgtEl>
                                          <p:spTgt spid="311"/>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10"/>
                                        </p:tgtEl>
                                        <p:attrNameLst>
                                          <p:attrName>style.visibility</p:attrName>
                                        </p:attrNameLst>
                                      </p:cBhvr>
                                      <p:to>
                                        <p:strVal val="visible"/>
                                      </p:to>
                                    </p:set>
                                    <p:anim calcmode="lin" valueType="num">
                                      <p:cBhvr additive="repl">
                                        <p:cTn id="13" dur="500" fill="hold"/>
                                        <p:tgtEl>
                                          <p:spTgt spid="310"/>
                                        </p:tgtEl>
                                        <p:attrNameLst>
                                          <p:attrName>ppt_x</p:attrName>
                                        </p:attrNameLst>
                                      </p:cBhvr>
                                      <p:tavLst>
                                        <p:tav tm="0">
                                          <p:val>
                                            <p:strVal val="0-#ppt_w/2"/>
                                          </p:val>
                                        </p:tav>
                                        <p:tav tm="100000">
                                          <p:val>
                                            <p:strVal val="#ppt_x"/>
                                          </p:val>
                                        </p:tav>
                                      </p:tavLst>
                                    </p:anim>
                                    <p:anim calcmode="lin" valueType="num">
                                      <p:cBhvr additive="repl">
                                        <p:cTn id="14" dur="500" fill="hold"/>
                                        <p:tgtEl>
                                          <p:spTgt spid="310"/>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309"/>
                                        </p:tgtEl>
                                        <p:attrNameLst>
                                          <p:attrName>style.visibility</p:attrName>
                                        </p:attrNameLst>
                                      </p:cBhvr>
                                      <p:to>
                                        <p:strVal val="visible"/>
                                      </p:to>
                                    </p:set>
                                    <p:anim calcmode="lin" valueType="num">
                                      <p:cBhvr additive="repl">
                                        <p:cTn id="17" dur="500" fill="hold"/>
                                        <p:tgtEl>
                                          <p:spTgt spid="309"/>
                                        </p:tgtEl>
                                        <p:attrNameLst>
                                          <p:attrName>ppt_x</p:attrName>
                                        </p:attrNameLst>
                                      </p:cBhvr>
                                      <p:tavLst>
                                        <p:tav tm="0">
                                          <p:val>
                                            <p:strVal val="1+#ppt_w/2"/>
                                          </p:val>
                                        </p:tav>
                                        <p:tav tm="100000">
                                          <p:val>
                                            <p:strVal val="#ppt_x"/>
                                          </p:val>
                                        </p:tav>
                                      </p:tavLst>
                                    </p:anim>
                                    <p:anim calcmode="lin" valueType="num">
                                      <p:cBhvr additive="repl">
                                        <p:cTn id="18" dur="500" fill="hold"/>
                                        <p:tgtEl>
                                          <p:spTgt spid="30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5" name="组合 12"/>
          <p:cNvGrpSpPr/>
          <p:nvPr/>
        </p:nvGrpSpPr>
        <p:grpSpPr>
          <a:xfrm>
            <a:off x="-720" y="396720"/>
            <a:ext cx="12191760" cy="1449720"/>
            <a:chOff x="-720" y="396720"/>
            <a:chExt cx="12191760" cy="1449720"/>
          </a:xfrm>
        </p:grpSpPr>
        <p:sp>
          <p:nvSpPr>
            <p:cNvPr id="316"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7"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18"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19"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企业礼仪在商务活动中的重要性</a:t>
            </a:r>
            <a:endParaRPr lang="en-US" sz="2200" b="0" strike="noStrike" spc="-1">
              <a:solidFill>
                <a:srgbClr val="000000"/>
              </a:solidFill>
              <a:latin typeface="Arial"/>
            </a:endParaRPr>
          </a:p>
        </p:txBody>
      </p:sp>
      <p:sp>
        <p:nvSpPr>
          <p:cNvPr id="321"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在商务活动中，正确的会议礼仪、商务拜访礼仪和商务餐桌礼仪能够提升企业形象，增强商务合作伙伴的好感，从而促进合作关系的发展。</a:t>
            </a:r>
            <a:endParaRPr lang="en-US" sz="1400" b="0" strike="noStrike" spc="-1">
              <a:solidFill>
                <a:srgbClr val="000000"/>
              </a:solidFill>
              <a:latin typeface="Arial"/>
            </a:endParaRPr>
          </a:p>
        </p:txBody>
      </p:sp>
      <p:sp>
        <p:nvSpPr>
          <p:cNvPr id="322"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Effect transition="in" filter="fade">
                                      <p:cBhvr additive="repl">
                                        <p:cTn id="7" dur="500"/>
                                        <p:tgtEl>
                                          <p:spTgt spid="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3" name="组合 5"/>
          <p:cNvGrpSpPr/>
          <p:nvPr/>
        </p:nvGrpSpPr>
        <p:grpSpPr>
          <a:xfrm>
            <a:off x="4655880" y="1123920"/>
            <a:ext cx="6864480" cy="4960080"/>
            <a:chOff x="4655880" y="1123920"/>
            <a:chExt cx="6864480" cy="4960080"/>
          </a:xfrm>
        </p:grpSpPr>
        <p:cxnSp>
          <p:nvCxnSpPr>
            <p:cNvPr id="324"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25" name="iSlide"/>
            <p:cNvGrpSpPr/>
            <p:nvPr/>
          </p:nvGrpSpPr>
          <p:grpSpPr>
            <a:xfrm>
              <a:off x="4835880" y="1432800"/>
              <a:ext cx="6684480" cy="604080"/>
              <a:chOff x="4835880" y="1432800"/>
              <a:chExt cx="6684480" cy="604080"/>
            </a:xfrm>
          </p:grpSpPr>
          <p:cxnSp>
            <p:nvCxnSpPr>
              <p:cNvPr id="326"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27" name="íS1ïdè"/>
              <p:cNvGrpSpPr/>
              <p:nvPr/>
            </p:nvGrpSpPr>
            <p:grpSpPr>
              <a:xfrm>
                <a:off x="4835880" y="1432800"/>
                <a:ext cx="2304360" cy="604080"/>
                <a:chOff x="4835880" y="1432800"/>
                <a:chExt cx="2304360" cy="604080"/>
              </a:xfrm>
            </p:grpSpPr>
            <p:sp>
              <p:nvSpPr>
                <p:cNvPr id="328"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9"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30" name="îṡḻïḓè"/>
            <p:cNvGrpSpPr/>
            <p:nvPr/>
          </p:nvGrpSpPr>
          <p:grpSpPr>
            <a:xfrm>
              <a:off x="4835880" y="2562120"/>
              <a:ext cx="6684480" cy="604080"/>
              <a:chOff x="4835880" y="2562120"/>
              <a:chExt cx="6684480" cy="604080"/>
            </a:xfrm>
          </p:grpSpPr>
          <p:cxnSp>
            <p:nvCxnSpPr>
              <p:cNvPr id="331"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32" name="î$ḻïḓê"/>
              <p:cNvGrpSpPr/>
              <p:nvPr/>
            </p:nvGrpSpPr>
            <p:grpSpPr>
              <a:xfrm>
                <a:off x="4835880" y="2562120"/>
                <a:ext cx="2304360" cy="604080"/>
                <a:chOff x="4835880" y="2562120"/>
                <a:chExt cx="2304360" cy="604080"/>
              </a:xfrm>
            </p:grpSpPr>
            <p:sp>
              <p:nvSpPr>
                <p:cNvPr id="333"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4"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35" name="ïṥḻíḑé"/>
            <p:cNvGrpSpPr/>
            <p:nvPr/>
          </p:nvGrpSpPr>
          <p:grpSpPr>
            <a:xfrm>
              <a:off x="4835880" y="3691440"/>
              <a:ext cx="6684480" cy="604080"/>
              <a:chOff x="4835880" y="3691440"/>
              <a:chExt cx="6684480" cy="604080"/>
            </a:xfrm>
          </p:grpSpPr>
          <p:cxnSp>
            <p:nvCxnSpPr>
              <p:cNvPr id="336"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37" name="ïṡlíḋê"/>
              <p:cNvGrpSpPr/>
              <p:nvPr/>
            </p:nvGrpSpPr>
            <p:grpSpPr>
              <a:xfrm>
                <a:off x="4835880" y="3691440"/>
                <a:ext cx="2304360" cy="604080"/>
                <a:chOff x="4835880" y="3691440"/>
                <a:chExt cx="2304360" cy="604080"/>
              </a:xfrm>
            </p:grpSpPr>
            <p:sp>
              <p:nvSpPr>
                <p:cNvPr id="338"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9"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40" name="ïṩḻiḑè"/>
            <p:cNvGrpSpPr/>
            <p:nvPr/>
          </p:nvGrpSpPr>
          <p:grpSpPr>
            <a:xfrm>
              <a:off x="4835880" y="4820760"/>
              <a:ext cx="6684480" cy="604080"/>
              <a:chOff x="4835880" y="4820760"/>
              <a:chExt cx="6684480" cy="604080"/>
            </a:xfrm>
          </p:grpSpPr>
          <p:cxnSp>
            <p:nvCxnSpPr>
              <p:cNvPr id="341"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42" name="íŝľíḋê"/>
              <p:cNvGrpSpPr/>
              <p:nvPr/>
            </p:nvGrpSpPr>
            <p:grpSpPr>
              <a:xfrm>
                <a:off x="4835880" y="4820760"/>
                <a:ext cx="2304360" cy="604080"/>
                <a:chOff x="4835880" y="4820760"/>
                <a:chExt cx="2304360" cy="604080"/>
              </a:xfrm>
            </p:grpSpPr>
            <p:sp>
              <p:nvSpPr>
                <p:cNvPr id="343"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4"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45"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企业礼仪在团队协作中的作用</a:t>
            </a:r>
            <a:endParaRPr lang="en-US" sz="3600" b="0" strike="noStrike" spc="-1">
              <a:solidFill>
                <a:schemeClr val="dk1"/>
              </a:solidFill>
              <a:latin typeface="Arial"/>
            </a:endParaRPr>
          </a:p>
        </p:txBody>
      </p:sp>
      <p:sp>
        <p:nvSpPr>
          <p:cNvPr id="346"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加强团队合作氛围</a:t>
            </a:r>
            <a:endParaRPr lang="en-US" sz="1400" b="0" strike="noStrike" spc="-1">
              <a:solidFill>
                <a:srgbClr val="000000"/>
              </a:solidFill>
              <a:latin typeface="Arial"/>
            </a:endParaRPr>
          </a:p>
        </p:txBody>
      </p:sp>
      <p:sp>
        <p:nvSpPr>
          <p:cNvPr id="347"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团队协作礼仪</a:t>
            </a:r>
            <a:endParaRPr lang="en-US" sz="1400" b="0" strike="noStrike" spc="-1">
              <a:solidFill>
                <a:srgbClr val="000000"/>
              </a:solidFill>
              <a:latin typeface="Arial"/>
            </a:endParaRPr>
          </a:p>
        </p:txBody>
      </p:sp>
      <p:sp>
        <p:nvSpPr>
          <p:cNvPr id="348"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有效沟通信息</a:t>
            </a:r>
            <a:endParaRPr lang="en-US" sz="1400" b="0" strike="noStrike" spc="-1">
              <a:solidFill>
                <a:srgbClr val="000000"/>
              </a:solidFill>
              <a:latin typeface="Arial"/>
            </a:endParaRPr>
          </a:p>
        </p:txBody>
      </p:sp>
      <p:sp>
        <p:nvSpPr>
          <p:cNvPr id="349"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沟通协调礼仪</a:t>
            </a:r>
            <a:endParaRPr lang="en-US" sz="1400" b="0" strike="noStrike" spc="-1">
              <a:solidFill>
                <a:srgbClr val="000000"/>
              </a:solidFill>
              <a:latin typeface="Arial"/>
            </a:endParaRPr>
          </a:p>
        </p:txBody>
      </p:sp>
      <p:sp>
        <p:nvSpPr>
          <p:cNvPr id="350"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提升领导者影响力</a:t>
            </a:r>
            <a:endParaRPr lang="en-US" sz="1400" b="0" strike="noStrike" spc="-1">
              <a:solidFill>
                <a:srgbClr val="000000"/>
              </a:solidFill>
              <a:latin typeface="Arial"/>
            </a:endParaRPr>
          </a:p>
        </p:txBody>
      </p:sp>
      <p:sp>
        <p:nvSpPr>
          <p:cNvPr id="351"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领导力培养礼仪</a:t>
            </a:r>
            <a:endParaRPr lang="en-US" sz="1400" b="0" strike="noStrike" spc="-1">
              <a:solidFill>
                <a:srgbClr val="000000"/>
              </a:solidFill>
              <a:latin typeface="Arial"/>
            </a:endParaRPr>
          </a:p>
        </p:txBody>
      </p:sp>
      <p:sp>
        <p:nvSpPr>
          <p:cNvPr id="352"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53"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23"/>
                                        </p:tgtEl>
                                        <p:attrNameLst>
                                          <p:attrName>style.visibility</p:attrName>
                                        </p:attrNameLst>
                                      </p:cBhvr>
                                      <p:to>
                                        <p:strVal val="visible"/>
                                      </p:to>
                                    </p:set>
                                    <p:anim calcmode="lin" valueType="num">
                                      <p:cBhvr additive="repl">
                                        <p:cTn id="7" dur="500" fill="hold"/>
                                        <p:tgtEl>
                                          <p:spTgt spid="323"/>
                                        </p:tgtEl>
                                        <p:attrNameLst>
                                          <p:attrName>ppt_x</p:attrName>
                                        </p:attrNameLst>
                                      </p:cBhvr>
                                      <p:tavLst>
                                        <p:tav tm="0">
                                          <p:val>
                                            <p:strVal val="#ppt_x"/>
                                          </p:val>
                                        </p:tav>
                                        <p:tav tm="100000">
                                          <p:val>
                                            <p:strVal val="#ppt_x"/>
                                          </p:val>
                                        </p:tav>
                                      </p:tavLst>
                                    </p:anim>
                                    <p:anim calcmode="lin" valueType="num">
                                      <p:cBhvr additive="repl">
                                        <p:cTn id="8" dur="500" fill="hold"/>
                                        <p:tgtEl>
                                          <p:spTgt spid="3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企业礼仪在客户服务中的价值</a:t>
            </a:r>
            <a:endParaRPr lang="en-US" sz="3600" b="0" strike="noStrike" spc="-1">
              <a:solidFill>
                <a:schemeClr val="dk1"/>
              </a:solidFill>
              <a:latin typeface="Arial"/>
            </a:endParaRPr>
          </a:p>
        </p:txBody>
      </p:sp>
      <p:sp>
        <p:nvSpPr>
          <p:cNvPr id="35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赢得客户信任</a:t>
            </a:r>
            <a:endParaRPr lang="en-US" sz="1400" b="0" strike="noStrike" spc="-1">
              <a:solidFill>
                <a:srgbClr val="000000"/>
              </a:solidFill>
              <a:latin typeface="Arial"/>
            </a:endParaRPr>
          </a:p>
        </p:txBody>
      </p:sp>
      <p:sp>
        <p:nvSpPr>
          <p:cNvPr id="35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服务态度礼仪</a:t>
            </a:r>
            <a:endParaRPr lang="en-US" sz="2000" b="0" strike="noStrike" spc="-1">
              <a:solidFill>
                <a:srgbClr val="000000"/>
              </a:solidFill>
              <a:latin typeface="Arial"/>
            </a:endParaRPr>
          </a:p>
        </p:txBody>
      </p:sp>
      <p:sp>
        <p:nvSpPr>
          <p:cNvPr id="35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5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5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妥善处理客户投诉</a:t>
            </a:r>
            <a:endParaRPr lang="en-US" sz="1400" b="0" strike="noStrike" spc="-1">
              <a:solidFill>
                <a:srgbClr val="000000"/>
              </a:solidFill>
              <a:latin typeface="Arial"/>
            </a:endParaRPr>
          </a:p>
        </p:txBody>
      </p:sp>
      <p:sp>
        <p:nvSpPr>
          <p:cNvPr id="36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投诉处理礼仪</a:t>
            </a:r>
            <a:endParaRPr lang="en-US" sz="2000" b="0" strike="noStrike" spc="-1">
              <a:solidFill>
                <a:srgbClr val="000000"/>
              </a:solidFill>
              <a:latin typeface="Arial"/>
            </a:endParaRPr>
          </a:p>
        </p:txBody>
      </p:sp>
      <p:sp>
        <p:nvSpPr>
          <p:cNvPr id="3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6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快速解决客户问题</a:t>
            </a:r>
            <a:endParaRPr lang="en-US" sz="1400" b="0" strike="noStrike" spc="-1">
              <a:solidFill>
                <a:srgbClr val="000000"/>
              </a:solidFill>
              <a:latin typeface="Arial"/>
            </a:endParaRPr>
          </a:p>
        </p:txBody>
      </p:sp>
      <p:sp>
        <p:nvSpPr>
          <p:cNvPr id="36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解决问题礼仪</a:t>
            </a:r>
            <a:endParaRPr lang="en-US" sz="2000" b="0" strike="noStrike" spc="-1">
              <a:solidFill>
                <a:srgbClr val="000000"/>
              </a:solidFill>
              <a:latin typeface="Arial"/>
            </a:endParaRPr>
          </a:p>
        </p:txBody>
      </p:sp>
      <p:grpSp>
        <p:nvGrpSpPr>
          <p:cNvPr id="364" name="组合 1"/>
          <p:cNvGrpSpPr/>
          <p:nvPr/>
        </p:nvGrpSpPr>
        <p:grpSpPr>
          <a:xfrm>
            <a:off x="7400520" y="1547280"/>
            <a:ext cx="4089960" cy="3641760"/>
            <a:chOff x="7400520" y="1547280"/>
            <a:chExt cx="4089960" cy="3641760"/>
          </a:xfrm>
        </p:grpSpPr>
        <p:sp>
          <p:nvSpPr>
            <p:cNvPr id="365"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6"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67"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68"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69" name="íś1ïḍè"/>
            <p:cNvGrpSpPr/>
            <p:nvPr/>
          </p:nvGrpSpPr>
          <p:grpSpPr>
            <a:xfrm>
              <a:off x="8902800" y="3224880"/>
              <a:ext cx="1090080" cy="699120"/>
              <a:chOff x="8902800" y="3224880"/>
              <a:chExt cx="1090080" cy="699120"/>
            </a:xfrm>
          </p:grpSpPr>
          <p:sp>
            <p:nvSpPr>
              <p:cNvPr id="370"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71"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64"/>
                                        </p:tgtEl>
                                        <p:attrNameLst>
                                          <p:attrName>style.visibility</p:attrName>
                                        </p:attrNameLst>
                                      </p:cBhvr>
                                      <p:to>
                                        <p:strVal val="visible"/>
                                      </p:to>
                                    </p:set>
                                    <p:animEffect transition="in" filter="wipe(down)">
                                      <p:cBhvr additive="repl">
                                        <p:cTn id="7" dur="500"/>
                                        <p:tgtEl>
                                          <p:spTgt spid="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3"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招聘宣传礼仪</a:t>
            </a:r>
            <a:endParaRPr lang="en-US" sz="1800" b="0" strike="noStrike" spc="-1">
              <a:solidFill>
                <a:srgbClr val="000000"/>
              </a:solidFill>
              <a:latin typeface="Arial"/>
            </a:endParaRPr>
          </a:p>
        </p:txBody>
      </p:sp>
      <p:sp>
        <p:nvSpPr>
          <p:cNvPr id="374"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吸引人才关注</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展示企业魅力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树立专业形象</a:t>
            </a:r>
            <a:endParaRPr lang="en-US" sz="1200" b="0" strike="noStrike" spc="-1">
              <a:solidFill>
                <a:srgbClr val="000000"/>
              </a:solidFill>
              <a:latin typeface="Arial"/>
            </a:endParaRPr>
          </a:p>
        </p:txBody>
      </p:sp>
      <p:sp>
        <p:nvSpPr>
          <p:cNvPr id="3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6"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面试结果反馈礼仪</a:t>
            </a:r>
            <a:endParaRPr lang="en-US" sz="1800" b="0" strike="noStrike" spc="-1">
              <a:solidFill>
                <a:srgbClr val="000000"/>
              </a:solidFill>
              <a:latin typeface="Arial"/>
            </a:endParaRPr>
          </a:p>
        </p:txBody>
      </p:sp>
      <p:sp>
        <p:nvSpPr>
          <p:cNvPr id="377"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及时回复</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诚恳回馈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建立良好沟通</a:t>
            </a:r>
            <a:endParaRPr lang="en-US" sz="1200" b="0" strike="noStrike" spc="-1">
              <a:solidFill>
                <a:srgbClr val="000000"/>
              </a:solidFill>
              <a:latin typeface="Arial"/>
            </a:endParaRPr>
          </a:p>
        </p:txBody>
      </p:sp>
      <p:sp>
        <p:nvSpPr>
          <p:cNvPr id="3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9"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80"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企业礼仪在面试招聘中的应用</a:t>
            </a:r>
            <a:endParaRPr lang="en-US" sz="3600" b="0" strike="noStrike" spc="-1">
              <a:solidFill>
                <a:schemeClr val="dk1"/>
              </a:solidFill>
              <a:latin typeface="Arial"/>
            </a:endParaRPr>
          </a:p>
        </p:txBody>
      </p:sp>
      <p:sp>
        <p:nvSpPr>
          <p:cNvPr id="3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3"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面试礼仪技巧</a:t>
            </a:r>
            <a:endParaRPr lang="en-US" sz="1800" b="0" strike="noStrike" spc="-1">
              <a:solidFill>
                <a:srgbClr val="000000"/>
              </a:solidFill>
              <a:latin typeface="Arial"/>
            </a:endParaRPr>
          </a:p>
        </p:txBody>
      </p:sp>
      <p:sp>
        <p:nvSpPr>
          <p:cNvPr id="384"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穿着得体</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言行举止得当</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自信大方</a:t>
            </a:r>
            <a:endParaRPr lang="en-US" sz="1200" b="0" strike="noStrike" spc="-1">
              <a:solidFill>
                <a:srgbClr val="000000"/>
              </a:solidFill>
              <a:latin typeface="Arial"/>
            </a:endParaRPr>
          </a:p>
        </p:txBody>
      </p:sp>
      <p:grpSp>
        <p:nvGrpSpPr>
          <p:cNvPr id="385" name="组合 4"/>
          <p:cNvGrpSpPr/>
          <p:nvPr/>
        </p:nvGrpSpPr>
        <p:grpSpPr>
          <a:xfrm>
            <a:off x="3839400" y="2049840"/>
            <a:ext cx="3803400" cy="3803400"/>
            <a:chOff x="3839400" y="2049840"/>
            <a:chExt cx="3803400" cy="3803400"/>
          </a:xfrm>
        </p:grpSpPr>
        <p:sp>
          <p:nvSpPr>
            <p:cNvPr id="386"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87"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88"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89"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90"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91"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92"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93"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94"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95"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85"/>
                                        </p:tgtEl>
                                        <p:attrNameLst>
                                          <p:attrName>style.visibility</p:attrName>
                                        </p:attrNameLst>
                                      </p:cBhvr>
                                      <p:to>
                                        <p:strVal val="visible"/>
                                      </p:to>
                                    </p:set>
                                    <p:animEffect transition="in" filter="wheel(1)">
                                      <p:cBhvr additive="repl">
                                        <p:cTn id="7" dur="2000"/>
                                        <p:tgtEl>
                                          <p:spTgt spid="3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397"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企业礼仪培训是企业管理中不可或缺的一环，通过合适的礼仪应用，能够提升企业形象、增强员工素养、改善内外部协作关系，帮助企业解决各种问题，促进企业发展。</a:t>
            </a:r>
            <a:endParaRPr lang="en-US" sz="1600" b="0" strike="noStrike" spc="-1">
              <a:solidFill>
                <a:srgbClr val="000000"/>
              </a:solidFill>
              <a:latin typeface="Arial"/>
            </a:endParaRPr>
          </a:p>
        </p:txBody>
      </p:sp>
      <p:grpSp>
        <p:nvGrpSpPr>
          <p:cNvPr id="398" name="组合 1"/>
          <p:cNvGrpSpPr/>
          <p:nvPr/>
        </p:nvGrpSpPr>
        <p:grpSpPr>
          <a:xfrm>
            <a:off x="3419640" y="1802880"/>
            <a:ext cx="8527320" cy="3303360"/>
            <a:chOff x="3419640" y="1802880"/>
            <a:chExt cx="8527320" cy="3303360"/>
          </a:xfrm>
        </p:grpSpPr>
        <p:grpSp>
          <p:nvGrpSpPr>
            <p:cNvPr id="399" name="íṩlïḑê"/>
            <p:cNvGrpSpPr/>
            <p:nvPr/>
          </p:nvGrpSpPr>
          <p:grpSpPr>
            <a:xfrm>
              <a:off x="3419640" y="3746160"/>
              <a:ext cx="2864880" cy="1360080"/>
              <a:chOff x="3419640" y="3746160"/>
              <a:chExt cx="2864880" cy="1360080"/>
            </a:xfrm>
          </p:grpSpPr>
          <p:sp>
            <p:nvSpPr>
              <p:cNvPr id="400"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401"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402"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403"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404"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5"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406" name="iṧḻídè"/>
            <p:cNvGrpSpPr/>
            <p:nvPr/>
          </p:nvGrpSpPr>
          <p:grpSpPr>
            <a:xfrm>
              <a:off x="9758880" y="2018520"/>
              <a:ext cx="1511640" cy="1511640"/>
              <a:chOff x="9758880" y="2018520"/>
              <a:chExt cx="1511640" cy="1511640"/>
            </a:xfrm>
          </p:grpSpPr>
          <p:sp>
            <p:nvSpPr>
              <p:cNvPr id="407"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8"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409"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0"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11"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98"/>
                                        </p:tgtEl>
                                        <p:attrNameLst>
                                          <p:attrName>style.visibility</p:attrName>
                                        </p:attrNameLst>
                                      </p:cBhvr>
                                      <p:to>
                                        <p:strVal val="visible"/>
                                      </p:to>
                                    </p:set>
                                    <p:animEffect transition="in" filter="fade">
                                      <p:cBhvr additive="repl">
                                        <p:cTn id="7" dur="1000"/>
                                        <p:tgtEl>
                                          <p:spTgt spid="398"/>
                                        </p:tgtEl>
                                      </p:cBhvr>
                                    </p:animEffect>
                                    <p:anim calcmode="lin" valueType="num">
                                      <p:cBhvr additive="repl">
                                        <p:cTn id="8" dur="1000" fill="hold"/>
                                        <p:tgtEl>
                                          <p:spTgt spid="398"/>
                                        </p:tgtEl>
                                        <p:attrNameLst>
                                          <p:attrName>ppt_x</p:attrName>
                                        </p:attrNameLst>
                                      </p:cBhvr>
                                      <p:tavLst>
                                        <p:tav tm="0">
                                          <p:val>
                                            <p:strVal val="#ppt_x"/>
                                          </p:val>
                                        </p:tav>
                                        <p:tav tm="100000">
                                          <p:val>
                                            <p:strVal val="#ppt_x"/>
                                          </p:val>
                                        </p:tav>
                                      </p:tavLst>
                                    </p:anim>
                                    <p:anim calcmode="lin" valueType="num">
                                      <p:cBhvr additive="repl">
                                        <p:cTn id="9" dur="1000" fill="hold"/>
                                        <p:tgtEl>
                                          <p:spTgt spid="3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https://d.book118.com/877123156011006055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174</Paragraphs>
  <Slides>21</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DejaVu Sans</vt:lpstr>
      <vt:lpstr>Impact</vt:lpstr>
      <vt:lpstr>Office Theme</vt:lpstr>
      <vt:lpstr>企业礼仪培训如何帮助企业解决问题</vt:lpstr>
      <vt:lpstr>目录</vt:lpstr>
      <vt:lpstr>第1章 企业礼仪培训的定义与意义</vt:lpstr>
      <vt:lpstr> </vt:lpstr>
      <vt:lpstr>企业礼仪培训的意义</vt:lpstr>
      <vt:lpstr>企业礼仪培训的内容</vt:lpstr>
      <vt:lpstr>企业礼仪培训的方法</vt:lpstr>
      <vt:lpstr>企业礼仪培训的重要性</vt:lpstr>
      <vt:lpstr>第2章 企业礼仪培训的实施</vt:lpstr>
      <vt:lpstr> </vt:lpstr>
      <vt:lpstr>企业礼仪培训的实施步骤</vt:lpstr>
      <vt:lpstr>企业礼仪培训的评估和总结</vt:lpstr>
      <vt:lpstr>企业礼仪培训的持续跟进</vt:lpstr>
      <vt:lpstr>企业礼仪培训的重要性</vt:lpstr>
      <vt:lpstr>第3章 企业礼仪培训的实际应用</vt:lpstr>
      <vt:lpstr> </vt:lpstr>
      <vt:lpstr>企业礼仪在团队协作中的作用</vt:lpstr>
      <vt:lpstr>企业礼仪在客户服务中的价值</vt:lpstr>
      <vt:lpstr>企业礼仪在面试招聘中的应用</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2024-09-29T14:23:28.244</cp:lastPrinted>
  <dcterms:created xsi:type="dcterms:W3CDTF">2024-09-29T06:23:28Z</dcterms:created>
  <dcterms:modified xsi:type="dcterms:W3CDTF">2024-09-29T06:23:30Z</dcterms:modified>
</cp:coreProperties>
</file>