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6F75470-B429-43D8-8BB5-37A6D6E336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0B9F40-70FC-4B9A-8CC4-BC475021F3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34B1095-21CD-43C5-B655-8D3EB64B63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20E262A-C5CA-40DD-B78B-644FC311CE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55979D5-705A-40B9-8546-A909C1402BF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C8368F8-D9FC-46FB-B611-AFB549F0457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C8F9DF3-2711-4F7A-BF68-055C2A7F940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B4A396-3DD6-4E14-8102-09DC1DC3D4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83A896C-6C12-4C1C-8C6C-5ABA527C79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C627B4-8E3D-411E-89E5-6316FB5437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841EE4-4404-4E32-8968-DBAECBF9AE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7123161054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对比剂严重过敏反应共识与指南解析2022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对比剂严重过敏反应概述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对比剂严重过敏反应的预防</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对比剂严重过敏反应的诊断与治疗</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对比剂严重过敏反应的共识与指南解析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新技术与新方法在对比剂严重过敏反应中的应用</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对比剂严重过敏反应的研究进展与未来方向</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对比剂严重过敏反应概述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对比剂严重过敏反应是指在接触对比剂后发生的严重不良反应，可能导致休克、呼吸困难、甚至死亡。</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分类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根据症状的严重程度，对比剂严重过敏反应可分为轻度、中度和重度。</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4924" b="24924"/>
          <a:stretch>
            <a:fillRect/>
          </a:stretch>
        </p:blipFill>
        <p:spPr>
          <a:xfrm>
            <a:off x="3909691" y="1250241"/>
            <a:ext cx="7848600" cy="5248274"/>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对比剂严重过敏反应的发生机制可能与对比剂中的某些成分或高渗透压有关，也可能与个体差异、遗传因素等有关。</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常见的对比剂严重过敏反应原因为碘过敏、钆过敏等。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发生机制与原因</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原因</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发生机制</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发病率</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对比剂严重过敏反应的发病率较低，但一旦发生，后果严重。</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影响因素</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年龄、性别、遗传因素、基础疾病等可能影响对比剂严重过敏反应的发生。</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预防措施</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通过询问过敏史、预防性用药、监测等措施可降低对比剂严重过敏反应的发生风险。</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流行病学特点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对比剂严重过敏反应的预防</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477400" y="2610745"/>
            <a:ext cx="1568482" cy="1639538"/>
            <a:chOff x="6477400" y="2610745"/>
            <a:chExt cx="1568482" cy="1639538"/>
          </a:xfrm>
        </p:grpSpPr>
        <p:sp>
          <p:nvSpPr>
            <p:cNvPr id="3" name="Freeform 3"/>
            <p:cNvSpPr/>
            <p:nvPr/>
          </p:nvSpPr>
          <p:spPr>
            <a:xfrm rot="15417784">
              <a:off x="6477400" y="2610745"/>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7071664" y="3240538"/>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8078838" y="2037055"/>
            <a:ext cx="3224117" cy="3370231"/>
            <a:chOff x="8078838" y="2037055"/>
            <a:chExt cx="3224117" cy="3370231"/>
          </a:xfrm>
        </p:grpSpPr>
        <p:sp>
          <p:nvSpPr>
            <p:cNvPr id="6" name="Freeform 6"/>
            <p:cNvSpPr/>
            <p:nvPr/>
          </p:nvSpPr>
          <p:spPr>
            <a:xfrm rot="16200000">
              <a:off x="8078838" y="2037055"/>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350711" y="3363792"/>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259021" y="4383062"/>
            <a:ext cx="977456" cy="1021747"/>
            <a:chOff x="7259021" y="4383062"/>
            <a:chExt cx="977456" cy="1021747"/>
          </a:xfrm>
        </p:grpSpPr>
        <p:sp>
          <p:nvSpPr>
            <p:cNvPr id="9" name="Freeform 9"/>
            <p:cNvSpPr/>
            <p:nvPr/>
          </p:nvSpPr>
          <p:spPr>
            <a:xfrm rot="16200000">
              <a:off x="7259021" y="4383062"/>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629353" y="4775492"/>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 name="AutoShape 11"/>
          <p:cNvSpPr/>
          <p:nvPr/>
        </p:nvSpPr>
        <p:spPr>
          <a:xfrm>
            <a:off x="870036" y="2413316"/>
            <a:ext cx="584258" cy="584258"/>
          </a:xfrm>
          <a:prstGeom prst="ellipse">
            <a:avLst/>
          </a:prstGeom>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2" name="AutoShape 12"/>
          <p:cNvSpPr/>
          <p:nvPr/>
        </p:nvSpPr>
        <p:spPr>
          <a:xfrm>
            <a:off x="965342" y="2512808"/>
            <a:ext cx="395855" cy="368935"/>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13" name="TextBox 13"/>
          <p:cNvSpPr txBox="1"/>
          <p:nvPr/>
        </p:nvSpPr>
        <p:spPr>
          <a:xfrm>
            <a:off x="1641736" y="2429872"/>
            <a:ext cx="4120112" cy="78656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医疗机构应制定相关制度，明确预防措施和应急处理流程，确保患者安全。</a:t>
            </a:r>
          </a:p>
        </p:txBody>
      </p:sp>
      <p:sp>
        <p:nvSpPr>
          <p:cNvPr id="14" name="TextBox 14"/>
          <p:cNvSpPr txBox="1"/>
          <p:nvPr/>
        </p:nvSpPr>
        <p:spPr>
          <a:xfrm>
            <a:off x="1641736" y="2158409"/>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建立预防对比剂严重过敏反应的制度</a:t>
            </a:r>
          </a:p>
        </p:txBody>
      </p:sp>
      <p:sp>
        <p:nvSpPr>
          <p:cNvPr id="15" name="AutoShape 15"/>
          <p:cNvSpPr/>
          <p:nvPr/>
        </p:nvSpPr>
        <p:spPr>
          <a:xfrm>
            <a:off x="870036" y="3552810"/>
            <a:ext cx="584258" cy="584258"/>
          </a:xfrm>
          <a:prstGeom prst="ellipse">
            <a:avLst/>
          </a:prstGeom>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6" name="AutoShape 16"/>
          <p:cNvSpPr/>
          <p:nvPr/>
        </p:nvSpPr>
        <p:spPr>
          <a:xfrm>
            <a:off x="946292" y="3654420"/>
            <a:ext cx="453011" cy="368935"/>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17" name="TextBox 17"/>
          <p:cNvSpPr txBox="1"/>
          <p:nvPr/>
        </p:nvSpPr>
        <p:spPr>
          <a:xfrm>
            <a:off x="1641736" y="3615528"/>
            <a:ext cx="4114800" cy="799744"/>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对医护人员进行对比剂严重过敏反应的培训，提高医护人员对过敏反应的识别和处理能力。</a:t>
            </a:r>
          </a:p>
        </p:txBody>
      </p:sp>
      <p:sp>
        <p:nvSpPr>
          <p:cNvPr id="18" name="TextBox 18"/>
          <p:cNvSpPr txBox="1"/>
          <p:nvPr/>
        </p:nvSpPr>
        <p:spPr>
          <a:xfrm>
            <a:off x="1641736" y="3344066"/>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培训医护人员</a:t>
            </a:r>
          </a:p>
        </p:txBody>
      </p:sp>
      <p:sp>
        <p:nvSpPr>
          <p:cNvPr id="19" name="AutoShape 19"/>
          <p:cNvSpPr/>
          <p:nvPr/>
        </p:nvSpPr>
        <p:spPr>
          <a:xfrm>
            <a:off x="865802" y="4701631"/>
            <a:ext cx="584258" cy="584258"/>
          </a:xfrm>
          <a:prstGeom prst="ellipse">
            <a:avLst/>
          </a:prstGeom>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0" name="AutoShape 20"/>
          <p:cNvSpPr/>
          <p:nvPr/>
        </p:nvSpPr>
        <p:spPr>
          <a:xfrm>
            <a:off x="932957" y="4801125"/>
            <a:ext cx="453011" cy="368935"/>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21" name="TextBox 21"/>
          <p:cNvSpPr txBox="1"/>
          <p:nvPr/>
        </p:nvSpPr>
        <p:spPr>
          <a:xfrm>
            <a:off x="1641736" y="4814363"/>
            <a:ext cx="4114800" cy="78656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医疗机构应建立过敏反应应急处理小组，负责过敏反应的紧急处理和救治工作。</a:t>
            </a:r>
          </a:p>
        </p:txBody>
      </p:sp>
      <p:sp>
        <p:nvSpPr>
          <p:cNvPr id="22" name="TextBox 22"/>
          <p:cNvSpPr txBox="1"/>
          <p:nvPr/>
        </p:nvSpPr>
        <p:spPr>
          <a:xfrm>
            <a:off x="1641736" y="4542900"/>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建立过敏反应应急处理小组</a:t>
            </a:r>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预防策略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询问过敏史</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在给患者使用对比剂前，应详细询问患者的过敏史，包括对比剂过敏史和其他药物、食物过敏史。</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预防性用药</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对于有过敏史的患者，可以考虑在给药前使用抗组胺药物或糖皮质激素等预防性用药。</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备好急救药品和设备</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在给患者使用对比剂前，应准备好急救药品和设备，如肾上腺素、氧气等，以便在发生过敏反应时能够及时救治。</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预防措施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配合医护人员</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教育患者积极配合医护人员的预防和处理措施，遵守医疗机构的制度和要求。</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告知风险</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在给患者使用对比剂前，应告知患者对比剂使用的风险和可能出现的不良反应，特别是过敏反应。</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自我观察</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教育患者在使用对比剂过程中注意自我观察，如出现不适或异常症状应及时告知医护人员。</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患者教育</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对比剂严重过敏反应的诊断与治疗</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诊断标准</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对比剂严重过敏反应的诊断主要依据患者的过敏史、症状和体征，以及必要的实验室检查结果。</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诊断流程</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在发生对比剂严重过敏反应时，应立即停止使用对比剂，并尽快进行诊断。医生应详细询问患者的过敏史，观察患者的症状和体征，如出现呼吸困难、喉头水肿、低血压等严重症状，应立即进行急救处理。</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诊断标准与流程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治疗原则</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对比剂严重过敏反应的治疗应以快速、有效、安全为原则，根据患者的具体情况制定个性化的治疗方案。</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治疗方法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治疗方法包括药物治疗、急救处理和后续治疗。药物治疗主要包括使用抗过敏药物、抗炎药物等；急救处理包括气管插管、心肺复苏等；后续治疗则根据患者的具体情况而定，如进行心理治疗等。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治疗原则与方法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https://d.book118.com/877123161054006034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2024-09-08T06:22:03.768</cp:lastPrinted>
  <dcterms:created xsi:type="dcterms:W3CDTF">2024-09-07T22:22:03Z</dcterms:created>
  <dcterms:modified xsi:type="dcterms:W3CDTF">2024-09-07T22:22:06Z</dcterms:modified>
</cp:coreProperties>
</file>