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9144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F5ED5FB-72EE-4655-A81B-70038353F2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2C0DAA-FB50-4590-BAF2-B18BE9B33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6B080B4-5F6A-471C-AA2C-FD73EE2026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0F19C3B-55A1-4781-8BA7-1243AB4143C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6FDE45-9DE8-40EA-B35C-846AE0DD6EF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69B6387-55BE-4F61-9A33-A9AB8A409E5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D36409E-0F82-4204-8C23-C48AA409CEC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E28350A-944F-43A0-BEDC-2CAB9EF323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4071E8E-6D9C-4BD0-8A6E-5D269DC85C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9D6DB8-602C-4DB7-BBE4-426FE2CAD7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611487-EC81-486C-9181-F9C0D2BBD9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2800" b="1" i="0">
                <a:solidFill>
                  <a:schemeClr val="tx1"/>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2959100" y="631190"/>
            <a:ext cx="3225800" cy="452119"/>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3" name="Holder 3"/>
          <p:cNvSpPr>
            <a:spLocks noGrp="1"/>
          </p:cNvSpPr>
          <p:nvPr>
            <p:ph type="body" idx="1"/>
          </p:nvPr>
        </p:nvSpPr>
        <p:spPr>
          <a:xfrm>
            <a:off x="535940" y="2139748"/>
            <a:ext cx="3924300" cy="257937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1.png" /><Relationship Id="rId11" Type="http://schemas.openxmlformats.org/officeDocument/2006/relationships/image" Target="../media/image12.png" /><Relationship Id="rId12" Type="http://schemas.openxmlformats.org/officeDocument/2006/relationships/image" Target="../media/image13.png" /><Relationship Id="rId13" Type="http://schemas.openxmlformats.org/officeDocument/2006/relationships/image" Target="../media/image14.png" /><Relationship Id="rId14" Type="http://schemas.openxmlformats.org/officeDocument/2006/relationships/image" Target="../media/image15.png" /><Relationship Id="rId15" Type="http://schemas.openxmlformats.org/officeDocument/2006/relationships/image" Target="../media/image16.png" /><Relationship Id="rId16" Type="http://schemas.openxmlformats.org/officeDocument/2006/relationships/image" Target="../media/image17.png" /><Relationship Id="rId17" Type="http://schemas.openxmlformats.org/officeDocument/2006/relationships/image" Target="../media/image18.png" /><Relationship Id="rId18" Type="http://schemas.openxmlformats.org/officeDocument/2006/relationships/image" Target="../media/image19.png" /><Relationship Id="rId2" Type="http://schemas.openxmlformats.org/officeDocument/2006/relationships/image" Target="../media/image3.jpe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 Id="rId7" Type="http://schemas.openxmlformats.org/officeDocument/2006/relationships/image" Target="../media/image8.png" /><Relationship Id="rId8" Type="http://schemas.openxmlformats.org/officeDocument/2006/relationships/image" Target="../media/image9.png" /><Relationship Id="rId9" Type="http://schemas.openxmlformats.org/officeDocument/2006/relationships/image" Target="../media/image10.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0.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0.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2.jpeg" /><Relationship Id="rId3" Type="http://schemas.openxmlformats.org/officeDocument/2006/relationships/hyperlink" Target="http://docs.google.com/" TargetMode="Ex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7135055101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1206500" y="1699895"/>
            <a:ext cx="6731000" cy="695960"/>
          </a:xfrm>
          <a:prstGeom prst="rect">
            <a:avLst/>
          </a:prstGeom>
        </p:spPr>
        <p:txBody>
          <a:bodyPr vert="horz" wrap="square" lIns="0" tIns="12700" rIns="0" bIns="0" rtlCol="0">
            <a:spAutoFit/>
          </a:bodyPr>
          <a:lstStyle/>
          <a:p>
            <a:pPr marL="12700">
              <a:lnSpc>
                <a:spcPct val="100000"/>
              </a:lnSpc>
              <a:spcBef>
                <a:spcPts val="100"/>
              </a:spcBef>
            </a:pPr>
            <a:r>
              <a:rPr sz="4400" b="0" spc="-5">
                <a:latin typeface="宋体"/>
                <a:cs typeface="宋体"/>
              </a:rPr>
              <a:t>云计算技术原理和应用发展</a:t>
            </a:r>
            <a:endParaRPr sz="4400">
              <a:latin typeface="宋体"/>
              <a:cs typeface="宋体"/>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2406340" y="610255"/>
            <a:ext cx="4328160" cy="452120"/>
          </a:xfrm>
          <a:prstGeom prst="rect">
            <a:avLst/>
          </a:prstGeom>
        </p:spPr>
        <p:txBody>
          <a:bodyPr vert="horz" wrap="square" lIns="0" tIns="12700" rIns="0" bIns="0" rtlCol="0">
            <a:spAutoFit/>
          </a:bodyPr>
          <a:lstStyle/>
          <a:p>
            <a:pPr marL="12700">
              <a:lnSpc>
                <a:spcPct val="100000"/>
              </a:lnSpc>
              <a:spcBef>
                <a:spcPts val="100"/>
              </a:spcBef>
            </a:pPr>
            <a:r>
              <a:rPr sz="2800" b="1" spc="-5">
                <a:latin typeface="Microsoft JhengHei"/>
                <a:cs typeface="Microsoft JhengHei"/>
              </a:rPr>
              <a:t>云计算：</a:t>
            </a:r>
            <a:r>
              <a:rPr sz="2800" b="1" spc="-10">
                <a:latin typeface="Arial"/>
                <a:cs typeface="Arial"/>
              </a:rPr>
              <a:t>CloudComputing</a:t>
            </a:r>
            <a:endParaRPr sz="2800">
              <a:latin typeface="Arial"/>
              <a:cs typeface="Arial"/>
            </a:endParaRPr>
          </a:p>
        </p:txBody>
      </p:sp>
      <p:sp>
        <p:nvSpPr>
          <p:cNvPr id="4" name="object 4"/>
          <p:cNvSpPr txBox="1">
            <a:spLocks noGrp="1"/>
          </p:cNvSpPr>
          <p:nvPr>
            <p:ph type="title"/>
          </p:nvPr>
        </p:nvSpPr>
        <p:spPr>
          <a:xfrm>
            <a:off x="3660140" y="2333307"/>
            <a:ext cx="5511800" cy="574040"/>
          </a:xfrm>
          <a:prstGeom prst="rect">
            <a:avLst/>
          </a:prstGeom>
        </p:spPr>
        <p:txBody>
          <a:bodyPr vert="horz" wrap="square" lIns="0" tIns="12700" rIns="0" bIns="0" rtlCol="0">
            <a:spAutoFit/>
          </a:bodyPr>
          <a:lstStyle/>
          <a:p>
            <a:pPr marL="12700">
              <a:lnSpc>
                <a:spcPct val="100000"/>
              </a:lnSpc>
              <a:spcBef>
                <a:spcPts val="100"/>
              </a:spcBef>
            </a:pPr>
            <a:r>
              <a:rPr sz="3600" spc="-5"/>
              <a:t>云计算已被业界视为互联网</a:t>
            </a:r>
            <a:endParaRPr sz="3600"/>
          </a:p>
        </p:txBody>
      </p:sp>
      <p:sp>
        <p:nvSpPr>
          <p:cNvPr id="5" name="object 5"/>
          <p:cNvSpPr txBox="1"/>
          <p:nvPr/>
        </p:nvSpPr>
        <p:spPr>
          <a:xfrm>
            <a:off x="840740" y="2881947"/>
            <a:ext cx="8331200" cy="3129280"/>
          </a:xfrm>
          <a:prstGeom prst="rect">
            <a:avLst/>
          </a:prstGeom>
        </p:spPr>
        <p:txBody>
          <a:bodyPr vert="horz" wrap="square" lIns="0" tIns="12700" rIns="0" bIns="0" rtlCol="0">
            <a:spAutoFit/>
          </a:bodyPr>
          <a:lstStyle/>
          <a:p>
            <a:pPr marL="2832100" marR="5080" algn="just">
              <a:lnSpc>
                <a:spcPct val="100000"/>
              </a:lnSpc>
              <a:spcBef>
                <a:spcPts val="100"/>
              </a:spcBef>
            </a:pPr>
            <a:r>
              <a:rPr sz="3600" b="1" spc="-5">
                <a:latin typeface="Microsoft JhengHei"/>
                <a:cs typeface="Microsoft JhengHei"/>
              </a:rPr>
              <a:t>网产业的下一次革命，它将将带来工作方式和商业模式</a:t>
            </a:r>
            <a:r>
              <a:rPr sz="3600" b="1" spc="-10">
                <a:latin typeface="Microsoft JhengHei"/>
                <a:cs typeface="Microsoft JhengHei"/>
              </a:rPr>
              <a:t>式的根本性改变</a:t>
            </a:r>
            <a:endParaRPr sz="3600">
              <a:latin typeface="Microsoft JhengHei"/>
              <a:cs typeface="Microsoft JhengHei"/>
            </a:endParaRPr>
          </a:p>
          <a:p>
            <a:pPr>
              <a:lnSpc>
                <a:spcPct val="100000"/>
              </a:lnSpc>
              <a:spcBef>
                <a:spcPts val="10"/>
              </a:spcBef>
            </a:pPr>
            <a:endParaRPr sz="3200">
              <a:latin typeface="Microsoft JhengHei"/>
              <a:cs typeface="Microsoft JhengHei"/>
            </a:endParaRPr>
          </a:p>
          <a:p>
            <a:pPr marL="12700">
              <a:lnSpc>
                <a:spcPct val="100000"/>
              </a:lnSpc>
            </a:pPr>
            <a:r>
              <a:rPr sz="4650" b="1" spc="-280">
                <a:latin typeface="Microsoft JhengHei"/>
                <a:cs typeface="Microsoft JhengHei"/>
              </a:rPr>
              <a:t>云时代已经到来</a:t>
            </a:r>
            <a:r>
              <a:rPr sz="4650" b="1" spc="-330">
                <a:latin typeface="Microsoft JhengHei"/>
                <a:cs typeface="Microsoft JhengHei"/>
              </a:rPr>
              <a:t>！</a:t>
            </a:r>
            <a:endParaRPr sz="4650">
              <a:latin typeface="Microsoft JhengHei"/>
              <a:cs typeface="Microsoft JhengHei"/>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3093085" y="73500"/>
            <a:ext cx="2768600" cy="848360"/>
          </a:xfrm>
          <a:prstGeom prst="rect">
            <a:avLst/>
          </a:prstGeom>
        </p:spPr>
        <p:txBody>
          <a:bodyPr vert="horz" wrap="square" lIns="0" tIns="12700" rIns="0" bIns="0" rtlCol="0">
            <a:spAutoFit/>
          </a:bodyPr>
          <a:lstStyle/>
          <a:p>
            <a:pPr marL="12700">
              <a:lnSpc>
                <a:spcPct val="100000"/>
              </a:lnSpc>
              <a:spcBef>
                <a:spcPts val="100"/>
              </a:spcBef>
            </a:pPr>
            <a:r>
              <a:rPr sz="5400" spc="-15"/>
              <a:t>主要内容</a:t>
            </a:r>
            <a:endParaRPr sz="5400"/>
          </a:p>
        </p:txBody>
      </p:sp>
      <p:grpSp>
        <p:nvGrpSpPr>
          <p:cNvPr id="4" name="object 4"/>
          <p:cNvGrpSpPr/>
          <p:nvPr/>
        </p:nvGrpSpPr>
        <p:grpSpPr>
          <a:xfrm>
            <a:off x="900111" y="1412874"/>
            <a:ext cx="7345680" cy="4286250"/>
            <a:chOff x="900111" y="1412874"/>
            <a:chExt cx="7345680" cy="4286250"/>
          </a:xfrm>
        </p:grpSpPr>
        <p:pic>
          <p:nvPicPr>
            <p:cNvPr id="5" name="object 5"/>
            <p:cNvPicPr/>
            <p:nvPr/>
          </p:nvPicPr>
          <p:blipFill>
            <a:blip r:embed="rId3"/>
            <a:stretch>
              <a:fillRect/>
            </a:stretch>
          </p:blipFill>
          <p:spPr>
            <a:xfrm>
              <a:off x="900112" y="1412874"/>
              <a:ext cx="7345360" cy="508000"/>
            </a:xfrm>
            <a:prstGeom prst="rect">
              <a:avLst/>
            </a:prstGeom>
          </p:spPr>
        </p:pic>
        <p:sp>
          <p:nvSpPr>
            <p:cNvPr id="6" name="object 6"/>
            <p:cNvSpPr/>
            <p:nvPr/>
          </p:nvSpPr>
          <p:spPr>
            <a:xfrm>
              <a:off x="900111" y="1412874"/>
              <a:ext cx="792480" cy="508000"/>
            </a:xfrm>
            <a:custGeom>
              <a:rect l="l" t="t" r="r" b="b"/>
              <a:pathLst>
                <a:path w="792480" h="508000">
                  <a:moveTo>
                    <a:pt x="84666" y="508000"/>
                  </a:moveTo>
                  <a:lnTo>
                    <a:pt x="24798" y="483201"/>
                  </a:lnTo>
                  <a:lnTo>
                    <a:pt x="0" y="423333"/>
                  </a:lnTo>
                  <a:lnTo>
                    <a:pt x="0" y="84666"/>
                  </a:lnTo>
                  <a:lnTo>
                    <a:pt x="6653" y="51710"/>
                  </a:lnTo>
                  <a:lnTo>
                    <a:pt x="24798" y="24798"/>
                  </a:lnTo>
                  <a:lnTo>
                    <a:pt x="51711" y="6653"/>
                  </a:lnTo>
                  <a:lnTo>
                    <a:pt x="84666" y="0"/>
                  </a:lnTo>
                  <a:lnTo>
                    <a:pt x="707495" y="0"/>
                  </a:lnTo>
                  <a:lnTo>
                    <a:pt x="767363" y="24798"/>
                  </a:lnTo>
                  <a:lnTo>
                    <a:pt x="792161" y="84666"/>
                  </a:lnTo>
                  <a:lnTo>
                    <a:pt x="792162" y="423333"/>
                  </a:lnTo>
                  <a:lnTo>
                    <a:pt x="785508" y="456289"/>
                  </a:lnTo>
                  <a:lnTo>
                    <a:pt x="767363" y="483201"/>
                  </a:lnTo>
                  <a:lnTo>
                    <a:pt x="740451" y="501346"/>
                  </a:lnTo>
                  <a:lnTo>
                    <a:pt x="707495" y="507999"/>
                  </a:lnTo>
                  <a:lnTo>
                    <a:pt x="84666" y="508000"/>
                  </a:lnTo>
                  <a:close/>
                </a:path>
              </a:pathLst>
            </a:custGeom>
            <a:solidFill>
              <a:srgbClr val="2A5682"/>
            </a:solidFill>
          </p:spPr>
          <p:txBody>
            <a:bodyPr wrap="square" lIns="0" tIns="0" rIns="0" bIns="0" rtlCol="0"/>
            <a:lstStyle/>
            <a:p/>
          </p:txBody>
        </p:sp>
        <p:sp>
          <p:nvSpPr>
            <p:cNvPr id="7" name="object 7"/>
            <p:cNvSpPr/>
            <p:nvPr/>
          </p:nvSpPr>
          <p:spPr>
            <a:xfrm>
              <a:off x="1042987" y="1573212"/>
              <a:ext cx="264795" cy="254000"/>
            </a:xfrm>
            <a:custGeom>
              <a:rect l="l" t="t" r="r" b="b"/>
              <a:pathLst>
                <a:path w="264794" h="254000">
                  <a:moveTo>
                    <a:pt x="131885" y="254000"/>
                  </a:moveTo>
                  <a:lnTo>
                    <a:pt x="65942" y="244114"/>
                  </a:lnTo>
                  <a:lnTo>
                    <a:pt x="24701" y="215129"/>
                  </a:lnTo>
                  <a:lnTo>
                    <a:pt x="6506" y="178017"/>
                  </a:lnTo>
                  <a:lnTo>
                    <a:pt x="0" y="125994"/>
                  </a:lnTo>
                  <a:lnTo>
                    <a:pt x="13034" y="54772"/>
                  </a:lnTo>
                  <a:lnTo>
                    <a:pt x="62970" y="10930"/>
                  </a:lnTo>
                  <a:lnTo>
                    <a:pt x="134311" y="0"/>
                  </a:lnTo>
                  <a:lnTo>
                    <a:pt x="187903" y="6115"/>
                  </a:lnTo>
                  <a:lnTo>
                    <a:pt x="222087" y="22032"/>
                  </a:lnTo>
                  <a:lnTo>
                    <a:pt x="242929" y="42640"/>
                  </a:lnTo>
                  <a:lnTo>
                    <a:pt x="244270" y="45404"/>
                  </a:lnTo>
                  <a:lnTo>
                    <a:pt x="131223" y="45404"/>
                  </a:lnTo>
                  <a:lnTo>
                    <a:pt x="99024" y="62578"/>
                  </a:lnTo>
                  <a:lnTo>
                    <a:pt x="89099" y="126162"/>
                  </a:lnTo>
                  <a:lnTo>
                    <a:pt x="100016" y="190248"/>
                  </a:lnTo>
                  <a:lnTo>
                    <a:pt x="131664" y="207421"/>
                  </a:lnTo>
                  <a:lnTo>
                    <a:pt x="244989" y="207421"/>
                  </a:lnTo>
                  <a:lnTo>
                    <a:pt x="234438" y="223004"/>
                  </a:lnTo>
                  <a:lnTo>
                    <a:pt x="207985" y="240788"/>
                  </a:lnTo>
                  <a:lnTo>
                    <a:pt x="206060" y="241892"/>
                  </a:lnTo>
                  <a:lnTo>
                    <a:pt x="203683" y="242610"/>
                  </a:lnTo>
                  <a:lnTo>
                    <a:pt x="131885" y="254000"/>
                  </a:lnTo>
                  <a:close/>
                </a:path>
                <a:path w="264794" h="254000">
                  <a:moveTo>
                    <a:pt x="244989" y="207421"/>
                  </a:moveTo>
                  <a:lnTo>
                    <a:pt x="131664" y="207421"/>
                  </a:lnTo>
                  <a:lnTo>
                    <a:pt x="155373" y="200133"/>
                  </a:lnTo>
                  <a:lnTo>
                    <a:pt x="170149" y="177096"/>
                  </a:lnTo>
                  <a:lnTo>
                    <a:pt x="174891" y="128005"/>
                  </a:lnTo>
                  <a:lnTo>
                    <a:pt x="163974" y="62243"/>
                  </a:lnTo>
                  <a:lnTo>
                    <a:pt x="131223" y="45404"/>
                  </a:lnTo>
                  <a:lnTo>
                    <a:pt x="244270" y="45404"/>
                  </a:lnTo>
                  <a:lnTo>
                    <a:pt x="255169" y="67856"/>
                  </a:lnTo>
                  <a:lnTo>
                    <a:pt x="258636" y="84653"/>
                  </a:lnTo>
                  <a:lnTo>
                    <a:pt x="264211" y="125157"/>
                  </a:lnTo>
                  <a:lnTo>
                    <a:pt x="253397" y="192031"/>
                  </a:lnTo>
                  <a:lnTo>
                    <a:pt x="252581" y="194714"/>
                  </a:lnTo>
                  <a:lnTo>
                    <a:pt x="247801" y="203269"/>
                  </a:lnTo>
                  <a:lnTo>
                    <a:pt x="244989" y="207421"/>
                  </a:lnTo>
                  <a:close/>
                </a:path>
              </a:pathLst>
            </a:custGeom>
            <a:solidFill>
              <a:srgbClr val="000000"/>
            </a:solidFill>
          </p:spPr>
          <p:txBody>
            <a:bodyPr wrap="square" lIns="0" tIns="0" rIns="0" bIns="0" rtlCol="0"/>
            <a:lstStyle/>
            <a:p/>
          </p:txBody>
        </p:sp>
        <p:pic>
          <p:nvPicPr>
            <p:cNvPr id="8" name="object 8"/>
            <p:cNvPicPr/>
            <p:nvPr/>
          </p:nvPicPr>
          <p:blipFill>
            <a:blip r:embed="rId4"/>
            <a:stretch>
              <a:fillRect/>
            </a:stretch>
          </p:blipFill>
          <p:spPr>
            <a:xfrm>
              <a:off x="1362556" y="1573212"/>
              <a:ext cx="185256" cy="249811"/>
            </a:xfrm>
            <a:prstGeom prst="rect">
              <a:avLst/>
            </a:prstGeom>
          </p:spPr>
        </p:pic>
        <p:pic>
          <p:nvPicPr>
            <p:cNvPr id="9" name="object 9"/>
            <p:cNvPicPr/>
            <p:nvPr/>
          </p:nvPicPr>
          <p:blipFill>
            <a:blip r:embed="rId5"/>
            <a:stretch>
              <a:fillRect/>
            </a:stretch>
          </p:blipFill>
          <p:spPr>
            <a:xfrm>
              <a:off x="900111" y="2205037"/>
              <a:ext cx="7345360" cy="508000"/>
            </a:xfrm>
            <a:prstGeom prst="rect">
              <a:avLst/>
            </a:prstGeom>
          </p:spPr>
        </p:pic>
        <p:sp>
          <p:nvSpPr>
            <p:cNvPr id="10" name="object 10"/>
            <p:cNvSpPr/>
            <p:nvPr/>
          </p:nvSpPr>
          <p:spPr>
            <a:xfrm>
              <a:off x="900111" y="2193924"/>
              <a:ext cx="792480" cy="508000"/>
            </a:xfrm>
            <a:custGeom>
              <a:rect l="l" t="t" r="r" b="b"/>
              <a:pathLst>
                <a:path w="792480" h="508000">
                  <a:moveTo>
                    <a:pt x="84666" y="508000"/>
                  </a:moveTo>
                  <a:lnTo>
                    <a:pt x="24798" y="483201"/>
                  </a:lnTo>
                  <a:lnTo>
                    <a:pt x="0" y="423333"/>
                  </a:lnTo>
                  <a:lnTo>
                    <a:pt x="0" y="84666"/>
                  </a:lnTo>
                  <a:lnTo>
                    <a:pt x="6653" y="51710"/>
                  </a:lnTo>
                  <a:lnTo>
                    <a:pt x="24798" y="24798"/>
                  </a:lnTo>
                  <a:lnTo>
                    <a:pt x="51711" y="6653"/>
                  </a:lnTo>
                  <a:lnTo>
                    <a:pt x="84666" y="0"/>
                  </a:lnTo>
                  <a:lnTo>
                    <a:pt x="707495" y="0"/>
                  </a:lnTo>
                  <a:lnTo>
                    <a:pt x="767363" y="24798"/>
                  </a:lnTo>
                  <a:lnTo>
                    <a:pt x="792161" y="84666"/>
                  </a:lnTo>
                  <a:lnTo>
                    <a:pt x="792162" y="423333"/>
                  </a:lnTo>
                  <a:lnTo>
                    <a:pt x="785508" y="456289"/>
                  </a:lnTo>
                  <a:lnTo>
                    <a:pt x="767363" y="483201"/>
                  </a:lnTo>
                  <a:lnTo>
                    <a:pt x="740451" y="501346"/>
                  </a:lnTo>
                  <a:lnTo>
                    <a:pt x="707495" y="507999"/>
                  </a:lnTo>
                  <a:lnTo>
                    <a:pt x="84666" y="508000"/>
                  </a:lnTo>
                  <a:close/>
                </a:path>
              </a:pathLst>
            </a:custGeom>
            <a:solidFill>
              <a:srgbClr val="2A5682"/>
            </a:solidFill>
          </p:spPr>
          <p:txBody>
            <a:bodyPr wrap="square" lIns="0" tIns="0" rIns="0" bIns="0" rtlCol="0"/>
            <a:lstStyle/>
            <a:p/>
          </p:txBody>
        </p:sp>
        <p:pic>
          <p:nvPicPr>
            <p:cNvPr id="11" name="object 11"/>
            <p:cNvPicPr/>
            <p:nvPr/>
          </p:nvPicPr>
          <p:blipFill>
            <a:blip r:embed="rId6"/>
            <a:stretch>
              <a:fillRect/>
            </a:stretch>
          </p:blipFill>
          <p:spPr>
            <a:xfrm>
              <a:off x="1042987" y="2320925"/>
              <a:ext cx="236426" cy="254000"/>
            </a:xfrm>
            <a:prstGeom prst="rect">
              <a:avLst/>
            </a:prstGeom>
          </p:spPr>
        </p:pic>
        <p:pic>
          <p:nvPicPr>
            <p:cNvPr id="12" name="object 12"/>
            <p:cNvPicPr/>
            <p:nvPr/>
          </p:nvPicPr>
          <p:blipFill>
            <a:blip r:embed="rId7"/>
            <a:stretch>
              <a:fillRect/>
            </a:stretch>
          </p:blipFill>
          <p:spPr>
            <a:xfrm>
              <a:off x="1306649" y="2320925"/>
              <a:ext cx="241163" cy="249811"/>
            </a:xfrm>
            <a:prstGeom prst="rect">
              <a:avLst/>
            </a:prstGeom>
          </p:spPr>
        </p:pic>
        <p:pic>
          <p:nvPicPr>
            <p:cNvPr id="13" name="object 13"/>
            <p:cNvPicPr/>
            <p:nvPr/>
          </p:nvPicPr>
          <p:blipFill>
            <a:blip r:embed="rId8"/>
            <a:stretch>
              <a:fillRect/>
            </a:stretch>
          </p:blipFill>
          <p:spPr>
            <a:xfrm>
              <a:off x="900111" y="3692524"/>
              <a:ext cx="7345360" cy="508000"/>
            </a:xfrm>
            <a:prstGeom prst="rect">
              <a:avLst/>
            </a:prstGeom>
          </p:spPr>
        </p:pic>
        <p:sp>
          <p:nvSpPr>
            <p:cNvPr id="14" name="object 14"/>
            <p:cNvSpPr/>
            <p:nvPr/>
          </p:nvSpPr>
          <p:spPr>
            <a:xfrm>
              <a:off x="900111" y="3692524"/>
              <a:ext cx="792480" cy="508000"/>
            </a:xfrm>
            <a:custGeom>
              <a:rect l="l" t="t" r="r" b="b"/>
              <a:pathLst>
                <a:path w="792480" h="508000">
                  <a:moveTo>
                    <a:pt x="707495" y="508000"/>
                  </a:moveTo>
                  <a:lnTo>
                    <a:pt x="84666" y="508000"/>
                  </a:lnTo>
                  <a:lnTo>
                    <a:pt x="51710" y="501346"/>
                  </a:lnTo>
                  <a:lnTo>
                    <a:pt x="24798" y="483202"/>
                  </a:lnTo>
                  <a:lnTo>
                    <a:pt x="6653" y="456289"/>
                  </a:lnTo>
                  <a:lnTo>
                    <a:pt x="0" y="423333"/>
                  </a:lnTo>
                  <a:lnTo>
                    <a:pt x="0" y="84666"/>
                  </a:lnTo>
                  <a:lnTo>
                    <a:pt x="6653" y="51710"/>
                  </a:lnTo>
                  <a:lnTo>
                    <a:pt x="24798" y="24798"/>
                  </a:lnTo>
                  <a:lnTo>
                    <a:pt x="51710" y="6653"/>
                  </a:lnTo>
                  <a:lnTo>
                    <a:pt x="84666" y="0"/>
                  </a:lnTo>
                  <a:lnTo>
                    <a:pt x="707495" y="0"/>
                  </a:lnTo>
                  <a:lnTo>
                    <a:pt x="767363" y="24798"/>
                  </a:lnTo>
                  <a:lnTo>
                    <a:pt x="792161" y="84666"/>
                  </a:lnTo>
                  <a:lnTo>
                    <a:pt x="792162" y="423333"/>
                  </a:lnTo>
                  <a:lnTo>
                    <a:pt x="785508" y="456289"/>
                  </a:lnTo>
                  <a:lnTo>
                    <a:pt x="767363" y="483202"/>
                  </a:lnTo>
                  <a:lnTo>
                    <a:pt x="740451" y="501346"/>
                  </a:lnTo>
                  <a:lnTo>
                    <a:pt x="707495" y="508000"/>
                  </a:lnTo>
                  <a:close/>
                </a:path>
              </a:pathLst>
            </a:custGeom>
            <a:solidFill>
              <a:srgbClr val="2A5682"/>
            </a:solidFill>
          </p:spPr>
          <p:txBody>
            <a:bodyPr wrap="square" lIns="0" tIns="0" rIns="0" bIns="0" rtlCol="0"/>
            <a:lstStyle/>
            <a:p/>
          </p:txBody>
        </p:sp>
        <p:pic>
          <p:nvPicPr>
            <p:cNvPr id="15" name="object 15"/>
            <p:cNvPicPr/>
            <p:nvPr/>
          </p:nvPicPr>
          <p:blipFill>
            <a:blip r:embed="rId9"/>
            <a:stretch>
              <a:fillRect/>
            </a:stretch>
          </p:blipFill>
          <p:spPr>
            <a:xfrm>
              <a:off x="1042987" y="3819525"/>
              <a:ext cx="232161" cy="254000"/>
            </a:xfrm>
            <a:prstGeom prst="rect">
              <a:avLst/>
            </a:prstGeom>
          </p:spPr>
        </p:pic>
        <p:pic>
          <p:nvPicPr>
            <p:cNvPr id="16" name="object 16"/>
            <p:cNvPicPr/>
            <p:nvPr/>
          </p:nvPicPr>
          <p:blipFill>
            <a:blip r:embed="rId10"/>
            <a:stretch>
              <a:fillRect/>
            </a:stretch>
          </p:blipFill>
          <p:spPr>
            <a:xfrm>
              <a:off x="1299566" y="3819525"/>
              <a:ext cx="248246" cy="249811"/>
            </a:xfrm>
            <a:prstGeom prst="rect">
              <a:avLst/>
            </a:prstGeom>
          </p:spPr>
        </p:pic>
        <p:pic>
          <p:nvPicPr>
            <p:cNvPr id="17" name="object 17"/>
            <p:cNvPicPr/>
            <p:nvPr/>
          </p:nvPicPr>
          <p:blipFill>
            <a:blip r:embed="rId11"/>
            <a:stretch>
              <a:fillRect/>
            </a:stretch>
          </p:blipFill>
          <p:spPr>
            <a:xfrm>
              <a:off x="900111" y="4441824"/>
              <a:ext cx="7345360" cy="508000"/>
            </a:xfrm>
            <a:prstGeom prst="rect">
              <a:avLst/>
            </a:prstGeom>
          </p:spPr>
        </p:pic>
        <p:sp>
          <p:nvSpPr>
            <p:cNvPr id="18" name="object 18"/>
            <p:cNvSpPr/>
            <p:nvPr/>
          </p:nvSpPr>
          <p:spPr>
            <a:xfrm>
              <a:off x="900111" y="4441824"/>
              <a:ext cx="792480" cy="508000"/>
            </a:xfrm>
            <a:custGeom>
              <a:rect l="l" t="t" r="r" b="b"/>
              <a:pathLst>
                <a:path w="792480" h="508000">
                  <a:moveTo>
                    <a:pt x="707495" y="508000"/>
                  </a:moveTo>
                  <a:lnTo>
                    <a:pt x="84666" y="508000"/>
                  </a:lnTo>
                  <a:lnTo>
                    <a:pt x="51710" y="501346"/>
                  </a:lnTo>
                  <a:lnTo>
                    <a:pt x="24798" y="483202"/>
                  </a:lnTo>
                  <a:lnTo>
                    <a:pt x="6653" y="456289"/>
                  </a:lnTo>
                  <a:lnTo>
                    <a:pt x="0" y="423333"/>
                  </a:lnTo>
                  <a:lnTo>
                    <a:pt x="0" y="84666"/>
                  </a:lnTo>
                  <a:lnTo>
                    <a:pt x="6653" y="51710"/>
                  </a:lnTo>
                  <a:lnTo>
                    <a:pt x="24798" y="24798"/>
                  </a:lnTo>
                  <a:lnTo>
                    <a:pt x="51710" y="6653"/>
                  </a:lnTo>
                  <a:lnTo>
                    <a:pt x="84666" y="0"/>
                  </a:lnTo>
                  <a:lnTo>
                    <a:pt x="707495" y="0"/>
                  </a:lnTo>
                  <a:lnTo>
                    <a:pt x="767363" y="24798"/>
                  </a:lnTo>
                  <a:lnTo>
                    <a:pt x="792161" y="84666"/>
                  </a:lnTo>
                  <a:lnTo>
                    <a:pt x="792162" y="423333"/>
                  </a:lnTo>
                  <a:lnTo>
                    <a:pt x="785508" y="456289"/>
                  </a:lnTo>
                  <a:lnTo>
                    <a:pt x="767363" y="483202"/>
                  </a:lnTo>
                  <a:lnTo>
                    <a:pt x="740451" y="501346"/>
                  </a:lnTo>
                  <a:lnTo>
                    <a:pt x="707495" y="508000"/>
                  </a:lnTo>
                  <a:close/>
                </a:path>
              </a:pathLst>
            </a:custGeom>
            <a:solidFill>
              <a:srgbClr val="2A5682"/>
            </a:solidFill>
          </p:spPr>
          <p:txBody>
            <a:bodyPr wrap="square" lIns="0" tIns="0" rIns="0" bIns="0" rtlCol="0"/>
            <a:lstStyle/>
            <a:p/>
          </p:txBody>
        </p:sp>
        <p:pic>
          <p:nvPicPr>
            <p:cNvPr id="19" name="object 19"/>
            <p:cNvPicPr/>
            <p:nvPr/>
          </p:nvPicPr>
          <p:blipFill>
            <a:blip r:embed="rId12"/>
            <a:stretch>
              <a:fillRect/>
            </a:stretch>
          </p:blipFill>
          <p:spPr>
            <a:xfrm>
              <a:off x="1042987" y="4568825"/>
              <a:ext cx="235506" cy="254000"/>
            </a:xfrm>
            <a:prstGeom prst="rect">
              <a:avLst/>
            </a:prstGeom>
          </p:spPr>
        </p:pic>
        <p:pic>
          <p:nvPicPr>
            <p:cNvPr id="20" name="object 20"/>
            <p:cNvPicPr/>
            <p:nvPr/>
          </p:nvPicPr>
          <p:blipFill>
            <a:blip r:embed="rId13"/>
            <a:stretch>
              <a:fillRect/>
            </a:stretch>
          </p:blipFill>
          <p:spPr>
            <a:xfrm>
              <a:off x="1308178" y="4573013"/>
              <a:ext cx="239634" cy="249811"/>
            </a:xfrm>
            <a:prstGeom prst="rect">
              <a:avLst/>
            </a:prstGeom>
          </p:spPr>
        </p:pic>
        <p:pic>
          <p:nvPicPr>
            <p:cNvPr id="21" name="object 21"/>
            <p:cNvPicPr/>
            <p:nvPr/>
          </p:nvPicPr>
          <p:blipFill>
            <a:blip r:embed="rId14"/>
            <a:stretch>
              <a:fillRect/>
            </a:stretch>
          </p:blipFill>
          <p:spPr>
            <a:xfrm>
              <a:off x="900111" y="5191124"/>
              <a:ext cx="7345360" cy="508000"/>
            </a:xfrm>
            <a:prstGeom prst="rect">
              <a:avLst/>
            </a:prstGeom>
          </p:spPr>
        </p:pic>
        <p:sp>
          <p:nvSpPr>
            <p:cNvPr id="22" name="object 22"/>
            <p:cNvSpPr/>
            <p:nvPr/>
          </p:nvSpPr>
          <p:spPr>
            <a:xfrm>
              <a:off x="900111" y="5191124"/>
              <a:ext cx="792480" cy="508000"/>
            </a:xfrm>
            <a:custGeom>
              <a:rect l="l" t="t" r="r" b="b"/>
              <a:pathLst>
                <a:path w="792480" h="508000">
                  <a:moveTo>
                    <a:pt x="707495" y="508000"/>
                  </a:moveTo>
                  <a:lnTo>
                    <a:pt x="84666" y="508000"/>
                  </a:lnTo>
                  <a:lnTo>
                    <a:pt x="51710" y="501346"/>
                  </a:lnTo>
                  <a:lnTo>
                    <a:pt x="24798" y="483202"/>
                  </a:lnTo>
                  <a:lnTo>
                    <a:pt x="6653" y="456289"/>
                  </a:lnTo>
                  <a:lnTo>
                    <a:pt x="0" y="423333"/>
                  </a:lnTo>
                  <a:lnTo>
                    <a:pt x="0" y="84666"/>
                  </a:lnTo>
                  <a:lnTo>
                    <a:pt x="6653" y="51710"/>
                  </a:lnTo>
                  <a:lnTo>
                    <a:pt x="24798" y="24798"/>
                  </a:lnTo>
                  <a:lnTo>
                    <a:pt x="51710" y="6653"/>
                  </a:lnTo>
                  <a:lnTo>
                    <a:pt x="84666" y="0"/>
                  </a:lnTo>
                  <a:lnTo>
                    <a:pt x="707495" y="0"/>
                  </a:lnTo>
                  <a:lnTo>
                    <a:pt x="767363" y="24798"/>
                  </a:lnTo>
                  <a:lnTo>
                    <a:pt x="792161" y="84666"/>
                  </a:lnTo>
                  <a:lnTo>
                    <a:pt x="792162" y="423333"/>
                  </a:lnTo>
                  <a:lnTo>
                    <a:pt x="785508" y="456289"/>
                  </a:lnTo>
                  <a:lnTo>
                    <a:pt x="767363" y="483202"/>
                  </a:lnTo>
                  <a:lnTo>
                    <a:pt x="740451" y="501346"/>
                  </a:lnTo>
                  <a:lnTo>
                    <a:pt x="707495" y="508000"/>
                  </a:lnTo>
                  <a:close/>
                </a:path>
              </a:pathLst>
            </a:custGeom>
            <a:solidFill>
              <a:srgbClr val="2A5682"/>
            </a:solidFill>
          </p:spPr>
          <p:txBody>
            <a:bodyPr wrap="square" lIns="0" tIns="0" rIns="0" bIns="0" rtlCol="0"/>
            <a:lstStyle/>
            <a:p/>
          </p:txBody>
        </p:sp>
        <p:pic>
          <p:nvPicPr>
            <p:cNvPr id="23" name="object 23"/>
            <p:cNvPicPr/>
            <p:nvPr/>
          </p:nvPicPr>
          <p:blipFill>
            <a:blip r:embed="rId15"/>
            <a:stretch>
              <a:fillRect/>
            </a:stretch>
          </p:blipFill>
          <p:spPr>
            <a:xfrm>
              <a:off x="1044574" y="5302249"/>
              <a:ext cx="234775" cy="254000"/>
            </a:xfrm>
            <a:prstGeom prst="rect">
              <a:avLst/>
            </a:prstGeom>
          </p:spPr>
        </p:pic>
        <p:pic>
          <p:nvPicPr>
            <p:cNvPr id="24" name="object 24"/>
            <p:cNvPicPr/>
            <p:nvPr/>
          </p:nvPicPr>
          <p:blipFill>
            <a:blip r:embed="rId16"/>
            <a:stretch>
              <a:fillRect/>
            </a:stretch>
          </p:blipFill>
          <p:spPr>
            <a:xfrm>
              <a:off x="1312665" y="5302249"/>
              <a:ext cx="236734" cy="254000"/>
            </a:xfrm>
            <a:prstGeom prst="rect">
              <a:avLst/>
            </a:prstGeom>
          </p:spPr>
        </p:pic>
        <p:pic>
          <p:nvPicPr>
            <p:cNvPr id="25" name="object 25"/>
            <p:cNvPicPr/>
            <p:nvPr/>
          </p:nvPicPr>
          <p:blipFill>
            <a:blip r:embed="rId8"/>
            <a:stretch>
              <a:fillRect/>
            </a:stretch>
          </p:blipFill>
          <p:spPr>
            <a:xfrm>
              <a:off x="900111" y="2943224"/>
              <a:ext cx="7345360" cy="508000"/>
            </a:xfrm>
            <a:prstGeom prst="rect">
              <a:avLst/>
            </a:prstGeom>
          </p:spPr>
        </p:pic>
      </p:grpSp>
      <p:sp>
        <p:nvSpPr>
          <p:cNvPr id="26" name="object 26"/>
          <p:cNvSpPr txBox="1"/>
          <p:nvPr/>
        </p:nvSpPr>
        <p:spPr>
          <a:xfrm>
            <a:off x="1893093" y="1451927"/>
            <a:ext cx="5359400" cy="4230370"/>
          </a:xfrm>
          <a:prstGeom prst="rect">
            <a:avLst/>
          </a:prstGeom>
        </p:spPr>
        <p:txBody>
          <a:bodyPr vert="horz" wrap="square" lIns="0" tIns="12700" rIns="0" bIns="0" rtlCol="0">
            <a:spAutoFit/>
          </a:bodyPr>
          <a:lstStyle/>
          <a:p>
            <a:pPr algn="ctr">
              <a:lnSpc>
                <a:spcPct val="100000"/>
              </a:lnSpc>
              <a:spcBef>
                <a:spcPts val="100"/>
              </a:spcBef>
            </a:pPr>
            <a:r>
              <a:rPr sz="2800" b="1" spc="-10">
                <a:latin typeface="Microsoft JhengHei"/>
                <a:cs typeface="Microsoft JhengHei"/>
              </a:rPr>
              <a:t>云计算概念及影响</a:t>
            </a:r>
            <a:endParaRPr sz="2800">
              <a:latin typeface="Microsoft JhengHei"/>
              <a:cs typeface="Microsoft JhengHei"/>
            </a:endParaRPr>
          </a:p>
          <a:p>
            <a:pPr marL="12700" marR="5080" algn="ctr">
              <a:lnSpc>
                <a:spcPct val="173000"/>
              </a:lnSpc>
              <a:spcBef>
                <a:spcPts val="425"/>
              </a:spcBef>
            </a:pPr>
            <a:r>
              <a:rPr sz="2800" b="1" spc="-5">
                <a:latin typeface="Microsoft JhengHei"/>
                <a:cs typeface="Microsoft JhengHei"/>
              </a:rPr>
              <a:t>云计算的主要服务形式和典型应用</a:t>
            </a:r>
            <a:r>
              <a:rPr sz="2800" b="1" spc="-10">
                <a:latin typeface="Microsoft JhengHei"/>
                <a:cs typeface="Microsoft JhengHei"/>
              </a:rPr>
              <a:t>云计算的核心技术</a:t>
            </a:r>
            <a:endParaRPr sz="2800">
              <a:latin typeface="Microsoft JhengHei"/>
              <a:cs typeface="Microsoft JhengHei"/>
            </a:endParaRPr>
          </a:p>
          <a:p>
            <a:pPr marL="901700" marR="894080" algn="ctr">
              <a:lnSpc>
                <a:spcPct val="175600"/>
              </a:lnSpc>
            </a:pPr>
            <a:r>
              <a:rPr sz="2800" b="1" spc="-10">
                <a:latin typeface="Microsoft JhengHei"/>
                <a:cs typeface="Microsoft JhengHei"/>
              </a:rPr>
              <a:t>典型云计算平台介绍</a:t>
            </a:r>
            <a:r>
              <a:rPr sz="2800" b="1" spc="-50">
                <a:latin typeface="Microsoft JhengHei"/>
                <a:cs typeface="Microsoft JhengHei"/>
              </a:rPr>
              <a:t> </a:t>
            </a:r>
            <a:r>
              <a:rPr sz="2800" b="1" spc="-5">
                <a:latin typeface="Microsoft JhengHei"/>
                <a:cs typeface="Microsoft JhengHei"/>
              </a:rPr>
              <a:t>云计算实验：云脑系统</a:t>
            </a:r>
            <a:r>
              <a:rPr sz="2800" b="1" spc="-10">
                <a:latin typeface="Microsoft JhengHei"/>
                <a:cs typeface="Microsoft JhengHei"/>
              </a:rPr>
              <a:t>如何进入云计算领域</a:t>
            </a:r>
            <a:endParaRPr sz="2800">
              <a:latin typeface="Microsoft JhengHei"/>
              <a:cs typeface="Microsoft JhengHei"/>
            </a:endParaRPr>
          </a:p>
        </p:txBody>
      </p:sp>
      <p:grpSp>
        <p:nvGrpSpPr>
          <p:cNvPr id="27" name="object 27"/>
          <p:cNvGrpSpPr/>
          <p:nvPr/>
        </p:nvGrpSpPr>
        <p:grpSpPr>
          <a:xfrm>
            <a:off x="900111" y="2943224"/>
            <a:ext cx="792480" cy="508000"/>
            <a:chOff x="900111" y="2943224"/>
            <a:chExt cx="792480" cy="508000"/>
          </a:xfrm>
        </p:grpSpPr>
        <p:sp>
          <p:nvSpPr>
            <p:cNvPr id="28" name="object 28"/>
            <p:cNvSpPr/>
            <p:nvPr/>
          </p:nvSpPr>
          <p:spPr>
            <a:xfrm>
              <a:off x="900111" y="2943224"/>
              <a:ext cx="792480" cy="508000"/>
            </a:xfrm>
            <a:custGeom>
              <a:rect l="l" t="t" r="r" b="b"/>
              <a:pathLst>
                <a:path w="792480" h="508000">
                  <a:moveTo>
                    <a:pt x="707495" y="508000"/>
                  </a:moveTo>
                  <a:lnTo>
                    <a:pt x="84666" y="508000"/>
                  </a:lnTo>
                  <a:lnTo>
                    <a:pt x="51710" y="501346"/>
                  </a:lnTo>
                  <a:lnTo>
                    <a:pt x="24798" y="483201"/>
                  </a:lnTo>
                  <a:lnTo>
                    <a:pt x="6653" y="456289"/>
                  </a:lnTo>
                  <a:lnTo>
                    <a:pt x="0" y="423333"/>
                  </a:lnTo>
                  <a:lnTo>
                    <a:pt x="0" y="84666"/>
                  </a:lnTo>
                  <a:lnTo>
                    <a:pt x="6653" y="51710"/>
                  </a:lnTo>
                  <a:lnTo>
                    <a:pt x="24798" y="24798"/>
                  </a:lnTo>
                  <a:lnTo>
                    <a:pt x="51711" y="6653"/>
                  </a:lnTo>
                  <a:lnTo>
                    <a:pt x="84666" y="0"/>
                  </a:lnTo>
                  <a:lnTo>
                    <a:pt x="707495" y="0"/>
                  </a:lnTo>
                  <a:lnTo>
                    <a:pt x="767363" y="24798"/>
                  </a:lnTo>
                  <a:lnTo>
                    <a:pt x="792161" y="84666"/>
                  </a:lnTo>
                  <a:lnTo>
                    <a:pt x="792162" y="423333"/>
                  </a:lnTo>
                  <a:lnTo>
                    <a:pt x="785508" y="456289"/>
                  </a:lnTo>
                  <a:lnTo>
                    <a:pt x="767363" y="483201"/>
                  </a:lnTo>
                  <a:lnTo>
                    <a:pt x="740451" y="501346"/>
                  </a:lnTo>
                  <a:lnTo>
                    <a:pt x="707495" y="508000"/>
                  </a:lnTo>
                  <a:close/>
                </a:path>
              </a:pathLst>
            </a:custGeom>
            <a:solidFill>
              <a:srgbClr val="2A5682"/>
            </a:solidFill>
          </p:spPr>
          <p:txBody>
            <a:bodyPr wrap="square" lIns="0" tIns="0" rIns="0" bIns="0" rtlCol="0"/>
            <a:lstStyle/>
            <a:p/>
          </p:txBody>
        </p:sp>
        <p:pic>
          <p:nvPicPr>
            <p:cNvPr id="29" name="object 29"/>
            <p:cNvPicPr/>
            <p:nvPr/>
          </p:nvPicPr>
          <p:blipFill>
            <a:blip r:embed="rId17"/>
            <a:stretch>
              <a:fillRect/>
            </a:stretch>
          </p:blipFill>
          <p:spPr>
            <a:xfrm>
              <a:off x="1042987" y="3070225"/>
              <a:ext cx="235781" cy="254000"/>
            </a:xfrm>
            <a:prstGeom prst="rect">
              <a:avLst/>
            </a:prstGeom>
          </p:spPr>
        </p:pic>
        <p:pic>
          <p:nvPicPr>
            <p:cNvPr id="30" name="object 30"/>
            <p:cNvPicPr/>
            <p:nvPr/>
          </p:nvPicPr>
          <p:blipFill>
            <a:blip r:embed="rId18"/>
            <a:stretch>
              <a:fillRect/>
            </a:stretch>
          </p:blipFill>
          <p:spPr>
            <a:xfrm>
              <a:off x="1309472" y="3070225"/>
              <a:ext cx="238340" cy="254000"/>
            </a:xfrm>
            <a:prstGeom prst="rect">
              <a:avLst/>
            </a:prstGeom>
          </p:spPr>
        </p:pic>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48578" y="290988"/>
            <a:ext cx="4495800" cy="695960"/>
          </a:xfrm>
          <a:prstGeom prst="rect">
            <a:avLst/>
          </a:prstGeom>
        </p:spPr>
        <p:txBody>
          <a:bodyPr vert="horz" wrap="square" lIns="0" tIns="12700" rIns="0" bIns="0" rtlCol="0">
            <a:spAutoFit/>
          </a:bodyPr>
          <a:lstStyle/>
          <a:p>
            <a:pPr marL="12700">
              <a:lnSpc>
                <a:spcPct val="100000"/>
              </a:lnSpc>
              <a:spcBef>
                <a:spcPts val="100"/>
              </a:spcBef>
            </a:pPr>
            <a:r>
              <a:rPr sz="4400" spc="-10">
                <a:solidFill>
                  <a:srgbClr val="1B1B1B"/>
                </a:solidFill>
              </a:rPr>
              <a:t>云计算概念及影响</a:t>
            </a:r>
            <a:endParaRPr sz="4400"/>
          </a:p>
        </p:txBody>
      </p:sp>
      <p:sp>
        <p:nvSpPr>
          <p:cNvPr id="4" name="object 4"/>
          <p:cNvSpPr txBox="1"/>
          <p:nvPr/>
        </p:nvSpPr>
        <p:spPr>
          <a:xfrm>
            <a:off x="78740" y="1294600"/>
            <a:ext cx="9169400" cy="5164455"/>
          </a:xfrm>
          <a:prstGeom prst="rect">
            <a:avLst/>
          </a:prstGeom>
        </p:spPr>
        <p:txBody>
          <a:bodyPr vert="horz" wrap="square" lIns="0" tIns="12700" rIns="0" bIns="0" rtlCol="0">
            <a:spAutoFit/>
          </a:bodyPr>
          <a:lstStyle/>
          <a:p>
            <a:pPr marL="12700">
              <a:lnSpc>
                <a:spcPct val="100000"/>
              </a:lnSpc>
              <a:spcBef>
                <a:spcPts val="100"/>
              </a:spcBef>
            </a:pPr>
            <a:r>
              <a:rPr sz="2400" b="1">
                <a:solidFill>
                  <a:srgbClr val="666699"/>
                </a:solidFill>
                <a:latin typeface="Microsoft JhengHei"/>
                <a:cs typeface="Microsoft JhengHei"/>
              </a:rPr>
              <a:t>云计算</a:t>
            </a:r>
            <a:r>
              <a:rPr sz="2400" b="1" spc="-10">
                <a:solidFill>
                  <a:srgbClr val="666699"/>
                </a:solidFill>
                <a:latin typeface="Microsoft JhengHei"/>
                <a:cs typeface="Microsoft JhengHei"/>
              </a:rPr>
              <a:t>（</a:t>
            </a:r>
            <a:r>
              <a:rPr sz="2400" b="1" spc="-10">
                <a:solidFill>
                  <a:srgbClr val="666699"/>
                </a:solidFill>
                <a:latin typeface="Arial"/>
                <a:cs typeface="Arial"/>
              </a:rPr>
              <a:t>CloudComputing</a:t>
            </a:r>
            <a:r>
              <a:rPr sz="2400" b="1" spc="-10">
                <a:solidFill>
                  <a:srgbClr val="666699"/>
                </a:solidFill>
                <a:latin typeface="Microsoft JhengHei"/>
                <a:cs typeface="Microsoft JhengHei"/>
              </a:rPr>
              <a:t>）</a:t>
            </a:r>
            <a:r>
              <a:rPr sz="2400" b="1">
                <a:solidFill>
                  <a:srgbClr val="666699"/>
                </a:solidFill>
                <a:latin typeface="Microsoft JhengHei"/>
                <a:cs typeface="Microsoft JhengHei"/>
              </a:rPr>
              <a:t>是由分布式计算</a:t>
            </a:r>
            <a:r>
              <a:rPr sz="2400" b="1" spc="-50">
                <a:solidFill>
                  <a:srgbClr val="666699"/>
                </a:solidFill>
                <a:latin typeface="Microsoft JhengHei"/>
                <a:cs typeface="Microsoft JhengHei"/>
              </a:rPr>
              <a:t>（</a:t>
            </a:r>
            <a:endParaRPr sz="2400">
              <a:latin typeface="Microsoft JhengHei"/>
              <a:cs typeface="Microsoft JhengHei"/>
            </a:endParaRPr>
          </a:p>
          <a:p>
            <a:pPr marL="12700">
              <a:lnSpc>
                <a:spcPct val="100000"/>
              </a:lnSpc>
            </a:pPr>
            <a:r>
              <a:rPr sz="2400" b="1" spc="-10">
                <a:solidFill>
                  <a:srgbClr val="666699"/>
                </a:solidFill>
                <a:latin typeface="Arial"/>
                <a:cs typeface="Arial"/>
              </a:rPr>
              <a:t>DistributedComputing</a:t>
            </a:r>
            <a:r>
              <a:rPr sz="2400" b="1" spc="-10">
                <a:solidFill>
                  <a:srgbClr val="666699"/>
                </a:solidFill>
                <a:latin typeface="Microsoft JhengHei"/>
                <a:cs typeface="Microsoft JhengHei"/>
              </a:rPr>
              <a:t>）</a:t>
            </a:r>
            <a:r>
              <a:rPr sz="2400" b="1">
                <a:solidFill>
                  <a:srgbClr val="666699"/>
                </a:solidFill>
                <a:latin typeface="Microsoft JhengHei"/>
                <a:cs typeface="Microsoft JhengHei"/>
              </a:rPr>
              <a:t>、并行处理</a:t>
            </a:r>
            <a:r>
              <a:rPr sz="2400" b="1" spc="-10">
                <a:solidFill>
                  <a:srgbClr val="666699"/>
                </a:solidFill>
                <a:latin typeface="Microsoft JhengHei"/>
                <a:cs typeface="Microsoft JhengHei"/>
              </a:rPr>
              <a:t>（</a:t>
            </a:r>
            <a:r>
              <a:rPr sz="2400" b="1" spc="-10">
                <a:solidFill>
                  <a:srgbClr val="666699"/>
                </a:solidFill>
                <a:latin typeface="Arial"/>
                <a:cs typeface="Arial"/>
              </a:rPr>
              <a:t>ParallelComputing</a:t>
            </a:r>
            <a:r>
              <a:rPr sz="2400" b="1" spc="-10">
                <a:solidFill>
                  <a:srgbClr val="666699"/>
                </a:solidFill>
                <a:latin typeface="Microsoft JhengHei"/>
                <a:cs typeface="Microsoft JhengHei"/>
              </a:rPr>
              <a:t>）</a:t>
            </a:r>
            <a:endParaRPr sz="2400">
              <a:latin typeface="Microsoft JhengHei"/>
              <a:cs typeface="Microsoft JhengHei"/>
            </a:endParaRPr>
          </a:p>
          <a:p>
            <a:pPr marL="12700">
              <a:lnSpc>
                <a:spcPct val="100000"/>
              </a:lnSpc>
            </a:pPr>
            <a:r>
              <a:rPr sz="2400" b="1">
                <a:solidFill>
                  <a:srgbClr val="666699"/>
                </a:solidFill>
                <a:latin typeface="Microsoft JhengHei"/>
                <a:cs typeface="Microsoft JhengHei"/>
              </a:rPr>
              <a:t>）、网格计算</a:t>
            </a:r>
            <a:r>
              <a:rPr sz="2400" b="1" spc="-10">
                <a:solidFill>
                  <a:srgbClr val="666699"/>
                </a:solidFill>
                <a:latin typeface="Microsoft JhengHei"/>
                <a:cs typeface="Microsoft JhengHei"/>
              </a:rPr>
              <a:t>（</a:t>
            </a:r>
            <a:r>
              <a:rPr sz="2400" b="1" spc="-10">
                <a:solidFill>
                  <a:srgbClr val="666699"/>
                </a:solidFill>
                <a:latin typeface="Arial"/>
                <a:cs typeface="Arial"/>
              </a:rPr>
              <a:t>GridComputing</a:t>
            </a:r>
            <a:r>
              <a:rPr sz="2400" b="1" spc="-10">
                <a:solidFill>
                  <a:srgbClr val="666699"/>
                </a:solidFill>
                <a:latin typeface="Microsoft JhengHei"/>
                <a:cs typeface="Microsoft JhengHei"/>
              </a:rPr>
              <a:t>）</a:t>
            </a:r>
            <a:r>
              <a:rPr sz="2400" b="1" spc="-5">
                <a:solidFill>
                  <a:srgbClr val="666699"/>
                </a:solidFill>
                <a:latin typeface="Microsoft JhengHei"/>
                <a:cs typeface="Microsoft JhengHei"/>
              </a:rPr>
              <a:t>发展来的，是一种新兴的商业</a:t>
            </a:r>
            <a:endParaRPr sz="2400">
              <a:latin typeface="Microsoft JhengHei"/>
              <a:cs typeface="Microsoft JhengHei"/>
            </a:endParaRPr>
          </a:p>
          <a:p>
            <a:pPr marL="12700">
              <a:lnSpc>
                <a:spcPct val="100000"/>
              </a:lnSpc>
              <a:spcBef>
                <a:spcPts val="140"/>
              </a:spcBef>
            </a:pPr>
            <a:r>
              <a:rPr sz="2400" b="1" spc="-10">
                <a:solidFill>
                  <a:srgbClr val="666699"/>
                </a:solidFill>
                <a:latin typeface="Microsoft JhengHei"/>
                <a:cs typeface="Microsoft JhengHei"/>
              </a:rPr>
              <a:t>业计算模型。</a:t>
            </a:r>
            <a:endParaRPr sz="2400">
              <a:latin typeface="Microsoft JhengHei"/>
              <a:cs typeface="Microsoft JhengHei"/>
            </a:endParaRPr>
          </a:p>
          <a:p>
            <a:pPr>
              <a:lnSpc>
                <a:spcPct val="100000"/>
              </a:lnSpc>
              <a:spcBef>
                <a:spcPts val="10"/>
              </a:spcBef>
            </a:pPr>
            <a:endParaRPr sz="3050">
              <a:latin typeface="Microsoft JhengHei"/>
              <a:cs typeface="Microsoft JhengHei"/>
            </a:endParaRPr>
          </a:p>
          <a:p>
            <a:pPr marL="12700" marR="5080">
              <a:lnSpc>
                <a:spcPct val="100000"/>
              </a:lnSpc>
            </a:pPr>
            <a:r>
              <a:rPr sz="2400" b="1" spc="-60">
                <a:solidFill>
                  <a:srgbClr val="666699"/>
                </a:solidFill>
                <a:latin typeface="Microsoft JhengHei"/>
                <a:cs typeface="Microsoft JhengHei"/>
              </a:rPr>
              <a:t>中国网格计算、云计算专家刘鹏给出如下定义：</a:t>
            </a:r>
            <a:r>
              <a:rPr sz="2400" b="1" spc="-600">
                <a:solidFill>
                  <a:srgbClr val="666699"/>
                </a:solidFill>
                <a:latin typeface="Arial"/>
                <a:cs typeface="Arial"/>
              </a:rPr>
              <a:t>““</a:t>
            </a:r>
            <a:r>
              <a:rPr sz="2400" b="1" spc="-10">
                <a:solidFill>
                  <a:srgbClr val="666699"/>
                </a:solidFill>
                <a:latin typeface="Microsoft JhengHei"/>
                <a:cs typeface="Microsoft JhengHei"/>
              </a:rPr>
              <a:t>云计算将计算任务</a:t>
            </a:r>
            <a:r>
              <a:rPr sz="2400" b="1" spc="-50">
                <a:solidFill>
                  <a:srgbClr val="666699"/>
                </a:solidFill>
                <a:latin typeface="Microsoft JhengHei"/>
                <a:cs typeface="Microsoft JhengHei"/>
              </a:rPr>
              <a:t> </a:t>
            </a:r>
            <a:r>
              <a:rPr sz="2400" b="1" spc="-5">
                <a:solidFill>
                  <a:srgbClr val="666699"/>
                </a:solidFill>
                <a:latin typeface="Microsoft JhengHei"/>
                <a:cs typeface="Microsoft JhengHei"/>
              </a:rPr>
              <a:t>务分布在大量计算机构成的资源池上，使各种应用系统能够根据需要</a:t>
            </a:r>
            <a:r>
              <a:rPr sz="2400" b="1" spc="-70">
                <a:solidFill>
                  <a:srgbClr val="666699"/>
                </a:solidFill>
                <a:latin typeface="Microsoft JhengHei"/>
                <a:cs typeface="Microsoft JhengHei"/>
              </a:rPr>
              <a:t>要获取计算力、存储空间和各种软件服务</a:t>
            </a:r>
            <a:r>
              <a:rPr sz="2400" b="1" spc="-600">
                <a:solidFill>
                  <a:srgbClr val="666699"/>
                </a:solidFill>
                <a:latin typeface="Arial"/>
                <a:cs typeface="Arial"/>
              </a:rPr>
              <a:t>””</a:t>
            </a:r>
            <a:r>
              <a:rPr sz="2400" b="1" spc="-50">
                <a:solidFill>
                  <a:srgbClr val="666699"/>
                </a:solidFill>
                <a:latin typeface="Microsoft JhengHei"/>
                <a:cs typeface="Microsoft JhengHei"/>
              </a:rPr>
              <a:t>。</a:t>
            </a:r>
            <a:endParaRPr sz="2400">
              <a:latin typeface="Microsoft JhengHei"/>
              <a:cs typeface="Microsoft JhengHei"/>
            </a:endParaRPr>
          </a:p>
          <a:p>
            <a:pPr>
              <a:lnSpc>
                <a:spcPct val="100000"/>
              </a:lnSpc>
              <a:spcBef>
                <a:spcPts val="15"/>
              </a:spcBef>
            </a:pPr>
            <a:endParaRPr sz="3200">
              <a:latin typeface="Microsoft JhengHei"/>
              <a:cs typeface="Microsoft JhengHei"/>
            </a:endParaRPr>
          </a:p>
          <a:p>
            <a:pPr marL="12700" marR="309880" algn="just">
              <a:lnSpc>
                <a:spcPct val="100000"/>
              </a:lnSpc>
            </a:pPr>
            <a:r>
              <a:rPr sz="2400" b="1" spc="-5">
                <a:solidFill>
                  <a:srgbClr val="666699"/>
                </a:solidFill>
                <a:latin typeface="Microsoft JhengHei"/>
                <a:cs typeface="Microsoft JhengHei"/>
              </a:rPr>
              <a:t>云计算模式即为电厂集中供电模式，它的最终目标是将计算、服务务和应用作为一种公共设施提供给公众，使人们能够像使用水、电电、煤气和电话那样使用计算机资源。</a:t>
            </a:r>
            <a:endParaRPr sz="24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7286625" y="363538"/>
            <a:ext cx="1389380" cy="349250"/>
          </a:xfrm>
          <a:prstGeom prst="rect">
            <a:avLst/>
          </a:prstGeom>
          <a:ln w="9525">
            <a:solidFill>
              <a:srgbClr val="969696"/>
            </a:solidFill>
          </a:ln>
        </p:spPr>
        <p:txBody>
          <a:bodyPr vert="horz" wrap="square" lIns="0" tIns="62865" rIns="0" bIns="0" rtlCol="0">
            <a:spAutoFit/>
          </a:bodyPr>
          <a:lstStyle/>
          <a:p>
            <a:pPr marL="432434">
              <a:lnSpc>
                <a:spcPct val="100000"/>
              </a:lnSpc>
              <a:spcBef>
                <a:spcPts val="495"/>
              </a:spcBef>
            </a:pPr>
            <a:r>
              <a:rPr sz="1400" b="1" spc="-20">
                <a:solidFill>
                  <a:srgbClr val="666699"/>
                </a:solidFill>
                <a:latin typeface="Arial"/>
                <a:cs typeface="Arial"/>
              </a:rPr>
              <a:t>LOGO</a:t>
            </a:r>
            <a:endParaRPr sz="1400">
              <a:latin typeface="Arial"/>
              <a:cs typeface="Arial"/>
            </a:endParaRPr>
          </a:p>
        </p:txBody>
      </p:sp>
      <p:sp>
        <p:nvSpPr>
          <p:cNvPr id="4" name="object 4"/>
          <p:cNvSpPr txBox="1">
            <a:spLocks noGrp="1"/>
          </p:cNvSpPr>
          <p:nvPr>
            <p:ph type="title"/>
          </p:nvPr>
        </p:nvSpPr>
        <p:spPr>
          <a:xfrm>
            <a:off x="3670300" y="340678"/>
            <a:ext cx="1803400" cy="452120"/>
          </a:xfrm>
          <a:prstGeom prst="rect">
            <a:avLst/>
          </a:prstGeom>
        </p:spPr>
        <p:txBody>
          <a:bodyPr vert="horz" wrap="square" lIns="0" tIns="12700" rIns="0" bIns="0" rtlCol="0">
            <a:spAutoFit/>
          </a:bodyPr>
          <a:lstStyle/>
          <a:p>
            <a:pPr marL="12700">
              <a:lnSpc>
                <a:spcPct val="100000"/>
              </a:lnSpc>
              <a:spcBef>
                <a:spcPts val="100"/>
              </a:spcBef>
            </a:pPr>
            <a:r>
              <a:rPr b="0" spc="-10">
                <a:solidFill>
                  <a:srgbClr val="1B1B1B"/>
                </a:solidFill>
                <a:latin typeface="黑体"/>
                <a:cs typeface="黑体"/>
              </a:rPr>
              <a:t>分布式计算</a:t>
            </a:r>
          </a:p>
        </p:txBody>
      </p:sp>
      <p:sp>
        <p:nvSpPr>
          <p:cNvPr id="5" name="object 5"/>
          <p:cNvSpPr txBox="1"/>
          <p:nvPr/>
        </p:nvSpPr>
        <p:spPr>
          <a:xfrm>
            <a:off x="878840" y="1064080"/>
            <a:ext cx="7861300" cy="5829300"/>
          </a:xfrm>
          <a:prstGeom prst="rect">
            <a:avLst/>
          </a:prstGeom>
        </p:spPr>
        <p:txBody>
          <a:bodyPr vert="horz" wrap="square" lIns="0" tIns="60960" rIns="0" bIns="0" rtlCol="0">
            <a:spAutoFit/>
          </a:bodyPr>
          <a:lstStyle/>
          <a:p>
            <a:pPr marL="12700" marR="5080" indent="12700">
              <a:lnSpc>
                <a:spcPts val="3020"/>
              </a:lnSpc>
              <a:spcBef>
                <a:spcPts val="480"/>
              </a:spcBef>
            </a:pPr>
            <a:r>
              <a:rPr sz="2800" b="1" spc="-5">
                <a:solidFill>
                  <a:srgbClr val="1B1B1B"/>
                </a:solidFill>
                <a:latin typeface="Microsoft JhengHei"/>
                <a:cs typeface="Microsoft JhengHei"/>
              </a:rPr>
              <a:t>所谓分布式计算是一门计算机科学，它研究如何把把一个需要非常巨大的计算能力才能解决的问题分分成许多小的部分，然后把这些部分分配给许多计计算机进行处理，最后把这些计算结果综合起来得得到最终的结果。最近的分布式计算项目已经被</a:t>
            </a:r>
            <a:r>
              <a:rPr sz="2800" b="1" spc="-50">
                <a:solidFill>
                  <a:srgbClr val="1B1B1B"/>
                </a:solidFill>
                <a:latin typeface="Microsoft JhengHei"/>
                <a:cs typeface="Microsoft JhengHei"/>
              </a:rPr>
              <a:t> </a:t>
            </a:r>
            <a:r>
              <a:rPr sz="2800" b="1" spc="-5">
                <a:solidFill>
                  <a:srgbClr val="1B1B1B"/>
                </a:solidFill>
                <a:latin typeface="Microsoft JhengHei"/>
                <a:cs typeface="Microsoft JhengHei"/>
              </a:rPr>
              <a:t>被用于使用世界各地成千上万位志愿者的计算机的的闲置计算能力，通过因特网，您可以分析来自外外太空的电讯号，寻找隐蔽的黑洞，并探索可能存</a:t>
            </a:r>
            <a:r>
              <a:rPr sz="2800" b="1">
                <a:solidFill>
                  <a:srgbClr val="1B1B1B"/>
                </a:solidFill>
                <a:latin typeface="Microsoft JhengHei"/>
                <a:cs typeface="Microsoft JhengHei"/>
              </a:rPr>
              <a:t>存在的外星智慧生命；您可以寻找超过</a:t>
            </a:r>
            <a:r>
              <a:rPr sz="2800" b="1" spc="-285">
                <a:solidFill>
                  <a:srgbClr val="1B1B1B"/>
                </a:solidFill>
                <a:latin typeface="Microsoft JhengHei"/>
                <a:cs typeface="Microsoft JhengHei"/>
              </a:rPr>
              <a:t>1000</a:t>
            </a:r>
            <a:r>
              <a:rPr sz="2800" b="1" spc="-20">
                <a:solidFill>
                  <a:srgbClr val="1B1B1B"/>
                </a:solidFill>
                <a:latin typeface="Microsoft JhengHei"/>
                <a:cs typeface="Microsoft JhengHei"/>
              </a:rPr>
              <a:t>万位数</a:t>
            </a:r>
            <a:r>
              <a:rPr sz="2800" b="1" spc="-5">
                <a:solidFill>
                  <a:srgbClr val="1B1B1B"/>
                </a:solidFill>
                <a:latin typeface="Microsoft JhengHei"/>
                <a:cs typeface="Microsoft JhengHei"/>
              </a:rPr>
              <a:t>数字的梅森质数；您也可以寻找并发现对抗艾滋病病病毒的更为有效的药物。这些项目都很庞大，</a:t>
            </a:r>
            <a:r>
              <a:rPr sz="2800" b="1" spc="-50">
                <a:solidFill>
                  <a:srgbClr val="1B1B1B"/>
                </a:solidFill>
                <a:latin typeface="Microsoft JhengHei"/>
                <a:cs typeface="Microsoft JhengHei"/>
              </a:rPr>
              <a:t> </a:t>
            </a:r>
            <a:r>
              <a:rPr sz="2800" b="1" spc="-5">
                <a:solidFill>
                  <a:srgbClr val="1B1B1B"/>
                </a:solidFill>
                <a:latin typeface="Microsoft JhengHei"/>
                <a:cs typeface="Microsoft JhengHei"/>
              </a:rPr>
              <a:t>需要惊人的计算量，仅仅由单个的电脑或是个人在在一个能让人接受的时间内计算完成是决不可能的的。分布式计算是利用互联网上的计算机的中央</a:t>
            </a:r>
            <a:r>
              <a:rPr sz="2800" b="1" spc="-50">
                <a:solidFill>
                  <a:srgbClr val="1B1B1B"/>
                </a:solidFill>
                <a:latin typeface="Microsoft JhengHei"/>
                <a:cs typeface="Microsoft JhengHei"/>
              </a:rPr>
              <a:t> </a:t>
            </a:r>
            <a:r>
              <a:rPr sz="2800" b="1" spc="-5">
                <a:solidFill>
                  <a:srgbClr val="1B1B1B"/>
                </a:solidFill>
                <a:latin typeface="Microsoft JhengHei"/>
                <a:cs typeface="Microsoft JhengHei"/>
              </a:rPr>
              <a:t>央处理器的闲置处理能力来解决大型计算问题的一</a:t>
            </a:r>
            <a:endParaRPr sz="2800">
              <a:latin typeface="Microsoft JhengHei"/>
              <a:cs typeface="Microsoft JhengHei"/>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7286625" y="363538"/>
            <a:ext cx="1389380" cy="349250"/>
          </a:xfrm>
          <a:prstGeom prst="rect">
            <a:avLst/>
          </a:prstGeom>
          <a:ln w="9525">
            <a:solidFill>
              <a:srgbClr val="969696"/>
            </a:solidFill>
          </a:ln>
        </p:spPr>
        <p:txBody>
          <a:bodyPr vert="horz" wrap="square" lIns="0" tIns="62865" rIns="0" bIns="0" rtlCol="0">
            <a:spAutoFit/>
          </a:bodyPr>
          <a:lstStyle/>
          <a:p>
            <a:pPr marL="432434">
              <a:lnSpc>
                <a:spcPct val="100000"/>
              </a:lnSpc>
              <a:spcBef>
                <a:spcPts val="495"/>
              </a:spcBef>
            </a:pPr>
            <a:r>
              <a:rPr sz="1400" b="1" spc="-20">
                <a:solidFill>
                  <a:srgbClr val="666699"/>
                </a:solidFill>
                <a:latin typeface="Arial"/>
                <a:cs typeface="Arial"/>
              </a:rPr>
              <a:t>LOGO</a:t>
            </a:r>
            <a:endParaRPr sz="1400">
              <a:latin typeface="Arial"/>
              <a:cs typeface="Arial"/>
            </a:endParaRPr>
          </a:p>
        </p:txBody>
      </p:sp>
      <p:sp>
        <p:nvSpPr>
          <p:cNvPr id="4" name="object 4"/>
          <p:cNvSpPr txBox="1">
            <a:spLocks noGrp="1"/>
          </p:cNvSpPr>
          <p:nvPr>
            <p:ph type="title"/>
          </p:nvPr>
        </p:nvSpPr>
        <p:spPr>
          <a:xfrm>
            <a:off x="535940" y="340678"/>
            <a:ext cx="1447800" cy="452120"/>
          </a:xfrm>
          <a:prstGeom prst="rect">
            <a:avLst/>
          </a:prstGeom>
        </p:spPr>
        <p:txBody>
          <a:bodyPr vert="horz" wrap="square" lIns="0" tIns="12700" rIns="0" bIns="0" rtlCol="0">
            <a:spAutoFit/>
          </a:bodyPr>
          <a:lstStyle/>
          <a:p>
            <a:pPr marL="12700">
              <a:lnSpc>
                <a:spcPct val="100000"/>
              </a:lnSpc>
              <a:spcBef>
                <a:spcPts val="100"/>
              </a:spcBef>
            </a:pPr>
            <a:r>
              <a:rPr spc="-15">
                <a:solidFill>
                  <a:srgbClr val="1B1B1B"/>
                </a:solidFill>
              </a:rPr>
              <a:t>并行处理</a:t>
            </a:r>
          </a:p>
        </p:txBody>
      </p:sp>
      <p:sp>
        <p:nvSpPr>
          <p:cNvPr id="5" name="object 5"/>
          <p:cNvSpPr txBox="1"/>
          <p:nvPr/>
        </p:nvSpPr>
        <p:spPr>
          <a:xfrm>
            <a:off x="421640" y="882332"/>
            <a:ext cx="8166100" cy="5877560"/>
          </a:xfrm>
          <a:prstGeom prst="rect">
            <a:avLst/>
          </a:prstGeom>
        </p:spPr>
        <p:txBody>
          <a:bodyPr vert="horz" wrap="square" lIns="0" tIns="12700" rIns="0" bIns="0" rtlCol="0">
            <a:spAutoFit/>
          </a:bodyPr>
          <a:lstStyle/>
          <a:p>
            <a:pPr marL="12700" marR="5080" indent="12700">
              <a:lnSpc>
                <a:spcPct val="100000"/>
              </a:lnSpc>
              <a:spcBef>
                <a:spcPts val="100"/>
              </a:spcBef>
            </a:pPr>
            <a:r>
              <a:rPr sz="3200" b="1">
                <a:solidFill>
                  <a:srgbClr val="1B1B1B"/>
                </a:solidFill>
                <a:latin typeface="Microsoft JhengHei"/>
                <a:cs typeface="Microsoft JhengHei"/>
              </a:rPr>
              <a:t>并行处理（ParallelProcessing）</a:t>
            </a:r>
            <a:r>
              <a:rPr sz="3200" b="1" spc="-10">
                <a:solidFill>
                  <a:srgbClr val="1B1B1B"/>
                </a:solidFill>
                <a:latin typeface="Microsoft JhengHei"/>
                <a:cs typeface="Microsoft JhengHei"/>
              </a:rPr>
              <a:t>是计算机系</a:t>
            </a:r>
            <a:r>
              <a:rPr sz="3200" b="1" spc="-5">
                <a:solidFill>
                  <a:srgbClr val="1B1B1B"/>
                </a:solidFill>
                <a:latin typeface="Microsoft JhengHei"/>
                <a:cs typeface="Microsoft JhengHei"/>
              </a:rPr>
              <a:t>系统中能同时执行两个或更多个处理机的一种种计算方法。处理机可同时工作于同一程序</a:t>
            </a:r>
            <a:r>
              <a:rPr sz="3200" b="1" spc="-50">
                <a:solidFill>
                  <a:srgbClr val="1B1B1B"/>
                </a:solidFill>
                <a:latin typeface="Microsoft JhengHei"/>
                <a:cs typeface="Microsoft JhengHei"/>
              </a:rPr>
              <a:t> </a:t>
            </a:r>
            <a:r>
              <a:rPr sz="3200" b="1" spc="-5">
                <a:solidFill>
                  <a:srgbClr val="1B1B1B"/>
                </a:solidFill>
                <a:latin typeface="Microsoft JhengHei"/>
                <a:cs typeface="Microsoft JhengHei"/>
              </a:rPr>
              <a:t>序的不同方面。并行处理的主要目的是节省</a:t>
            </a:r>
            <a:r>
              <a:rPr sz="3200" b="1" spc="-50">
                <a:solidFill>
                  <a:srgbClr val="1B1B1B"/>
                </a:solidFill>
                <a:latin typeface="Microsoft JhengHei"/>
                <a:cs typeface="Microsoft JhengHei"/>
              </a:rPr>
              <a:t> </a:t>
            </a:r>
            <a:r>
              <a:rPr sz="3200" b="1" spc="-5">
                <a:solidFill>
                  <a:srgbClr val="1B1B1B"/>
                </a:solidFill>
                <a:latin typeface="Microsoft JhengHei"/>
                <a:cs typeface="Microsoft JhengHei"/>
              </a:rPr>
              <a:t>省大型和复杂问题的解决时间。为使用并行</a:t>
            </a:r>
            <a:r>
              <a:rPr sz="3200" b="1" spc="-50">
                <a:solidFill>
                  <a:srgbClr val="1B1B1B"/>
                </a:solidFill>
                <a:latin typeface="Microsoft JhengHei"/>
                <a:cs typeface="Microsoft JhengHei"/>
              </a:rPr>
              <a:t> </a:t>
            </a:r>
            <a:r>
              <a:rPr sz="3200" b="1" spc="-5">
                <a:solidFill>
                  <a:srgbClr val="1B1B1B"/>
                </a:solidFill>
                <a:latin typeface="Microsoft JhengHei"/>
                <a:cs typeface="Microsoft JhengHei"/>
              </a:rPr>
              <a:t>行处理，首先需要对程序进行并行化处理，也也就是说将工作各部分分配到不同处理机中</a:t>
            </a:r>
            <a:r>
              <a:rPr sz="3200" b="1" spc="-50">
                <a:solidFill>
                  <a:srgbClr val="1B1B1B"/>
                </a:solidFill>
                <a:latin typeface="Microsoft JhengHei"/>
                <a:cs typeface="Microsoft JhengHei"/>
              </a:rPr>
              <a:t> </a:t>
            </a:r>
            <a:r>
              <a:rPr sz="3200" b="1" spc="-5">
                <a:solidFill>
                  <a:srgbClr val="1B1B1B"/>
                </a:solidFill>
                <a:latin typeface="Microsoft JhengHei"/>
                <a:cs typeface="Microsoft JhengHei"/>
              </a:rPr>
              <a:t>中。而主要问题是并行是一个相互依靠性问</a:t>
            </a:r>
            <a:r>
              <a:rPr sz="3200" b="1" spc="-50">
                <a:solidFill>
                  <a:srgbClr val="1B1B1B"/>
                </a:solidFill>
                <a:latin typeface="Microsoft JhengHei"/>
                <a:cs typeface="Microsoft JhengHei"/>
              </a:rPr>
              <a:t> </a:t>
            </a:r>
            <a:r>
              <a:rPr sz="3200" b="1" spc="-5">
                <a:solidFill>
                  <a:srgbClr val="1B1B1B"/>
                </a:solidFill>
                <a:latin typeface="Microsoft JhengHei"/>
                <a:cs typeface="Microsoft JhengHei"/>
              </a:rPr>
              <a:t>问题，而不能自动实现。此外，并行也不能</a:t>
            </a:r>
            <a:r>
              <a:rPr sz="3200" b="1" spc="-50">
                <a:solidFill>
                  <a:srgbClr val="1B1B1B"/>
                </a:solidFill>
                <a:latin typeface="Microsoft JhengHei"/>
                <a:cs typeface="Microsoft JhengHei"/>
              </a:rPr>
              <a:t> </a:t>
            </a:r>
            <a:r>
              <a:rPr sz="3200" b="1">
                <a:solidFill>
                  <a:srgbClr val="1B1B1B"/>
                </a:solidFill>
                <a:latin typeface="Microsoft JhengHei"/>
                <a:cs typeface="Microsoft JhengHei"/>
              </a:rPr>
              <a:t>能保证加速。但是一个在</a:t>
            </a:r>
            <a:r>
              <a:rPr sz="3200" b="1" spc="-425">
                <a:solidFill>
                  <a:srgbClr val="1B1B1B"/>
                </a:solidFill>
                <a:latin typeface="Microsoft JhengHei"/>
                <a:cs typeface="Microsoft JhengHei"/>
              </a:rPr>
              <a:t>n</a:t>
            </a:r>
            <a:r>
              <a:rPr sz="3200" b="1" spc="-10">
                <a:solidFill>
                  <a:srgbClr val="1B1B1B"/>
                </a:solidFill>
                <a:latin typeface="Microsoft JhengHei"/>
                <a:cs typeface="Microsoft JhengHei"/>
              </a:rPr>
              <a:t>个处理机上执行</a:t>
            </a:r>
            <a:endParaRPr sz="3200">
              <a:latin typeface="Microsoft JhengHei"/>
              <a:cs typeface="Microsoft JhengHei"/>
            </a:endParaRPr>
          </a:p>
          <a:p>
            <a:pPr marL="12700" marR="424815">
              <a:lnSpc>
                <a:spcPct val="100000"/>
              </a:lnSpc>
            </a:pPr>
            <a:r>
              <a:rPr sz="3200" b="1" spc="-5">
                <a:solidFill>
                  <a:srgbClr val="1B1B1B"/>
                </a:solidFill>
                <a:latin typeface="Microsoft JhengHei"/>
                <a:cs typeface="Microsoft JhengHei"/>
              </a:rPr>
              <a:t>的程序速度可能会是在单一处理机上执行的</a:t>
            </a:r>
            <a:r>
              <a:rPr sz="3200" b="1">
                <a:solidFill>
                  <a:srgbClr val="1B1B1B"/>
                </a:solidFill>
                <a:latin typeface="Microsoft JhengHei"/>
                <a:cs typeface="Microsoft JhengHei"/>
              </a:rPr>
              <a:t>速度的</a:t>
            </a:r>
            <a:r>
              <a:rPr sz="3200" b="1" spc="-425">
                <a:solidFill>
                  <a:srgbClr val="1B1B1B"/>
                </a:solidFill>
                <a:latin typeface="Microsoft JhengHei"/>
                <a:cs typeface="Microsoft JhengHei"/>
              </a:rPr>
              <a:t>n</a:t>
            </a:r>
            <a:r>
              <a:rPr sz="3200" b="1" spc="-25">
                <a:solidFill>
                  <a:srgbClr val="1B1B1B"/>
                </a:solidFill>
                <a:latin typeface="Microsoft JhengHei"/>
                <a:cs typeface="Microsoft JhengHei"/>
              </a:rPr>
              <a:t>倍。</a:t>
            </a:r>
            <a:endParaRPr sz="3200">
              <a:latin typeface="Microsoft JhengHei"/>
              <a:cs typeface="Microsoft JhengHei"/>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7286625" y="363538"/>
            <a:ext cx="1389380" cy="349250"/>
          </a:xfrm>
          <a:prstGeom prst="rect">
            <a:avLst/>
          </a:prstGeom>
          <a:ln w="9525">
            <a:solidFill>
              <a:srgbClr val="969696"/>
            </a:solidFill>
          </a:ln>
        </p:spPr>
        <p:txBody>
          <a:bodyPr vert="horz" wrap="square" lIns="0" tIns="62865" rIns="0" bIns="0" rtlCol="0">
            <a:spAutoFit/>
          </a:bodyPr>
          <a:lstStyle/>
          <a:p>
            <a:pPr marL="432434">
              <a:lnSpc>
                <a:spcPct val="100000"/>
              </a:lnSpc>
              <a:spcBef>
                <a:spcPts val="495"/>
              </a:spcBef>
            </a:pPr>
            <a:r>
              <a:rPr sz="1400" b="1" spc="-20">
                <a:solidFill>
                  <a:srgbClr val="666699"/>
                </a:solidFill>
                <a:latin typeface="Arial"/>
                <a:cs typeface="Arial"/>
              </a:rPr>
              <a:t>LOGO</a:t>
            </a:r>
            <a:endParaRPr sz="1400">
              <a:latin typeface="Arial"/>
              <a:cs typeface="Arial"/>
            </a:endParaRPr>
          </a:p>
        </p:txBody>
      </p:sp>
      <p:sp>
        <p:nvSpPr>
          <p:cNvPr id="4" name="object 4"/>
          <p:cNvSpPr txBox="1">
            <a:spLocks noGrp="1"/>
          </p:cNvSpPr>
          <p:nvPr>
            <p:ph type="title"/>
          </p:nvPr>
        </p:nvSpPr>
        <p:spPr>
          <a:xfrm>
            <a:off x="535940" y="398462"/>
            <a:ext cx="1041400" cy="330200"/>
          </a:xfrm>
          <a:prstGeom prst="rect">
            <a:avLst/>
          </a:prstGeom>
        </p:spPr>
        <p:txBody>
          <a:bodyPr vert="horz" wrap="square" lIns="0" tIns="12700" rIns="0" bIns="0" rtlCol="0">
            <a:spAutoFit/>
          </a:bodyPr>
          <a:lstStyle/>
          <a:p>
            <a:pPr marL="12700">
              <a:lnSpc>
                <a:spcPct val="100000"/>
              </a:lnSpc>
              <a:spcBef>
                <a:spcPts val="100"/>
              </a:spcBef>
            </a:pPr>
            <a:r>
              <a:rPr sz="2000" b="0" spc="-15">
                <a:solidFill>
                  <a:srgbClr val="1B1B1B"/>
                </a:solidFill>
                <a:latin typeface="黑体"/>
                <a:cs typeface="黑体"/>
              </a:rPr>
              <a:t>网格计算</a:t>
            </a:r>
            <a:endParaRPr sz="2000">
              <a:latin typeface="黑体"/>
              <a:cs typeface="黑体"/>
            </a:endParaRPr>
          </a:p>
        </p:txBody>
      </p:sp>
      <p:sp>
        <p:nvSpPr>
          <p:cNvPr id="5" name="object 5"/>
          <p:cNvSpPr txBox="1"/>
          <p:nvPr/>
        </p:nvSpPr>
        <p:spPr>
          <a:xfrm>
            <a:off x="878840" y="1095057"/>
            <a:ext cx="7950200" cy="3683000"/>
          </a:xfrm>
          <a:prstGeom prst="rect">
            <a:avLst/>
          </a:prstGeom>
        </p:spPr>
        <p:txBody>
          <a:bodyPr vert="horz" wrap="square" lIns="0" tIns="12700" rIns="0" bIns="0" rtlCol="0">
            <a:spAutoFit/>
          </a:bodyPr>
          <a:lstStyle/>
          <a:p>
            <a:pPr marL="25400">
              <a:lnSpc>
                <a:spcPct val="100000"/>
              </a:lnSpc>
              <a:spcBef>
                <a:spcPts val="100"/>
              </a:spcBef>
            </a:pPr>
            <a:r>
              <a:rPr sz="2400" b="1" spc="-5">
                <a:solidFill>
                  <a:srgbClr val="1B1B1B"/>
                </a:solidFill>
                <a:latin typeface="Microsoft JhengHei"/>
                <a:cs typeface="Microsoft JhengHei"/>
              </a:rPr>
              <a:t>首先网格计算也是一种分布式计算。网格计算通过利用</a:t>
            </a:r>
            <a:endParaRPr sz="2400">
              <a:latin typeface="Microsoft JhengHei"/>
              <a:cs typeface="Microsoft JhengHei"/>
            </a:endParaRPr>
          </a:p>
          <a:p>
            <a:pPr marL="12700" marR="5080">
              <a:lnSpc>
                <a:spcPct val="100000"/>
              </a:lnSpc>
            </a:pPr>
            <a:r>
              <a:rPr sz="2400" b="1">
                <a:solidFill>
                  <a:srgbClr val="1B1B1B"/>
                </a:solidFill>
                <a:latin typeface="Microsoft JhengHei"/>
                <a:cs typeface="Microsoft JhengHei"/>
              </a:rPr>
              <a:t>大量异构计算机（通常为桌面）的未用资源</a:t>
            </a:r>
            <a:r>
              <a:rPr sz="2400" b="1" spc="-335">
                <a:solidFill>
                  <a:srgbClr val="1B1B1B"/>
                </a:solidFill>
                <a:latin typeface="Microsoft JhengHei"/>
                <a:cs typeface="Microsoft JhengHei"/>
              </a:rPr>
              <a:t>（CPU</a:t>
            </a:r>
            <a:r>
              <a:rPr sz="2400" b="1" spc="-15">
                <a:solidFill>
                  <a:srgbClr val="1B1B1B"/>
                </a:solidFill>
                <a:latin typeface="Microsoft JhengHei"/>
                <a:cs typeface="Microsoft JhengHei"/>
              </a:rPr>
              <a:t>周期和磁</a:t>
            </a:r>
            <a:r>
              <a:rPr sz="2400" b="1">
                <a:solidFill>
                  <a:srgbClr val="1B1B1B"/>
                </a:solidFill>
                <a:latin typeface="Microsoft JhengHei"/>
                <a:cs typeface="Microsoft JhengHei"/>
              </a:rPr>
              <a:t>磁盘存储），</a:t>
            </a:r>
            <a:r>
              <a:rPr sz="2400" b="1" spc="-5">
                <a:solidFill>
                  <a:srgbClr val="1B1B1B"/>
                </a:solidFill>
                <a:latin typeface="Microsoft JhengHei"/>
                <a:cs typeface="Microsoft JhengHei"/>
              </a:rPr>
              <a:t>将其作为嵌入在分布式电信基础设施中的一</a:t>
            </a:r>
            <a:r>
              <a:rPr sz="2400" b="1" spc="-50">
                <a:solidFill>
                  <a:srgbClr val="1B1B1B"/>
                </a:solidFill>
                <a:latin typeface="Microsoft JhengHei"/>
                <a:cs typeface="Microsoft JhengHei"/>
              </a:rPr>
              <a:t> </a:t>
            </a:r>
            <a:r>
              <a:rPr sz="2400" b="1" spc="-5">
                <a:solidFill>
                  <a:srgbClr val="1B1B1B"/>
                </a:solidFill>
                <a:latin typeface="Microsoft JhengHei"/>
                <a:cs typeface="Microsoft JhengHei"/>
              </a:rPr>
              <a:t>个虚拟的计算机集群，为解决大规模的计算问题提供了一</a:t>
            </a:r>
            <a:r>
              <a:rPr sz="2400" b="1" spc="-50">
                <a:solidFill>
                  <a:srgbClr val="1B1B1B"/>
                </a:solidFill>
                <a:latin typeface="Microsoft JhengHei"/>
                <a:cs typeface="Microsoft JhengHei"/>
              </a:rPr>
              <a:t> </a:t>
            </a:r>
            <a:r>
              <a:rPr sz="2400" b="1" spc="-5">
                <a:solidFill>
                  <a:srgbClr val="1B1B1B"/>
                </a:solidFill>
                <a:latin typeface="Microsoft JhengHei"/>
                <a:cs typeface="Microsoft JhengHei"/>
              </a:rPr>
              <a:t>个模型。网格计算的焦点放在支持跨管理域计算的能力，这这使它与传统的计算机集群或传统的分布式计算相区别。</a:t>
            </a:r>
            <a:r>
              <a:rPr sz="2400" b="1" spc="-50">
                <a:solidFill>
                  <a:srgbClr val="1B1B1B"/>
                </a:solidFill>
                <a:latin typeface="Microsoft JhengHei"/>
                <a:cs typeface="Microsoft JhengHei"/>
              </a:rPr>
              <a:t> </a:t>
            </a:r>
            <a:r>
              <a:rPr sz="2400" b="1" spc="-5">
                <a:solidFill>
                  <a:srgbClr val="1B1B1B"/>
                </a:solidFill>
                <a:latin typeface="Microsoft JhengHei"/>
                <a:cs typeface="Microsoft JhengHei"/>
              </a:rPr>
              <a:t>网格计算与其他所有的分布式计算范例都有所区别：网格</a:t>
            </a:r>
            <a:r>
              <a:rPr sz="2400" b="1" spc="-50">
                <a:solidFill>
                  <a:srgbClr val="1B1B1B"/>
                </a:solidFill>
                <a:latin typeface="Microsoft JhengHei"/>
                <a:cs typeface="Microsoft JhengHei"/>
              </a:rPr>
              <a:t> </a:t>
            </a:r>
            <a:r>
              <a:rPr sz="2400" b="1" spc="-5">
                <a:solidFill>
                  <a:srgbClr val="1B1B1B"/>
                </a:solidFill>
                <a:latin typeface="Microsoft JhengHei"/>
                <a:cs typeface="Microsoft JhengHei"/>
              </a:rPr>
              <a:t>计算的本质在于以有效且优化的方式来利用组织中各种异构构松耦合资源，来实现复杂的工作负载管理和信息虚拟化</a:t>
            </a:r>
            <a:r>
              <a:rPr sz="2400" b="1" spc="-50">
                <a:solidFill>
                  <a:srgbClr val="1B1B1B"/>
                </a:solidFill>
                <a:latin typeface="Microsoft JhengHei"/>
                <a:cs typeface="Microsoft JhengHei"/>
              </a:rPr>
              <a:t> </a:t>
            </a:r>
            <a:r>
              <a:rPr sz="2400" b="1" spc="-20">
                <a:solidFill>
                  <a:srgbClr val="1B1B1B"/>
                </a:solidFill>
                <a:latin typeface="Microsoft JhengHei"/>
                <a:cs typeface="Microsoft JhengHei"/>
              </a:rPr>
              <a:t>功能。</a:t>
            </a:r>
            <a:endParaRPr sz="24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1054100" y="182086"/>
            <a:ext cx="6883400" cy="574040"/>
          </a:xfrm>
          <a:prstGeom prst="rect">
            <a:avLst/>
          </a:prstGeom>
        </p:spPr>
        <p:txBody>
          <a:bodyPr vert="horz" wrap="square" lIns="0" tIns="12700" rIns="0" bIns="0" rtlCol="0">
            <a:spAutoFit/>
          </a:bodyPr>
          <a:lstStyle/>
          <a:p>
            <a:pPr marL="12700">
              <a:lnSpc>
                <a:spcPct val="100000"/>
              </a:lnSpc>
              <a:spcBef>
                <a:spcPts val="100"/>
              </a:spcBef>
            </a:pPr>
            <a:r>
              <a:rPr sz="3600" spc="-5"/>
              <a:t>云计算的主要服务形式和典型应用</a:t>
            </a:r>
            <a:endParaRPr sz="3600"/>
          </a:p>
        </p:txBody>
      </p:sp>
      <p:sp>
        <p:nvSpPr>
          <p:cNvPr id="4" name="object 4"/>
          <p:cNvSpPr txBox="1"/>
          <p:nvPr/>
        </p:nvSpPr>
        <p:spPr>
          <a:xfrm>
            <a:off x="186690" y="1177551"/>
            <a:ext cx="9029065" cy="5207000"/>
          </a:xfrm>
          <a:prstGeom prst="rect">
            <a:avLst/>
          </a:prstGeom>
        </p:spPr>
        <p:txBody>
          <a:bodyPr vert="horz" wrap="square" lIns="0" tIns="46990" rIns="0" bIns="0" rtlCol="0">
            <a:spAutoFit/>
          </a:bodyPr>
          <a:lstStyle/>
          <a:p>
            <a:pPr marL="12700" marR="1610360">
              <a:lnSpc>
                <a:spcPts val="2160"/>
              </a:lnSpc>
              <a:spcBef>
                <a:spcPts val="370"/>
              </a:spcBef>
            </a:pPr>
            <a:r>
              <a:rPr sz="2000" b="1">
                <a:latin typeface="Microsoft JhengHei"/>
                <a:cs typeface="Microsoft JhengHei"/>
              </a:rPr>
              <a:t>云计算的主要服务形式有：</a:t>
            </a:r>
            <a:r>
              <a:rPr sz="2000" b="1">
                <a:latin typeface="Arial"/>
                <a:cs typeface="Arial"/>
              </a:rPr>
              <a:t>SaaS(Software</a:t>
            </a:r>
            <a:r>
              <a:rPr sz="2000" b="1" spc="-30">
                <a:latin typeface="Arial"/>
                <a:cs typeface="Arial"/>
              </a:rPr>
              <a:t> </a:t>
            </a:r>
            <a:r>
              <a:rPr sz="2000" b="1">
                <a:latin typeface="Arial"/>
                <a:cs typeface="Arial"/>
              </a:rPr>
              <a:t>as</a:t>
            </a:r>
            <a:r>
              <a:rPr sz="2000" b="1" spc="-30">
                <a:latin typeface="Arial"/>
                <a:cs typeface="Arial"/>
              </a:rPr>
              <a:t> </a:t>
            </a:r>
            <a:r>
              <a:rPr sz="2000" b="1" spc="-10">
                <a:latin typeface="Arial"/>
                <a:cs typeface="Arial"/>
              </a:rPr>
              <a:t>aService)</a:t>
            </a:r>
            <a:r>
              <a:rPr sz="2000" b="1" spc="-10">
                <a:latin typeface="Microsoft JhengHei"/>
                <a:cs typeface="Microsoft JhengHei"/>
              </a:rPr>
              <a:t>， </a:t>
            </a:r>
            <a:r>
              <a:rPr sz="2000" b="1" spc="-10">
                <a:latin typeface="Arial"/>
                <a:cs typeface="Arial"/>
              </a:rPr>
              <a:t>PaaS(PlatformasaService)</a:t>
            </a:r>
            <a:r>
              <a:rPr sz="2000" b="1" spc="-10">
                <a:latin typeface="Microsoft JhengHei"/>
                <a:cs typeface="Microsoft JhengHei"/>
              </a:rPr>
              <a:t>，</a:t>
            </a:r>
            <a:r>
              <a:rPr sz="2000" b="1" spc="-10">
                <a:latin typeface="Arial"/>
                <a:cs typeface="Arial"/>
              </a:rPr>
              <a:t>IaaS(Infrastructureasa</a:t>
            </a:r>
            <a:r>
              <a:rPr sz="2000" b="1" spc="365">
                <a:latin typeface="Arial"/>
                <a:cs typeface="Arial"/>
              </a:rPr>
              <a:t> </a:t>
            </a:r>
            <a:r>
              <a:rPr sz="2000" b="1" spc="-10">
                <a:latin typeface="Arial"/>
                <a:cs typeface="Arial"/>
              </a:rPr>
              <a:t>Service)</a:t>
            </a:r>
            <a:r>
              <a:rPr sz="2000" b="1" spc="-50">
                <a:latin typeface="Microsoft JhengHei"/>
                <a:cs typeface="Microsoft JhengHei"/>
              </a:rPr>
              <a:t>。</a:t>
            </a:r>
            <a:endParaRPr sz="2000">
              <a:latin typeface="Microsoft JhengHei"/>
              <a:cs typeface="Microsoft JhengHei"/>
            </a:endParaRPr>
          </a:p>
          <a:p>
            <a:pPr>
              <a:lnSpc>
                <a:spcPct val="100000"/>
              </a:lnSpc>
              <a:spcBef>
                <a:spcPts val="40"/>
              </a:spcBef>
            </a:pPr>
            <a:endParaRPr sz="1500">
              <a:latin typeface="Microsoft JhengHei"/>
              <a:cs typeface="Microsoft JhengHei"/>
            </a:endParaRPr>
          </a:p>
          <a:p>
            <a:pPr marL="104139" indent="-92075">
              <a:lnSpc>
                <a:spcPct val="100000"/>
              </a:lnSpc>
              <a:buSzPct val="97500"/>
              <a:buFont typeface="Arial"/>
              <a:buChar char="•"/>
              <a:tabLst>
                <a:tab pos="104775"/>
              </a:tabLst>
            </a:pPr>
            <a:r>
              <a:rPr sz="2000" b="1">
                <a:latin typeface="Arial"/>
                <a:cs typeface="Arial"/>
              </a:rPr>
              <a:t>(1)</a:t>
            </a:r>
            <a:r>
              <a:rPr sz="2000" b="1">
                <a:latin typeface="Microsoft JhengHei"/>
                <a:cs typeface="Microsoft JhengHei"/>
              </a:rPr>
              <a:t>软件即服务</a:t>
            </a:r>
            <a:r>
              <a:rPr sz="2000" b="1" spc="-10">
                <a:latin typeface="Arial"/>
                <a:cs typeface="Arial"/>
              </a:rPr>
              <a:t>(SaaS)</a:t>
            </a:r>
            <a:endParaRPr sz="2000">
              <a:latin typeface="Arial"/>
              <a:cs typeface="Arial"/>
            </a:endParaRPr>
          </a:p>
          <a:p>
            <a:pPr>
              <a:lnSpc>
                <a:spcPct val="100000"/>
              </a:lnSpc>
              <a:spcBef>
                <a:spcPts val="5"/>
              </a:spcBef>
            </a:pPr>
            <a:endParaRPr sz="2650">
              <a:latin typeface="Arial"/>
              <a:cs typeface="Arial"/>
            </a:endParaRPr>
          </a:p>
          <a:p>
            <a:pPr marL="12700" marR="5080">
              <a:lnSpc>
                <a:spcPts val="2270"/>
              </a:lnSpc>
            </a:pPr>
            <a:r>
              <a:rPr sz="2000" b="1" spc="-10">
                <a:latin typeface="Arial"/>
                <a:cs typeface="Arial"/>
              </a:rPr>
              <a:t>SaaS</a:t>
            </a:r>
            <a:r>
              <a:rPr sz="2000" b="1" spc="-5">
                <a:latin typeface="Microsoft JhengHei"/>
                <a:cs typeface="Microsoft JhengHei"/>
              </a:rPr>
              <a:t>服务提供商将应用软件统一部署在自己的服务器上，用户根据需求通过互联联网向厂商订购应用软件服务，服务提供商根据客户所定软件的数量、时间的</a:t>
            </a:r>
            <a:endParaRPr sz="2000">
              <a:latin typeface="Microsoft JhengHei"/>
              <a:cs typeface="Microsoft JhengHei"/>
            </a:endParaRPr>
          </a:p>
          <a:p>
            <a:pPr marL="12700">
              <a:lnSpc>
                <a:spcPts val="2105"/>
              </a:lnSpc>
            </a:pPr>
            <a:r>
              <a:rPr sz="2000" b="1" spc="-5">
                <a:latin typeface="Microsoft JhengHei"/>
                <a:cs typeface="Microsoft JhengHei"/>
              </a:rPr>
              <a:t>的长短等因素收费，并且通过浏览器向客户提供软件的模式。</a:t>
            </a:r>
            <a:endParaRPr sz="2000">
              <a:latin typeface="Microsoft JhengHei"/>
              <a:cs typeface="Microsoft JhengHei"/>
            </a:endParaRPr>
          </a:p>
          <a:p>
            <a:pPr>
              <a:lnSpc>
                <a:spcPct val="100000"/>
              </a:lnSpc>
              <a:spcBef>
                <a:spcPts val="25"/>
              </a:spcBef>
            </a:pPr>
            <a:endParaRPr sz="1700">
              <a:latin typeface="Microsoft JhengHei"/>
              <a:cs typeface="Microsoft JhengHei"/>
            </a:endParaRPr>
          </a:p>
          <a:p>
            <a:pPr marL="12700" marR="118110">
              <a:lnSpc>
                <a:spcPts val="2160"/>
              </a:lnSpc>
              <a:spcBef>
                <a:spcPts val="5"/>
              </a:spcBef>
            </a:pPr>
            <a:r>
              <a:rPr sz="2000" b="1" spc="-5">
                <a:latin typeface="Microsoft JhengHei"/>
                <a:cs typeface="Microsoft JhengHei"/>
              </a:rPr>
              <a:t>这种服务模式的优势是，由服务提供商维护和管理软件、提供软件运行的硬件</a:t>
            </a:r>
            <a:r>
              <a:rPr sz="2000" b="1" spc="-50">
                <a:latin typeface="Microsoft JhengHei"/>
                <a:cs typeface="Microsoft JhengHei"/>
              </a:rPr>
              <a:t> </a:t>
            </a:r>
            <a:r>
              <a:rPr sz="2000" b="1" spc="-5">
                <a:latin typeface="Microsoft JhengHei"/>
                <a:cs typeface="Microsoft JhengHei"/>
              </a:rPr>
              <a:t>件设施，用户只需拥有能够接入互联网的终端，即可随时随地使用软件。客户</a:t>
            </a:r>
            <a:r>
              <a:rPr sz="2000" b="1" spc="-50">
                <a:latin typeface="Microsoft JhengHei"/>
                <a:cs typeface="Microsoft JhengHei"/>
              </a:rPr>
              <a:t> </a:t>
            </a:r>
            <a:r>
              <a:rPr sz="2000" b="1" spc="-5">
                <a:latin typeface="Microsoft JhengHei"/>
                <a:cs typeface="Microsoft JhengHei"/>
              </a:rPr>
              <a:t>不再像传统模式那样花费大量资金在硬件、软件、维护人员，只需要支出一定的的租赁服务费用，通过互联网就可以享受到相应的硬件、软件和维护服务。</a:t>
            </a:r>
            <a:endParaRPr sz="2000">
              <a:latin typeface="Microsoft JhengHei"/>
              <a:cs typeface="Microsoft JhengHei"/>
            </a:endParaRPr>
          </a:p>
          <a:p>
            <a:pPr marL="12700">
              <a:lnSpc>
                <a:spcPts val="2020"/>
              </a:lnSpc>
            </a:pPr>
            <a:r>
              <a:rPr sz="2000" b="1" spc="-5">
                <a:latin typeface="Microsoft JhengHei"/>
                <a:cs typeface="Microsoft JhengHei"/>
              </a:rPr>
              <a:t>对于小型企业来说，</a:t>
            </a:r>
            <a:r>
              <a:rPr sz="2000" b="1" spc="-10">
                <a:latin typeface="Arial"/>
                <a:cs typeface="Arial"/>
              </a:rPr>
              <a:t>SaaS</a:t>
            </a:r>
            <a:r>
              <a:rPr sz="2000" b="1" spc="-5">
                <a:latin typeface="Microsoft JhengHei"/>
                <a:cs typeface="Microsoft JhengHei"/>
              </a:rPr>
              <a:t>是采用先进技术的最好途径。</a:t>
            </a:r>
            <a:endParaRPr sz="2000">
              <a:latin typeface="Microsoft JhengHei"/>
              <a:cs typeface="Microsoft JhengHei"/>
            </a:endParaRPr>
          </a:p>
          <a:p>
            <a:pPr>
              <a:lnSpc>
                <a:spcPct val="100000"/>
              </a:lnSpc>
              <a:spcBef>
                <a:spcPts val="25"/>
              </a:spcBef>
            </a:pPr>
            <a:endParaRPr sz="1700">
              <a:latin typeface="Microsoft JhengHei"/>
              <a:cs typeface="Microsoft JhengHei"/>
            </a:endParaRPr>
          </a:p>
          <a:p>
            <a:pPr marL="12700" marR="1176655">
              <a:lnSpc>
                <a:spcPts val="2160"/>
              </a:lnSpc>
            </a:pPr>
            <a:r>
              <a:rPr sz="2000" b="1" spc="-5">
                <a:latin typeface="Microsoft JhengHei"/>
                <a:cs typeface="Microsoft JhengHei"/>
              </a:rPr>
              <a:t>目前，</a:t>
            </a:r>
            <a:r>
              <a:rPr sz="2000" b="1" spc="-10">
                <a:latin typeface="Arial"/>
                <a:cs typeface="Arial"/>
              </a:rPr>
              <a:t>Salesforce.com</a:t>
            </a:r>
            <a:r>
              <a:rPr sz="2000" b="1">
                <a:latin typeface="Microsoft JhengHei"/>
                <a:cs typeface="Microsoft JhengHei"/>
              </a:rPr>
              <a:t>是提供这类服务最有名的公司，</a:t>
            </a:r>
            <a:r>
              <a:rPr sz="2000" b="1">
                <a:latin typeface="Arial"/>
                <a:cs typeface="Arial"/>
              </a:rPr>
              <a:t>Google</a:t>
            </a:r>
            <a:r>
              <a:rPr sz="2000" b="1" spc="65">
                <a:latin typeface="Arial"/>
                <a:cs typeface="Arial"/>
              </a:rPr>
              <a:t> </a:t>
            </a:r>
            <a:r>
              <a:rPr sz="2000" b="1" spc="-10">
                <a:latin typeface="Arial"/>
                <a:cs typeface="Arial"/>
              </a:rPr>
              <a:t>Docs, GoogleApps</a:t>
            </a:r>
            <a:r>
              <a:rPr sz="2000" b="1">
                <a:latin typeface="Microsoft JhengHei"/>
                <a:cs typeface="Microsoft JhengHei"/>
              </a:rPr>
              <a:t>和</a:t>
            </a:r>
            <a:r>
              <a:rPr sz="2000" b="1" spc="-10">
                <a:latin typeface="Arial"/>
                <a:cs typeface="Arial"/>
              </a:rPr>
              <a:t>ZohoOffice</a:t>
            </a:r>
            <a:r>
              <a:rPr sz="2000" b="1" spc="-10">
                <a:latin typeface="Microsoft JhengHei"/>
                <a:cs typeface="Microsoft JhengHei"/>
              </a:rPr>
              <a:t>也属于这类服务。</a:t>
            </a:r>
            <a:endParaRPr sz="20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2366578" y="610255"/>
            <a:ext cx="4411345" cy="452120"/>
          </a:xfrm>
          <a:prstGeom prst="rect">
            <a:avLst/>
          </a:prstGeom>
        </p:spPr>
        <p:txBody>
          <a:bodyPr vert="horz" wrap="square" lIns="0" tIns="12700" rIns="0" bIns="0" rtlCol="0">
            <a:spAutoFit/>
          </a:bodyPr>
          <a:lstStyle/>
          <a:p>
            <a:pPr marL="12700">
              <a:lnSpc>
                <a:spcPct val="100000"/>
              </a:lnSpc>
              <a:spcBef>
                <a:spcPts val="100"/>
              </a:spcBef>
            </a:pPr>
            <a:r>
              <a:rPr spc="-10">
                <a:latin typeface="Arial"/>
                <a:cs typeface="Arial"/>
              </a:rPr>
              <a:t>zoho</a:t>
            </a:r>
            <a:r>
              <a:rPr spc="-5"/>
              <a:t>全球第一大在线软件商</a:t>
            </a:r>
          </a:p>
        </p:txBody>
      </p:sp>
      <p:sp>
        <p:nvSpPr>
          <p:cNvPr id="4" name="object 4"/>
          <p:cNvSpPr txBox="1"/>
          <p:nvPr/>
        </p:nvSpPr>
        <p:spPr>
          <a:xfrm>
            <a:off x="535940" y="1582339"/>
            <a:ext cx="8242300" cy="3622040"/>
          </a:xfrm>
          <a:prstGeom prst="rect">
            <a:avLst/>
          </a:prstGeom>
        </p:spPr>
        <p:txBody>
          <a:bodyPr vert="horz" wrap="square" lIns="0" tIns="71120" rIns="0" bIns="0" rtlCol="0">
            <a:spAutoFit/>
          </a:bodyPr>
          <a:lstStyle/>
          <a:p>
            <a:pPr marL="354965" marR="384810" indent="-342265">
              <a:lnSpc>
                <a:spcPts val="1920"/>
              </a:lnSpc>
              <a:spcBef>
                <a:spcPts val="560"/>
              </a:spcBef>
              <a:buSzPct val="102500"/>
              <a:buChar char="•"/>
              <a:tabLst>
                <a:tab pos="354965"/>
                <a:tab pos="355600"/>
              </a:tabLst>
            </a:pPr>
            <a:r>
              <a:rPr sz="2000" spc="-10">
                <a:latin typeface="Arial"/>
                <a:cs typeface="Arial"/>
              </a:rPr>
              <a:t>Zoho</a:t>
            </a:r>
            <a:r>
              <a:rPr sz="2000">
                <a:latin typeface="宋体"/>
                <a:cs typeface="宋体"/>
              </a:rPr>
              <a:t>成立于</a:t>
            </a:r>
            <a:r>
              <a:rPr sz="2000" spc="-10">
                <a:latin typeface="Arial"/>
                <a:cs typeface="Arial"/>
              </a:rPr>
              <a:t>1996</a:t>
            </a:r>
            <a:r>
              <a:rPr sz="2000" spc="-5">
                <a:latin typeface="宋体"/>
                <a:cs typeface="宋体"/>
              </a:rPr>
              <a:t>年，致力于在线办公的研究，是全球第一大在线软</a:t>
            </a:r>
            <a:r>
              <a:rPr sz="2000">
                <a:latin typeface="宋体"/>
                <a:cs typeface="宋体"/>
              </a:rPr>
              <a:t>件提供商，由印度人</a:t>
            </a:r>
            <a:r>
              <a:rPr sz="2000">
                <a:latin typeface="Arial"/>
                <a:cs typeface="Arial"/>
              </a:rPr>
              <a:t>Sridhar</a:t>
            </a:r>
            <a:r>
              <a:rPr sz="2000" spc="25">
                <a:latin typeface="Arial"/>
                <a:cs typeface="Arial"/>
              </a:rPr>
              <a:t> </a:t>
            </a:r>
            <a:r>
              <a:rPr sz="2000" spc="-10">
                <a:latin typeface="Arial"/>
                <a:cs typeface="Arial"/>
              </a:rPr>
              <a:t>Vembu</a:t>
            </a:r>
            <a:r>
              <a:rPr sz="2000" spc="-20">
                <a:latin typeface="宋体"/>
                <a:cs typeface="宋体"/>
              </a:rPr>
              <a:t>创立。</a:t>
            </a:r>
            <a:endParaRPr sz="2000">
              <a:latin typeface="宋体"/>
              <a:cs typeface="宋体"/>
            </a:endParaRPr>
          </a:p>
          <a:p>
            <a:pPr marL="354965" marR="5080" indent="-342265">
              <a:lnSpc>
                <a:spcPct val="80000"/>
              </a:lnSpc>
              <a:spcBef>
                <a:spcPts val="500"/>
              </a:spcBef>
              <a:buSzPct val="102500"/>
              <a:buChar char="•"/>
              <a:tabLst>
                <a:tab pos="354965"/>
                <a:tab pos="355600"/>
              </a:tabLst>
            </a:pPr>
            <a:r>
              <a:rPr sz="2000" spc="-10">
                <a:latin typeface="Arial"/>
                <a:cs typeface="Arial"/>
              </a:rPr>
              <a:t>ZOHO</a:t>
            </a:r>
            <a:r>
              <a:rPr sz="2000">
                <a:latin typeface="宋体"/>
                <a:cs typeface="宋体"/>
              </a:rPr>
              <a:t>是</a:t>
            </a:r>
            <a:r>
              <a:rPr sz="2000" spc="-10">
                <a:latin typeface="Arial"/>
                <a:cs typeface="Arial"/>
              </a:rPr>
              <a:t>AdventNet</a:t>
            </a:r>
            <a:r>
              <a:rPr sz="2000">
                <a:latin typeface="宋体"/>
                <a:cs typeface="宋体"/>
              </a:rPr>
              <a:t>公司开发的一个办公室软件套装。</a:t>
            </a:r>
            <a:r>
              <a:rPr sz="2000" spc="-10">
                <a:latin typeface="Arial"/>
                <a:cs typeface="Arial"/>
              </a:rPr>
              <a:t>Zoho</a:t>
            </a:r>
            <a:r>
              <a:rPr sz="2000" spc="-15">
                <a:latin typeface="宋体"/>
                <a:cs typeface="宋体"/>
              </a:rPr>
              <a:t>提供了全</a:t>
            </a:r>
            <a:r>
              <a:rPr sz="2000" spc="-50">
                <a:latin typeface="宋体"/>
                <a:cs typeface="宋体"/>
              </a:rPr>
              <a:t> </a:t>
            </a:r>
            <a:r>
              <a:rPr sz="2000" spc="-5">
                <a:latin typeface="宋体"/>
                <a:cs typeface="宋体"/>
              </a:rPr>
              <a:t>方位的在线商务办公解决方案，并且完全同现在主流程序兼容，可以</a:t>
            </a:r>
            <a:r>
              <a:rPr sz="2000" spc="-50">
                <a:latin typeface="宋体"/>
                <a:cs typeface="宋体"/>
              </a:rPr>
              <a:t> </a:t>
            </a:r>
            <a:r>
              <a:rPr sz="2000" spc="-5">
                <a:latin typeface="宋体"/>
                <a:cs typeface="宋体"/>
              </a:rPr>
              <a:t>直接导入现在主流办公系统的各种文件，同时还可以管理计划、客户，</a:t>
            </a:r>
            <a:r>
              <a:rPr sz="2000">
                <a:latin typeface="宋体"/>
                <a:cs typeface="宋体"/>
              </a:rPr>
              <a:t>甚至你无需懂编程也可以创建网站应用程序。</a:t>
            </a:r>
            <a:r>
              <a:rPr sz="2000" spc="-10">
                <a:latin typeface="Arial"/>
                <a:cs typeface="Arial"/>
              </a:rPr>
              <a:t>Zoho</a:t>
            </a:r>
            <a:r>
              <a:rPr sz="2000">
                <a:latin typeface="宋体"/>
                <a:cs typeface="宋体"/>
              </a:rPr>
              <a:t>采用了</a:t>
            </a:r>
            <a:r>
              <a:rPr sz="2000" spc="-10">
                <a:latin typeface="Arial"/>
                <a:cs typeface="Arial"/>
              </a:rPr>
              <a:t>AJAX</a:t>
            </a:r>
            <a:r>
              <a:rPr sz="2000" spc="-50">
                <a:latin typeface="宋体"/>
                <a:cs typeface="宋体"/>
              </a:rPr>
              <a:t>技</a:t>
            </a:r>
            <a:endParaRPr sz="2000">
              <a:latin typeface="宋体"/>
              <a:cs typeface="宋体"/>
            </a:endParaRPr>
          </a:p>
          <a:p>
            <a:pPr marL="355600">
              <a:lnSpc>
                <a:spcPts val="1730"/>
              </a:lnSpc>
            </a:pPr>
            <a:r>
              <a:rPr sz="2000" spc="-5">
                <a:latin typeface="宋体"/>
                <a:cs typeface="宋体"/>
              </a:rPr>
              <a:t>术，在可视化界面下操作非常人性化，</a:t>
            </a:r>
            <a:r>
              <a:rPr sz="2000" spc="-10">
                <a:latin typeface="Arial"/>
                <a:cs typeface="Arial"/>
              </a:rPr>
              <a:t>Zoho</a:t>
            </a:r>
            <a:r>
              <a:rPr sz="2000" spc="-5">
                <a:latin typeface="宋体"/>
                <a:cs typeface="宋体"/>
              </a:rPr>
              <a:t>还提供一些很人性化的功</a:t>
            </a:r>
            <a:endParaRPr sz="2000">
              <a:latin typeface="宋体"/>
              <a:cs typeface="宋体"/>
            </a:endParaRPr>
          </a:p>
          <a:p>
            <a:pPr marL="355600" marR="513080">
              <a:lnSpc>
                <a:spcPts val="1920"/>
              </a:lnSpc>
              <a:spcBef>
                <a:spcPts val="270"/>
              </a:spcBef>
            </a:pPr>
            <a:r>
              <a:rPr sz="2000" spc="-5">
                <a:latin typeface="宋体"/>
                <a:cs typeface="宋体"/>
              </a:rPr>
              <a:t>能，如自动保存、拼写检查等。右键菜单也同线下的办公软件一致</a:t>
            </a:r>
            <a:r>
              <a:rPr sz="2000" spc="-25">
                <a:latin typeface="宋体"/>
                <a:cs typeface="宋体"/>
              </a:rPr>
              <a:t>致。</a:t>
            </a:r>
            <a:endParaRPr sz="2000">
              <a:latin typeface="宋体"/>
              <a:cs typeface="宋体"/>
            </a:endParaRPr>
          </a:p>
          <a:p>
            <a:pPr marL="354965" marR="187960" indent="-342265">
              <a:lnSpc>
                <a:spcPct val="80000"/>
              </a:lnSpc>
              <a:spcBef>
                <a:spcPts val="400"/>
              </a:spcBef>
              <a:buSzPct val="102500"/>
              <a:buFont typeface="Arial"/>
              <a:buChar char="•"/>
              <a:tabLst>
                <a:tab pos="354965"/>
                <a:tab pos="355600"/>
              </a:tabLst>
            </a:pPr>
            <a:r>
              <a:rPr sz="2000">
                <a:latin typeface="宋体"/>
                <a:cs typeface="宋体"/>
              </a:rPr>
              <a:t>日前，宣布将正式登陆中国市场</a:t>
            </a:r>
            <a:r>
              <a:rPr sz="2000">
                <a:latin typeface="Arial"/>
                <a:cs typeface="Arial"/>
              </a:rPr>
              <a:t>.</a:t>
            </a:r>
            <a:r>
              <a:rPr sz="2000">
                <a:latin typeface="宋体"/>
                <a:cs typeface="宋体"/>
              </a:rPr>
              <a:t>这意味着</a:t>
            </a:r>
            <a:r>
              <a:rPr sz="2000" spc="-10">
                <a:latin typeface="Arial"/>
                <a:cs typeface="Arial"/>
              </a:rPr>
              <a:t>ZOHO</a:t>
            </a:r>
            <a:r>
              <a:rPr sz="2000" spc="-10">
                <a:latin typeface="宋体"/>
                <a:cs typeface="宋体"/>
              </a:rPr>
              <a:t>旗下包括字处理</a:t>
            </a:r>
            <a:r>
              <a:rPr sz="2000" spc="-50">
                <a:latin typeface="宋体"/>
                <a:cs typeface="宋体"/>
              </a:rPr>
              <a:t> </a:t>
            </a:r>
            <a:r>
              <a:rPr sz="2000" spc="-10">
                <a:latin typeface="Arial"/>
                <a:cs typeface="Arial"/>
              </a:rPr>
              <a:t>(ZohoWriter)</a:t>
            </a:r>
            <a:r>
              <a:rPr sz="2000">
                <a:latin typeface="宋体"/>
                <a:cs typeface="宋体"/>
              </a:rPr>
              <a:t>、电子表格</a:t>
            </a:r>
            <a:r>
              <a:rPr sz="2000" spc="-10">
                <a:latin typeface="Arial"/>
                <a:cs typeface="Arial"/>
              </a:rPr>
              <a:t>(ZohoSheet)</a:t>
            </a:r>
            <a:r>
              <a:rPr sz="2000">
                <a:latin typeface="宋体"/>
                <a:cs typeface="宋体"/>
              </a:rPr>
              <a:t>、演示幻灯片</a:t>
            </a:r>
            <a:r>
              <a:rPr sz="2000" spc="-10">
                <a:latin typeface="Arial"/>
                <a:cs typeface="Arial"/>
              </a:rPr>
              <a:t>(ZohoShow)</a:t>
            </a:r>
            <a:r>
              <a:rPr sz="2000" spc="-25">
                <a:latin typeface="宋体"/>
                <a:cs typeface="宋体"/>
              </a:rPr>
              <a:t>在内</a:t>
            </a:r>
            <a:r>
              <a:rPr sz="2000">
                <a:latin typeface="宋体"/>
                <a:cs typeface="宋体"/>
              </a:rPr>
              <a:t>的全套在线</a:t>
            </a:r>
            <a:r>
              <a:rPr sz="2000" spc="-10">
                <a:latin typeface="Arial"/>
                <a:cs typeface="Arial"/>
              </a:rPr>
              <a:t>Office</a:t>
            </a:r>
            <a:r>
              <a:rPr sz="2000">
                <a:latin typeface="宋体"/>
                <a:cs typeface="宋体"/>
              </a:rPr>
              <a:t>解决方案将与中国用户见面</a:t>
            </a:r>
            <a:r>
              <a:rPr sz="2000">
                <a:latin typeface="Arial"/>
                <a:cs typeface="Arial"/>
              </a:rPr>
              <a:t>.</a:t>
            </a:r>
            <a:r>
              <a:rPr sz="2000">
                <a:latin typeface="宋体"/>
                <a:cs typeface="宋体"/>
              </a:rPr>
              <a:t>业内人士分析</a:t>
            </a:r>
            <a:r>
              <a:rPr sz="2000" spc="-10">
                <a:latin typeface="Arial"/>
                <a:cs typeface="Arial"/>
              </a:rPr>
              <a:t>,ZOHO</a:t>
            </a:r>
            <a:r>
              <a:rPr sz="2000" spc="-50">
                <a:latin typeface="宋体"/>
                <a:cs typeface="宋体"/>
              </a:rPr>
              <a:t>的</a:t>
            </a:r>
            <a:r>
              <a:rPr sz="2000">
                <a:latin typeface="宋体"/>
                <a:cs typeface="宋体"/>
              </a:rPr>
              <a:t>加入无疑为本已炙手可热的在线软件市场又添一把火</a:t>
            </a:r>
            <a:r>
              <a:rPr sz="2000">
                <a:latin typeface="Arial"/>
                <a:cs typeface="Arial"/>
              </a:rPr>
              <a:t>,</a:t>
            </a:r>
            <a:r>
              <a:rPr sz="2000" spc="-10">
                <a:latin typeface="宋体"/>
                <a:cs typeface="宋体"/>
              </a:rPr>
              <a:t>而国内外巨头围</a:t>
            </a:r>
            <a:r>
              <a:rPr sz="2000">
                <a:latin typeface="宋体"/>
                <a:cs typeface="宋体"/>
              </a:rPr>
              <a:t>绕在线企业商务软件领域的博弈也成为</a:t>
            </a:r>
            <a:r>
              <a:rPr sz="2000" spc="-10">
                <a:latin typeface="Arial"/>
                <a:cs typeface="Arial"/>
              </a:rPr>
              <a:t>2008</a:t>
            </a:r>
            <a:r>
              <a:rPr sz="2000">
                <a:latin typeface="宋体"/>
                <a:cs typeface="宋体"/>
              </a:rPr>
              <a:t>年整个</a:t>
            </a:r>
            <a:r>
              <a:rPr sz="2000" spc="-10">
                <a:latin typeface="Arial"/>
                <a:cs typeface="Arial"/>
              </a:rPr>
              <a:t>IT</a:t>
            </a:r>
            <a:r>
              <a:rPr sz="2000" spc="-10">
                <a:latin typeface="宋体"/>
                <a:cs typeface="宋体"/>
              </a:rPr>
              <a:t>界的一大亮点。</a:t>
            </a:r>
            <a:endParaRPr sz="2000">
              <a:latin typeface="宋体"/>
              <a:cs typeface="宋体"/>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a:spLocks noGrp="1"/>
          </p:cNvSpPr>
          <p:nvPr>
            <p:ph type="title"/>
          </p:nvPr>
        </p:nvSpPr>
        <p:spPr>
          <a:xfrm>
            <a:off x="3442841" y="610255"/>
            <a:ext cx="2258695" cy="452120"/>
          </a:xfrm>
          <a:prstGeom prst="rect">
            <a:avLst/>
          </a:prstGeom>
        </p:spPr>
        <p:txBody>
          <a:bodyPr vert="horz" wrap="square" lIns="0" tIns="12700" rIns="0" bIns="0" rtlCol="0">
            <a:spAutoFit/>
          </a:bodyPr>
          <a:lstStyle/>
          <a:p>
            <a:pPr marL="12700">
              <a:lnSpc>
                <a:spcPct val="100000"/>
              </a:lnSpc>
              <a:spcBef>
                <a:spcPts val="100"/>
              </a:spcBef>
            </a:pPr>
            <a:r>
              <a:rPr b="0" spc="-10">
                <a:latin typeface="Arial"/>
                <a:cs typeface="Arial"/>
              </a:rPr>
              <a:t>Zoho</a:t>
            </a:r>
            <a:r>
              <a:rPr b="0" spc="-15">
                <a:latin typeface="宋体"/>
                <a:cs typeface="宋体"/>
              </a:rPr>
              <a:t>服务列表</a:t>
            </a:r>
          </a:p>
        </p:txBody>
      </p:sp>
      <p:sp>
        <p:nvSpPr>
          <p:cNvPr id="4" name="object 4"/>
          <p:cNvSpPr txBox="1"/>
          <p:nvPr/>
        </p:nvSpPr>
        <p:spPr>
          <a:xfrm>
            <a:off x="535940" y="1582339"/>
            <a:ext cx="7002145" cy="3989070"/>
          </a:xfrm>
          <a:prstGeom prst="rect">
            <a:avLst/>
          </a:prstGeom>
        </p:spPr>
        <p:txBody>
          <a:bodyPr vert="horz" wrap="square" lIns="0" tIns="12700" rIns="0" bIns="0" rtlCol="0">
            <a:spAutoFit/>
          </a:bodyPr>
          <a:lstStyle/>
          <a:p>
            <a:pPr marL="354965" indent="-342265">
              <a:lnSpc>
                <a:spcPct val="100000"/>
              </a:lnSpc>
              <a:spcBef>
                <a:spcPts val="100"/>
              </a:spcBef>
              <a:buSzPct val="102500"/>
              <a:buChar char="•"/>
              <a:tabLst>
                <a:tab pos="354965"/>
                <a:tab pos="355600"/>
              </a:tabLst>
            </a:pPr>
            <a:r>
              <a:rPr sz="2000">
                <a:latin typeface="Arial"/>
                <a:cs typeface="Arial"/>
              </a:rPr>
              <a:t>Zoho</a:t>
            </a:r>
            <a:r>
              <a:rPr sz="2000" spc="90">
                <a:latin typeface="Arial"/>
                <a:cs typeface="Arial"/>
              </a:rPr>
              <a:t> </a:t>
            </a:r>
            <a:r>
              <a:rPr sz="2000" spc="-10">
                <a:latin typeface="Arial"/>
                <a:cs typeface="Arial"/>
              </a:rPr>
              <a:t>Show</a:t>
            </a:r>
            <a:r>
              <a:rPr sz="2000" spc="-5">
                <a:latin typeface="宋体"/>
                <a:cs typeface="宋体"/>
              </a:rPr>
              <a:t>：在线的</a:t>
            </a:r>
            <a:r>
              <a:rPr sz="2000" spc="-10">
                <a:latin typeface="Arial"/>
                <a:cs typeface="Arial"/>
              </a:rPr>
              <a:t>PowerPoint</a:t>
            </a:r>
            <a:r>
              <a:rPr sz="2000" spc="-20">
                <a:latin typeface="宋体"/>
                <a:cs typeface="宋体"/>
              </a:rPr>
              <a:t>，免费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65">
                <a:latin typeface="Arial"/>
                <a:cs typeface="Arial"/>
              </a:rPr>
              <a:t> </a:t>
            </a:r>
            <a:r>
              <a:rPr sz="2000" spc="-10">
                <a:latin typeface="Arial"/>
                <a:cs typeface="Arial"/>
              </a:rPr>
              <a:t>Writer</a:t>
            </a:r>
            <a:r>
              <a:rPr sz="2000" spc="-5">
                <a:latin typeface="宋体"/>
                <a:cs typeface="宋体"/>
              </a:rPr>
              <a:t>：在线的</a:t>
            </a:r>
            <a:r>
              <a:rPr sz="2000" spc="-10">
                <a:latin typeface="Arial"/>
                <a:cs typeface="Arial"/>
              </a:rPr>
              <a:t>Word</a:t>
            </a:r>
            <a:r>
              <a:rPr sz="2000" spc="-20">
                <a:latin typeface="宋体"/>
                <a:cs typeface="宋体"/>
              </a:rPr>
              <a:t>，免费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70">
                <a:latin typeface="Arial"/>
                <a:cs typeface="Arial"/>
              </a:rPr>
              <a:t> </a:t>
            </a:r>
            <a:r>
              <a:rPr sz="2000" spc="-10">
                <a:latin typeface="Arial"/>
                <a:cs typeface="Arial"/>
              </a:rPr>
              <a:t>Sheet</a:t>
            </a:r>
            <a:r>
              <a:rPr sz="2000" spc="-5">
                <a:latin typeface="宋体"/>
                <a:cs typeface="宋体"/>
              </a:rPr>
              <a:t>：在线</a:t>
            </a:r>
            <a:r>
              <a:rPr sz="2000" spc="-10">
                <a:latin typeface="Arial"/>
                <a:cs typeface="Arial"/>
              </a:rPr>
              <a:t>Excel</a:t>
            </a:r>
            <a:r>
              <a:rPr sz="2000" spc="-20">
                <a:latin typeface="宋体"/>
                <a:cs typeface="宋体"/>
              </a:rPr>
              <a:t>，免费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90">
                <a:latin typeface="Arial"/>
                <a:cs typeface="Arial"/>
              </a:rPr>
              <a:t> </a:t>
            </a:r>
            <a:r>
              <a:rPr sz="2000" spc="-10">
                <a:latin typeface="Arial"/>
                <a:cs typeface="Arial"/>
              </a:rPr>
              <a:t>VirtualOffice</a:t>
            </a:r>
            <a:r>
              <a:rPr sz="2000" spc="-5">
                <a:latin typeface="宋体"/>
                <a:cs typeface="宋体"/>
              </a:rPr>
              <a:t>：在线虚拟办公室，免费版支持</a:t>
            </a:r>
            <a:r>
              <a:rPr sz="2000" spc="-10">
                <a:latin typeface="Arial"/>
                <a:cs typeface="Arial"/>
              </a:rPr>
              <a:t>10</a:t>
            </a:r>
            <a:r>
              <a:rPr sz="2000" spc="-20">
                <a:latin typeface="宋体"/>
                <a:cs typeface="宋体"/>
              </a:rPr>
              <a:t>个用户</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10">
                <a:latin typeface="Arial"/>
                <a:cs typeface="Arial"/>
              </a:rPr>
              <a:t> </a:t>
            </a:r>
            <a:r>
              <a:rPr sz="2000" spc="-10">
                <a:latin typeface="Arial"/>
                <a:cs typeface="Arial"/>
              </a:rPr>
              <a:t>CRM</a:t>
            </a:r>
            <a:r>
              <a:rPr sz="2000" spc="-5">
                <a:latin typeface="宋体"/>
                <a:cs typeface="宋体"/>
              </a:rPr>
              <a:t>：客户关系管理系统，免费版支持</a:t>
            </a:r>
            <a:r>
              <a:rPr sz="2000">
                <a:latin typeface="Arial"/>
                <a:cs typeface="Arial"/>
              </a:rPr>
              <a:t>3</a:t>
            </a:r>
            <a:r>
              <a:rPr sz="2000" spc="-20">
                <a:latin typeface="宋体"/>
                <a:cs typeface="宋体"/>
              </a:rPr>
              <a:t>个用户</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55">
                <a:latin typeface="Arial"/>
                <a:cs typeface="Arial"/>
              </a:rPr>
              <a:t> </a:t>
            </a:r>
            <a:r>
              <a:rPr sz="2000" spc="-10">
                <a:latin typeface="Arial"/>
                <a:cs typeface="Arial"/>
              </a:rPr>
              <a:t>Creator</a:t>
            </a:r>
            <a:r>
              <a:rPr sz="2000" spc="-5">
                <a:latin typeface="宋体"/>
                <a:cs typeface="宋体"/>
              </a:rPr>
              <a:t>：可以订制模块生成</a:t>
            </a:r>
            <a:r>
              <a:rPr sz="2000" spc="-10">
                <a:latin typeface="Arial"/>
                <a:cs typeface="Arial"/>
              </a:rPr>
              <a:t>web</a:t>
            </a:r>
            <a:r>
              <a:rPr sz="2000" spc="-10">
                <a:latin typeface="宋体"/>
                <a:cs typeface="宋体"/>
              </a:rPr>
              <a:t>应用程序，免费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35">
                <a:latin typeface="Arial"/>
                <a:cs typeface="Arial"/>
              </a:rPr>
              <a:t> </a:t>
            </a:r>
            <a:r>
              <a:rPr sz="2000" spc="-10">
                <a:latin typeface="Arial"/>
                <a:cs typeface="Arial"/>
              </a:rPr>
              <a:t>Planner</a:t>
            </a:r>
            <a:r>
              <a:rPr sz="2000" spc="-10">
                <a:latin typeface="宋体"/>
                <a:cs typeface="宋体"/>
              </a:rPr>
              <a:t>：计划、提醒、备忘，免费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20">
                <a:latin typeface="Arial"/>
                <a:cs typeface="Arial"/>
              </a:rPr>
              <a:t> </a:t>
            </a:r>
            <a:r>
              <a:rPr sz="2000" spc="-10">
                <a:latin typeface="Arial"/>
                <a:cs typeface="Arial"/>
              </a:rPr>
              <a:t>Chat</a:t>
            </a:r>
            <a:r>
              <a:rPr sz="2000" spc="-15">
                <a:latin typeface="宋体"/>
                <a:cs typeface="宋体"/>
              </a:rPr>
              <a:t>：聊天室，免费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60">
                <a:latin typeface="Arial"/>
                <a:cs typeface="Arial"/>
              </a:rPr>
              <a:t> </a:t>
            </a:r>
            <a:r>
              <a:rPr sz="2000" spc="-10">
                <a:latin typeface="Arial"/>
                <a:cs typeface="Arial"/>
              </a:rPr>
              <a:t>Challenge</a:t>
            </a:r>
            <a:r>
              <a:rPr sz="2000" spc="-5">
                <a:latin typeface="宋体"/>
                <a:cs typeface="宋体"/>
              </a:rPr>
              <a:t>：问卷调查，免费版支持</a:t>
            </a:r>
            <a:r>
              <a:rPr sz="2000" spc="-10">
                <a:latin typeface="Arial"/>
                <a:cs typeface="Arial"/>
              </a:rPr>
              <a:t>25</a:t>
            </a:r>
            <a:r>
              <a:rPr sz="2000" spc="-50">
                <a:latin typeface="宋体"/>
                <a:cs typeface="宋体"/>
              </a:rPr>
              <a:t>个</a:t>
            </a:r>
            <a:endParaRPr sz="2000">
              <a:latin typeface="宋体"/>
              <a:cs typeface="宋体"/>
            </a:endParaRPr>
          </a:p>
          <a:p>
            <a:pPr marL="354965" indent="-342265">
              <a:lnSpc>
                <a:spcPct val="100000"/>
              </a:lnSpc>
              <a:buSzPct val="102500"/>
              <a:buChar char="•"/>
              <a:tabLst>
                <a:tab pos="354965"/>
                <a:tab pos="355600"/>
              </a:tabLst>
            </a:pPr>
            <a:r>
              <a:rPr sz="2000" spc="-10">
                <a:latin typeface="Arial"/>
                <a:cs typeface="Arial"/>
              </a:rPr>
              <a:t>Thandora</a:t>
            </a:r>
            <a:r>
              <a:rPr sz="2000" spc="-5">
                <a:latin typeface="宋体"/>
                <a:cs typeface="宋体"/>
              </a:rPr>
              <a:t>：基于</a:t>
            </a:r>
            <a:r>
              <a:rPr sz="2000" spc="-10">
                <a:latin typeface="Arial"/>
                <a:cs typeface="Arial"/>
              </a:rPr>
              <a:t>TAG</a:t>
            </a:r>
            <a:r>
              <a:rPr sz="2000" spc="-10">
                <a:latin typeface="宋体"/>
                <a:cs typeface="宋体"/>
              </a:rPr>
              <a:t>的黄页，免费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Site</a:t>
            </a:r>
            <a:r>
              <a:rPr sz="2000" spc="20">
                <a:latin typeface="Arial"/>
                <a:cs typeface="Arial"/>
              </a:rPr>
              <a:t> </a:t>
            </a:r>
            <a:r>
              <a:rPr sz="2000" spc="-10">
                <a:latin typeface="Arial"/>
                <a:cs typeface="Arial"/>
              </a:rPr>
              <a:t>24×7</a:t>
            </a:r>
            <a:r>
              <a:rPr sz="2000" spc="-10">
                <a:latin typeface="宋体"/>
                <a:cs typeface="宋体"/>
              </a:rPr>
              <a:t>：网站监视服务，免费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15">
                <a:latin typeface="Arial"/>
                <a:cs typeface="Arial"/>
              </a:rPr>
              <a:t> </a:t>
            </a:r>
            <a:r>
              <a:rPr sz="2000" spc="-10">
                <a:latin typeface="Arial"/>
                <a:cs typeface="Arial"/>
              </a:rPr>
              <a:t>Polls</a:t>
            </a:r>
            <a:r>
              <a:rPr sz="2000" spc="-15">
                <a:latin typeface="宋体"/>
                <a:cs typeface="宋体"/>
              </a:rPr>
              <a:t>：投票系统，免费</a:t>
            </a:r>
            <a:endParaRPr sz="2000">
              <a:latin typeface="宋体"/>
              <a:cs typeface="宋体"/>
            </a:endParaRPr>
          </a:p>
          <a:p>
            <a:pPr marL="354965" indent="-342265">
              <a:lnSpc>
                <a:spcPct val="100000"/>
              </a:lnSpc>
              <a:buSzPct val="102500"/>
              <a:buChar char="•"/>
              <a:tabLst>
                <a:tab pos="354965"/>
                <a:tab pos="355600"/>
              </a:tabLst>
            </a:pPr>
            <a:r>
              <a:rPr sz="2000">
                <a:latin typeface="Arial"/>
                <a:cs typeface="Arial"/>
              </a:rPr>
              <a:t>Zoho</a:t>
            </a:r>
            <a:r>
              <a:rPr sz="2000" spc="-20">
                <a:latin typeface="Arial"/>
                <a:cs typeface="Arial"/>
              </a:rPr>
              <a:t> </a:t>
            </a:r>
            <a:r>
              <a:rPr sz="2000">
                <a:latin typeface="Arial"/>
                <a:cs typeface="Arial"/>
              </a:rPr>
              <a:t>Mail</a:t>
            </a:r>
            <a:r>
              <a:rPr sz="2000" spc="-5">
                <a:latin typeface="宋体"/>
                <a:cs typeface="宋体"/>
              </a:rPr>
              <a:t>：企业和专业邮箱用户的最佳选择</a:t>
            </a:r>
            <a:endParaRPr sz="2000">
              <a:latin typeface="宋体"/>
              <a:cs typeface="宋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113665" y="791178"/>
            <a:ext cx="9169400" cy="3759200"/>
          </a:xfrm>
          <a:prstGeom prst="rect">
            <a:avLst/>
          </a:prstGeom>
        </p:spPr>
        <p:txBody>
          <a:bodyPr vert="horz" wrap="square" lIns="0" tIns="6350" rIns="0" bIns="0" rtlCol="0">
            <a:spAutoFit/>
          </a:bodyPr>
          <a:lstStyle/>
          <a:p>
            <a:pPr marL="104139" indent="-92075">
              <a:lnSpc>
                <a:spcPct val="100000"/>
              </a:lnSpc>
              <a:spcBef>
                <a:spcPts val="50"/>
              </a:spcBef>
              <a:buSzPct val="97500"/>
              <a:buFont typeface="Arial"/>
              <a:buChar char="•"/>
              <a:tabLst>
                <a:tab pos="104775"/>
              </a:tabLst>
            </a:pPr>
            <a:r>
              <a:rPr sz="2000" b="1">
                <a:latin typeface="Microsoft JhengHei"/>
                <a:cs typeface="Microsoft JhengHei"/>
              </a:rPr>
              <a:t>平台即服务</a:t>
            </a:r>
            <a:r>
              <a:rPr sz="2000" b="1" spc="-10">
                <a:latin typeface="Arial"/>
                <a:cs typeface="Arial"/>
              </a:rPr>
              <a:t>(PaaS)</a:t>
            </a:r>
            <a:endParaRPr sz="2000">
              <a:latin typeface="Arial"/>
              <a:cs typeface="Arial"/>
            </a:endParaRPr>
          </a:p>
          <a:p>
            <a:pPr>
              <a:lnSpc>
                <a:spcPct val="100000"/>
              </a:lnSpc>
              <a:spcBef>
                <a:spcPts val="15"/>
              </a:spcBef>
            </a:pPr>
            <a:endParaRPr sz="3000">
              <a:latin typeface="Arial"/>
              <a:cs typeface="Arial"/>
            </a:endParaRPr>
          </a:p>
          <a:p>
            <a:pPr marL="12700" marR="5080">
              <a:lnSpc>
                <a:spcPct val="100000"/>
              </a:lnSpc>
            </a:pPr>
            <a:r>
              <a:rPr sz="2000" b="1" spc="-5">
                <a:latin typeface="Microsoft JhengHei"/>
                <a:cs typeface="Microsoft JhengHei"/>
              </a:rPr>
              <a:t>把开发环境作为一种服务来提供。这是一种分布式平台服务，厂商提供开发环境、服务器平台、硬件资源等服务给客户，用户在其平台基础上定制开发自己的应用</a:t>
            </a:r>
            <a:r>
              <a:rPr sz="2000" b="1" spc="-50">
                <a:latin typeface="Microsoft JhengHei"/>
                <a:cs typeface="Microsoft JhengHei"/>
              </a:rPr>
              <a:t> </a:t>
            </a:r>
            <a:r>
              <a:rPr sz="2000" b="1" spc="-5">
                <a:latin typeface="Microsoft JhengHei"/>
                <a:cs typeface="Microsoft JhengHei"/>
              </a:rPr>
              <a:t>程序并通过其服务器和互联网传递给其他客户。</a:t>
            </a:r>
            <a:endParaRPr sz="2000">
              <a:latin typeface="Microsoft JhengHei"/>
              <a:cs typeface="Microsoft JhengHei"/>
            </a:endParaRPr>
          </a:p>
          <a:p>
            <a:pPr>
              <a:lnSpc>
                <a:spcPct val="100000"/>
              </a:lnSpc>
            </a:pPr>
            <a:endParaRPr sz="1700">
              <a:latin typeface="Microsoft JhengHei"/>
              <a:cs typeface="Microsoft JhengHei"/>
            </a:endParaRPr>
          </a:p>
          <a:p>
            <a:pPr marL="12700" marR="145415">
              <a:lnSpc>
                <a:spcPct val="104900"/>
              </a:lnSpc>
            </a:pPr>
            <a:r>
              <a:rPr sz="2000" b="1" spc="-10">
                <a:latin typeface="Arial"/>
                <a:cs typeface="Arial"/>
              </a:rPr>
              <a:t>PaaS</a:t>
            </a:r>
            <a:r>
              <a:rPr sz="2000" b="1" spc="-5">
                <a:latin typeface="Microsoft JhengHei"/>
                <a:cs typeface="Microsoft JhengHei"/>
              </a:rPr>
              <a:t>能够给企业或个人提供研发的中间件平台，提供应用程序开发、数据库、应应用服务器、试验、托管及应用服务。</a:t>
            </a:r>
            <a:endParaRPr sz="2000">
              <a:latin typeface="Microsoft JhengHei"/>
              <a:cs typeface="Microsoft JhengHei"/>
            </a:endParaRPr>
          </a:p>
          <a:p>
            <a:pPr>
              <a:lnSpc>
                <a:spcPct val="100000"/>
              </a:lnSpc>
            </a:pPr>
            <a:endParaRPr sz="1700">
              <a:latin typeface="Microsoft JhengHei"/>
              <a:cs typeface="Microsoft JhengHei"/>
            </a:endParaRPr>
          </a:p>
          <a:p>
            <a:pPr marL="12700" marR="256540">
              <a:lnSpc>
                <a:spcPct val="104900"/>
              </a:lnSpc>
            </a:pPr>
            <a:r>
              <a:rPr sz="2000" b="1" spc="-10">
                <a:latin typeface="Arial"/>
                <a:cs typeface="Arial"/>
              </a:rPr>
              <a:t>GoogleAppEngine,Salesforce</a:t>
            </a:r>
            <a:r>
              <a:rPr sz="2000" b="1">
                <a:latin typeface="Microsoft JhengHei"/>
                <a:cs typeface="Microsoft JhengHei"/>
              </a:rPr>
              <a:t>的</a:t>
            </a:r>
            <a:r>
              <a:rPr sz="2000" b="1" spc="-10">
                <a:latin typeface="Arial"/>
                <a:cs typeface="Arial"/>
              </a:rPr>
              <a:t>force.com</a:t>
            </a:r>
            <a:r>
              <a:rPr sz="2000" b="1">
                <a:latin typeface="Microsoft JhengHei"/>
                <a:cs typeface="Microsoft JhengHei"/>
              </a:rPr>
              <a:t>平台，八百客的</a:t>
            </a:r>
            <a:r>
              <a:rPr sz="2000" b="1" spc="-10">
                <a:latin typeface="Arial"/>
                <a:cs typeface="Arial"/>
              </a:rPr>
              <a:t>800APP</a:t>
            </a:r>
            <a:r>
              <a:rPr sz="2000" b="1">
                <a:latin typeface="Microsoft JhengHei"/>
                <a:cs typeface="Microsoft JhengHei"/>
              </a:rPr>
              <a:t>是</a:t>
            </a:r>
            <a:r>
              <a:rPr sz="2000" b="1" spc="-10">
                <a:latin typeface="Arial"/>
                <a:cs typeface="Arial"/>
              </a:rPr>
              <a:t>PaaS</a:t>
            </a:r>
            <a:r>
              <a:rPr sz="2000" b="1" spc="-50">
                <a:latin typeface="Microsoft JhengHei"/>
                <a:cs typeface="Microsoft JhengHei"/>
              </a:rPr>
              <a:t>的</a:t>
            </a:r>
            <a:r>
              <a:rPr sz="2000" b="1" spc="-10">
                <a:latin typeface="Microsoft JhengHei"/>
                <a:cs typeface="Microsoft JhengHei"/>
              </a:rPr>
              <a:t>代表产品。</a:t>
            </a:r>
            <a:endParaRPr sz="2000">
              <a:latin typeface="Microsoft JhengHei"/>
              <a:cs typeface="Microsoft JhengHe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190500"/>
            <a:ext cx="9144000" cy="6667500"/>
          </a:xfrm>
          <a:prstGeom prst="rect">
            <a:avLst/>
          </a:prstGeom>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37361"/>
          </a:xfrm>
          <a:prstGeom prst="rect">
            <a:avLst/>
          </a:prstGeom>
        </p:spPr>
      </p:pic>
      <p:sp>
        <p:nvSpPr>
          <p:cNvPr id="3" name="object 3"/>
          <p:cNvSpPr txBox="1">
            <a:spLocks noGrp="1"/>
          </p:cNvSpPr>
          <p:nvPr>
            <p:ph type="title"/>
          </p:nvPr>
        </p:nvSpPr>
        <p:spPr>
          <a:xfrm>
            <a:off x="1565274" y="152241"/>
            <a:ext cx="6121400" cy="513080"/>
          </a:xfrm>
          <a:prstGeom prst="rect">
            <a:avLst/>
          </a:prstGeom>
        </p:spPr>
        <p:txBody>
          <a:bodyPr vert="horz" wrap="square" lIns="0" tIns="12700" rIns="0" bIns="0" rtlCol="0">
            <a:spAutoFit/>
          </a:bodyPr>
          <a:lstStyle/>
          <a:p>
            <a:pPr marL="12700">
              <a:lnSpc>
                <a:spcPct val="100000"/>
              </a:lnSpc>
              <a:spcBef>
                <a:spcPts val="100"/>
              </a:spcBef>
            </a:pPr>
            <a:r>
              <a:rPr sz="3200" spc="-5"/>
              <a:t>云计算的主要服务形式和典型应用</a:t>
            </a:r>
            <a:endParaRPr sz="3200"/>
          </a:p>
        </p:txBody>
      </p:sp>
      <p:sp>
        <p:nvSpPr>
          <p:cNvPr id="4" name="object 4"/>
          <p:cNvSpPr txBox="1"/>
          <p:nvPr/>
        </p:nvSpPr>
        <p:spPr>
          <a:xfrm>
            <a:off x="186690" y="1437475"/>
            <a:ext cx="8930005" cy="3780790"/>
          </a:xfrm>
          <a:prstGeom prst="rect">
            <a:avLst/>
          </a:prstGeom>
        </p:spPr>
        <p:txBody>
          <a:bodyPr vert="horz" wrap="square" lIns="0" tIns="12700" rIns="0" bIns="0" rtlCol="0">
            <a:spAutoFit/>
          </a:bodyPr>
          <a:lstStyle/>
          <a:p>
            <a:pPr marL="12700">
              <a:lnSpc>
                <a:spcPct val="100000"/>
              </a:lnSpc>
              <a:spcBef>
                <a:spcPts val="100"/>
              </a:spcBef>
            </a:pPr>
            <a:r>
              <a:rPr sz="2400" b="1">
                <a:latin typeface="Microsoft JhengHei"/>
                <a:cs typeface="Microsoft JhengHei"/>
              </a:rPr>
              <a:t>基础设施即服务</a:t>
            </a:r>
            <a:r>
              <a:rPr sz="2400" b="1" spc="-10">
                <a:latin typeface="Arial"/>
                <a:cs typeface="Arial"/>
              </a:rPr>
              <a:t>(IaaS)</a:t>
            </a:r>
            <a:endParaRPr sz="2400">
              <a:latin typeface="Arial"/>
              <a:cs typeface="Arial"/>
            </a:endParaRPr>
          </a:p>
          <a:p>
            <a:pPr marL="12700" marR="188595">
              <a:lnSpc>
                <a:spcPct val="100000"/>
              </a:lnSpc>
              <a:spcBef>
                <a:spcPts val="2410"/>
              </a:spcBef>
            </a:pPr>
            <a:r>
              <a:rPr sz="2000" b="1" spc="-10">
                <a:latin typeface="Arial"/>
                <a:cs typeface="Arial"/>
              </a:rPr>
              <a:t>IaaS</a:t>
            </a:r>
            <a:r>
              <a:rPr sz="2000" b="1" spc="-75">
                <a:latin typeface="Microsoft JhengHei"/>
                <a:cs typeface="Microsoft JhengHei"/>
              </a:rPr>
              <a:t>即把厂商的由多台服务器组成的</a:t>
            </a:r>
            <a:r>
              <a:rPr sz="2000" b="1" spc="-500">
                <a:latin typeface="Arial"/>
                <a:cs typeface="Arial"/>
              </a:rPr>
              <a:t>““</a:t>
            </a:r>
            <a:r>
              <a:rPr sz="2000" b="1">
                <a:latin typeface="Microsoft JhengHei"/>
                <a:cs typeface="Microsoft JhengHei"/>
              </a:rPr>
              <a:t>云端</a:t>
            </a:r>
            <a:r>
              <a:rPr sz="2000" b="1">
                <a:latin typeface="Arial"/>
                <a:cs typeface="Arial"/>
              </a:rPr>
              <a:t>”</a:t>
            </a:r>
            <a:r>
              <a:rPr sz="2000" b="1" spc="-5">
                <a:latin typeface="Microsoft JhengHei"/>
                <a:cs typeface="Microsoft JhengHei"/>
              </a:rPr>
              <a:t>基础设施，作为计量服务提供给客</a:t>
            </a:r>
            <a:r>
              <a:rPr sz="2000" b="1">
                <a:latin typeface="Microsoft JhengHei"/>
                <a:cs typeface="Microsoft JhengHei"/>
              </a:rPr>
              <a:t>户。它将内存、</a:t>
            </a:r>
            <a:r>
              <a:rPr sz="2000" b="1" spc="-10">
                <a:latin typeface="Arial"/>
                <a:cs typeface="Arial"/>
              </a:rPr>
              <a:t>I/O</a:t>
            </a:r>
            <a:r>
              <a:rPr sz="2000" b="1" spc="-5">
                <a:latin typeface="Microsoft JhengHei"/>
                <a:cs typeface="Microsoft JhengHei"/>
              </a:rPr>
              <a:t>设备、存储和计算能力整合成一个虚拟的资源池为整个业界</a:t>
            </a:r>
            <a:endParaRPr sz="2000">
              <a:latin typeface="Microsoft JhengHei"/>
              <a:cs typeface="Microsoft JhengHei"/>
            </a:endParaRPr>
          </a:p>
          <a:p>
            <a:pPr marL="12700" marR="19050">
              <a:lnSpc>
                <a:spcPct val="100000"/>
              </a:lnSpc>
              <a:spcBef>
                <a:spcPts val="114"/>
              </a:spcBef>
            </a:pPr>
            <a:r>
              <a:rPr sz="2000" b="1" spc="-5">
                <a:latin typeface="Microsoft JhengHei"/>
                <a:cs typeface="Microsoft JhengHei"/>
              </a:rPr>
              <a:t>界提供所需要的存储资源和虚拟化服务器等服务。这是一种托管型硬件方式，用用户付费使用厂商的硬件设施。</a:t>
            </a:r>
            <a:endParaRPr sz="2000">
              <a:latin typeface="Microsoft JhengHei"/>
              <a:cs typeface="Microsoft JhengHei"/>
            </a:endParaRPr>
          </a:p>
          <a:p>
            <a:pPr>
              <a:lnSpc>
                <a:spcPct val="100000"/>
              </a:lnSpc>
              <a:spcBef>
                <a:spcPts val="50"/>
              </a:spcBef>
            </a:pPr>
            <a:endParaRPr sz="1150">
              <a:latin typeface="Microsoft JhengHei"/>
              <a:cs typeface="Microsoft JhengHei"/>
            </a:endParaRPr>
          </a:p>
          <a:p>
            <a:pPr marL="12700" marR="231140">
              <a:lnSpc>
                <a:spcPct val="104900"/>
              </a:lnSpc>
            </a:pPr>
            <a:r>
              <a:rPr sz="2000" b="1" spc="-10">
                <a:latin typeface="Arial"/>
                <a:cs typeface="Arial"/>
              </a:rPr>
              <a:t>AmazonWeb</a:t>
            </a:r>
            <a:r>
              <a:rPr sz="2000" b="1">
                <a:latin typeface="Microsoft JhengHei"/>
                <a:cs typeface="Microsoft JhengHei"/>
              </a:rPr>
              <a:t>服务</a:t>
            </a:r>
            <a:r>
              <a:rPr sz="2000" b="1" spc="-10">
                <a:latin typeface="Microsoft JhengHei"/>
                <a:cs typeface="Microsoft JhengHei"/>
              </a:rPr>
              <a:t>（</a:t>
            </a:r>
            <a:r>
              <a:rPr sz="2000" b="1" spc="-10">
                <a:latin typeface="Arial"/>
                <a:cs typeface="Arial"/>
              </a:rPr>
              <a:t>AWS</a:t>
            </a:r>
            <a:r>
              <a:rPr sz="2000" b="1" spc="-10">
                <a:latin typeface="Microsoft JhengHei"/>
                <a:cs typeface="Microsoft JhengHei"/>
              </a:rPr>
              <a:t>），</a:t>
            </a:r>
            <a:r>
              <a:rPr sz="2000" b="1" spc="-10">
                <a:latin typeface="Arial"/>
                <a:cs typeface="Arial"/>
              </a:rPr>
              <a:t>IBM</a:t>
            </a:r>
            <a:r>
              <a:rPr sz="2000" b="1">
                <a:latin typeface="Microsoft JhengHei"/>
                <a:cs typeface="Microsoft JhengHei"/>
              </a:rPr>
              <a:t>的</a:t>
            </a:r>
            <a:r>
              <a:rPr sz="2000" b="1" spc="-10">
                <a:latin typeface="Arial"/>
                <a:cs typeface="Arial"/>
              </a:rPr>
              <a:t>BlueCloud</a:t>
            </a:r>
            <a:r>
              <a:rPr sz="2000" b="1" spc="-5">
                <a:latin typeface="Microsoft JhengHei"/>
                <a:cs typeface="Microsoft JhengHei"/>
              </a:rPr>
              <a:t>等均是将基础设施作为服务出</a:t>
            </a:r>
            <a:r>
              <a:rPr sz="2000" b="1" spc="-25">
                <a:latin typeface="Microsoft JhengHei"/>
                <a:cs typeface="Microsoft JhengHei"/>
              </a:rPr>
              <a:t>租。</a:t>
            </a:r>
            <a:endParaRPr sz="2000">
              <a:latin typeface="Microsoft JhengHei"/>
              <a:cs typeface="Microsoft JhengHei"/>
            </a:endParaRPr>
          </a:p>
          <a:p>
            <a:pPr>
              <a:lnSpc>
                <a:spcPct val="100000"/>
              </a:lnSpc>
              <a:spcBef>
                <a:spcPts val="35"/>
              </a:spcBef>
            </a:pPr>
            <a:endParaRPr sz="1500">
              <a:latin typeface="Microsoft JhengHei"/>
              <a:cs typeface="Microsoft JhengHei"/>
            </a:endParaRPr>
          </a:p>
          <a:p>
            <a:pPr marL="12700" marR="5080">
              <a:lnSpc>
                <a:spcPct val="78700"/>
              </a:lnSpc>
            </a:pPr>
            <a:r>
              <a:rPr sz="2000" b="1" spc="-10">
                <a:latin typeface="Arial"/>
                <a:cs typeface="Arial"/>
              </a:rPr>
              <a:t>IaaS</a:t>
            </a:r>
            <a:r>
              <a:rPr sz="2000" b="1" spc="-5">
                <a:latin typeface="Microsoft JhengHei"/>
                <a:cs typeface="Microsoft JhengHei"/>
              </a:rPr>
              <a:t>的优点是用户只需低成本硬件，按需租用相应计算能力和存储能力，大大降</a:t>
            </a:r>
            <a:r>
              <a:rPr sz="2000" b="1">
                <a:latin typeface="Microsoft JhengHei"/>
                <a:cs typeface="Microsoft JhengHei"/>
              </a:rPr>
              <a:t>降低了用户在硬件上的开销</a:t>
            </a:r>
            <a:r>
              <a:rPr sz="2800" b="1" spc="-50">
                <a:latin typeface="Microsoft JhengHei"/>
                <a:cs typeface="Microsoft JhengHei"/>
              </a:rPr>
              <a:t>。</a:t>
            </a:r>
            <a:endParaRPr sz="2800">
              <a:latin typeface="Microsoft JhengHei"/>
              <a:cs typeface="Microsoft JhengHe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9144000" cy="6858000"/>
          </a:xfrm>
          <a:prstGeom prst="rect">
            <a:avLst/>
          </a:prstGeom>
        </p:spPr>
      </p:pic>
      <p:sp>
        <p:nvSpPr>
          <p:cNvPr id="3" name="object 3"/>
          <p:cNvSpPr txBox="1"/>
          <p:nvPr/>
        </p:nvSpPr>
        <p:spPr>
          <a:xfrm>
            <a:off x="78740" y="585432"/>
            <a:ext cx="9140825" cy="4707255"/>
          </a:xfrm>
          <a:prstGeom prst="rect">
            <a:avLst/>
          </a:prstGeom>
        </p:spPr>
        <p:txBody>
          <a:bodyPr vert="horz" wrap="square" lIns="0" tIns="10160" rIns="0" bIns="0" rtlCol="0">
            <a:spAutoFit/>
          </a:bodyPr>
          <a:lstStyle/>
          <a:p>
            <a:pPr marL="354965" marR="59690" indent="-342900">
              <a:lnSpc>
                <a:spcPts val="3020"/>
              </a:lnSpc>
              <a:spcBef>
                <a:spcPts val="80"/>
              </a:spcBef>
            </a:pPr>
            <a:r>
              <a:rPr sz="2400" b="1" spc="-10">
                <a:latin typeface="Arial"/>
                <a:cs typeface="Arial"/>
              </a:rPr>
              <a:t>GoogleDocs</a:t>
            </a:r>
            <a:r>
              <a:rPr sz="2400" b="1">
                <a:latin typeface="Microsoft JhengHei"/>
                <a:cs typeface="Microsoft JhengHei"/>
              </a:rPr>
              <a:t>类似于微软的</a:t>
            </a:r>
            <a:r>
              <a:rPr sz="2400" b="1" spc="-10">
                <a:latin typeface="Arial"/>
                <a:cs typeface="Arial"/>
              </a:rPr>
              <a:t>Office</a:t>
            </a:r>
            <a:r>
              <a:rPr sz="2400" b="1" spc="-5">
                <a:latin typeface="Microsoft JhengHei"/>
                <a:cs typeface="Microsoft JhengHei"/>
              </a:rPr>
              <a:t>的一套在线办公软件。用户只需一一台接入互联网的计算机和浏览器即可在线处理和搜索文档、</a:t>
            </a:r>
            <a:endParaRPr sz="2400">
              <a:latin typeface="Microsoft JhengHei"/>
              <a:cs typeface="Microsoft JhengHei"/>
            </a:endParaRPr>
          </a:p>
          <a:p>
            <a:pPr marL="354965">
              <a:lnSpc>
                <a:spcPts val="2685"/>
              </a:lnSpc>
            </a:pPr>
            <a:r>
              <a:rPr sz="2400" b="1" spc="-5">
                <a:latin typeface="Microsoft JhengHei"/>
                <a:cs typeface="Microsoft JhengHei"/>
              </a:rPr>
              <a:t>表格、幻灯片，并可以通过网络和他人分享并设置共享权限。</a:t>
            </a:r>
            <a:endParaRPr sz="2400">
              <a:latin typeface="Microsoft JhengHei"/>
              <a:cs typeface="Microsoft JhengHei"/>
            </a:endParaRPr>
          </a:p>
          <a:p>
            <a:pPr marL="354965">
              <a:lnSpc>
                <a:spcPts val="2810"/>
              </a:lnSpc>
            </a:pPr>
            <a:r>
              <a:rPr sz="2400" b="1" spc="-10">
                <a:latin typeface="Arial"/>
                <a:cs typeface="Arial"/>
                <a:hlinkClick r:id="rId3"/>
              </a:rPr>
              <a:t>http://docs.google.com</a:t>
            </a:r>
            <a:endParaRPr sz="2400">
              <a:latin typeface="Arial"/>
              <a:cs typeface="Arial"/>
            </a:endParaRPr>
          </a:p>
          <a:p>
            <a:pPr>
              <a:lnSpc>
                <a:spcPct val="100000"/>
              </a:lnSpc>
              <a:spcBef>
                <a:spcPts val="30"/>
              </a:spcBef>
            </a:pPr>
            <a:endParaRPr sz="3450">
              <a:latin typeface="Arial"/>
              <a:cs typeface="Arial"/>
            </a:endParaRPr>
          </a:p>
          <a:p>
            <a:pPr marL="354965" marR="5080" indent="-342900">
              <a:lnSpc>
                <a:spcPct val="101200"/>
              </a:lnSpc>
              <a:spcBef>
                <a:spcPts val="5"/>
              </a:spcBef>
            </a:pPr>
            <a:r>
              <a:rPr sz="2400" b="1" spc="-10">
                <a:latin typeface="Arial"/>
                <a:cs typeface="Arial"/>
              </a:rPr>
              <a:t>GoogleAppEngine</a:t>
            </a:r>
            <a:r>
              <a:rPr sz="2400" b="1">
                <a:latin typeface="Microsoft JhengHei"/>
                <a:cs typeface="Microsoft JhengHei"/>
              </a:rPr>
              <a:t>使用户可以使用</a:t>
            </a:r>
            <a:r>
              <a:rPr sz="2400" b="1" spc="-10">
                <a:latin typeface="Arial"/>
                <a:cs typeface="Arial"/>
              </a:rPr>
              <a:t>Python</a:t>
            </a:r>
            <a:r>
              <a:rPr sz="2400" b="1">
                <a:latin typeface="Microsoft JhengHei"/>
                <a:cs typeface="Microsoft JhengHei"/>
              </a:rPr>
              <a:t>和</a:t>
            </a:r>
            <a:r>
              <a:rPr sz="2400" b="1" spc="-10">
                <a:latin typeface="Arial"/>
                <a:cs typeface="Arial"/>
              </a:rPr>
              <a:t>Java</a:t>
            </a:r>
            <a:r>
              <a:rPr sz="2400" b="1">
                <a:latin typeface="Microsoft JhengHei"/>
                <a:cs typeface="Microsoft JhengHei"/>
              </a:rPr>
              <a:t>在</a:t>
            </a:r>
            <a:r>
              <a:rPr sz="2400" b="1" spc="-10">
                <a:latin typeface="Arial"/>
                <a:cs typeface="Arial"/>
              </a:rPr>
              <a:t>Google</a:t>
            </a:r>
            <a:r>
              <a:rPr sz="2400" b="1" spc="-20">
                <a:latin typeface="Microsoft JhengHei"/>
                <a:cs typeface="Microsoft JhengHei"/>
              </a:rPr>
              <a:t>的基础</a:t>
            </a:r>
            <a:r>
              <a:rPr sz="2400" b="1" spc="-5">
                <a:latin typeface="Microsoft JhengHei"/>
                <a:cs typeface="Microsoft JhengHei"/>
              </a:rPr>
              <a:t>础架构上开发和部署运行自己的应用程序。每个</a:t>
            </a:r>
            <a:r>
              <a:rPr sz="2400" b="1" spc="-50">
                <a:latin typeface="Microsoft JhengHei"/>
                <a:cs typeface="Microsoft JhengHei"/>
              </a:rPr>
              <a:t> </a:t>
            </a:r>
            <a:r>
              <a:rPr sz="2400" b="1" spc="-10">
                <a:latin typeface="Arial"/>
                <a:cs typeface="Arial"/>
              </a:rPr>
              <a:t>GoogleAppEngine</a:t>
            </a:r>
            <a:r>
              <a:rPr sz="2400" b="1">
                <a:latin typeface="Microsoft JhengHei"/>
                <a:cs typeface="Microsoft JhengHei"/>
              </a:rPr>
              <a:t>应用程序可以使用达到</a:t>
            </a:r>
            <a:r>
              <a:rPr sz="2400" b="1" spc="-10">
                <a:latin typeface="Arial"/>
                <a:cs typeface="Arial"/>
              </a:rPr>
              <a:t>500MB</a:t>
            </a:r>
            <a:r>
              <a:rPr sz="2400" b="1" spc="-10">
                <a:latin typeface="Microsoft JhengHei"/>
                <a:cs typeface="Microsoft JhengHei"/>
              </a:rPr>
              <a:t>的持久存储空</a:t>
            </a:r>
            <a:r>
              <a:rPr sz="2400" b="1">
                <a:latin typeface="Microsoft JhengHei"/>
                <a:cs typeface="Microsoft JhengHei"/>
              </a:rPr>
              <a:t>间及可支持每月</a:t>
            </a:r>
            <a:r>
              <a:rPr sz="2400" b="1" spc="-10">
                <a:latin typeface="Arial"/>
                <a:cs typeface="Arial"/>
              </a:rPr>
              <a:t>500</a:t>
            </a:r>
            <a:r>
              <a:rPr sz="2400" b="1">
                <a:latin typeface="Microsoft JhengHei"/>
                <a:cs typeface="Microsoft JhengHei"/>
              </a:rPr>
              <a:t>万综合浏览量的带宽和</a:t>
            </a:r>
            <a:r>
              <a:rPr sz="2400" b="1" spc="-10">
                <a:latin typeface="Arial"/>
                <a:cs typeface="Arial"/>
              </a:rPr>
              <a:t>CPU</a:t>
            </a:r>
            <a:r>
              <a:rPr sz="2400" b="1" spc="-15">
                <a:latin typeface="Microsoft JhengHei"/>
                <a:cs typeface="Microsoft JhengHei"/>
              </a:rPr>
              <a:t>，并且可根据用户</a:t>
            </a:r>
            <a:r>
              <a:rPr sz="2400" b="1" spc="-5">
                <a:latin typeface="Microsoft JhengHei"/>
                <a:cs typeface="Microsoft JhengHei"/>
              </a:rPr>
              <a:t>户的访问量和数据存储需要的增长轻松扩展。</a:t>
            </a:r>
            <a:endParaRPr sz="2400">
              <a:latin typeface="Microsoft JhengHei"/>
              <a:cs typeface="Microsoft JhengHei"/>
            </a:endParaRPr>
          </a:p>
          <a:p>
            <a:pPr>
              <a:lnSpc>
                <a:spcPct val="100000"/>
              </a:lnSpc>
              <a:spcBef>
                <a:spcPts val="25"/>
              </a:spcBef>
            </a:pPr>
            <a:endParaRPr sz="2100">
              <a:latin typeface="Microsoft JhengHei"/>
              <a:cs typeface="Microsoft JhengHei"/>
            </a:endParaRPr>
          </a:p>
          <a:p>
            <a:pPr marL="12700">
              <a:lnSpc>
                <a:spcPct val="100000"/>
              </a:lnSpc>
            </a:pPr>
            <a:r>
              <a:rPr sz="2400" b="1">
                <a:latin typeface="Microsoft JhengHei"/>
                <a:cs typeface="Microsoft JhengHei"/>
              </a:rPr>
              <a:t>其它与</a:t>
            </a:r>
            <a:r>
              <a:rPr sz="2400" b="1">
                <a:latin typeface="Arial"/>
                <a:cs typeface="Arial"/>
              </a:rPr>
              <a:t>“</a:t>
            </a:r>
            <a:r>
              <a:rPr sz="2400" b="1">
                <a:latin typeface="Microsoft JhengHei"/>
                <a:cs typeface="Microsoft JhengHei"/>
              </a:rPr>
              <a:t>云</a:t>
            </a:r>
            <a:r>
              <a:rPr sz="2400" b="1">
                <a:latin typeface="Arial"/>
                <a:cs typeface="Arial"/>
              </a:rPr>
              <a:t>”</a:t>
            </a:r>
            <a:r>
              <a:rPr sz="2400" b="1" spc="-5">
                <a:latin typeface="Microsoft JhengHei"/>
                <a:cs typeface="Microsoft JhengHei"/>
              </a:rPr>
              <a:t>相关应用：云安全、云存储、云下载</a:t>
            </a:r>
            <a:endParaRPr sz="2400">
              <a:latin typeface="Microsoft JhengHei"/>
              <a:cs typeface="Microsoft JhengHei"/>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https://d.book118.com/877135055101006030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Microsoft JhengHei</vt:lpstr>
      <vt:lpstr>宋体</vt:lpstr>
      <vt:lpstr>黑体</vt:lpstr>
      <vt:lpstr>Office Theme</vt:lpstr>
      <vt:lpstr>云计算技术原理和应用发展</vt:lpstr>
      <vt:lpstr>云计算已被业界视为互联网</vt:lpstr>
      <vt:lpstr>主要内容</vt:lpstr>
      <vt:lpstr>云计算概念及影响</vt:lpstr>
      <vt:lpstr>分布式计算</vt:lpstr>
      <vt:lpstr>并行处理</vt:lpstr>
      <vt:lpstr>网格计算</vt:lpstr>
      <vt:lpstr>云计算的主要服务形式和典型应用</vt:lpstr>
      <vt:lpstr>zoho全球第一大在线软件商</vt:lpstr>
      <vt:lpstr>Zoho服务列表</vt:lpstr>
      <vt:lpstr>PowerPoint Presentation</vt:lpstr>
      <vt:lpstr>PowerPoint Presentation</vt:lpstr>
      <vt:lpstr>PowerPoint Presentation</vt:lpstr>
      <vt:lpstr>云计算的主要服务形式和典型应用</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2024-09-02T03:32:26.455</cp:lastPrinted>
  <dcterms:created xsi:type="dcterms:W3CDTF">2024-09-01T19:32:26Z</dcterms:created>
  <dcterms:modified xsi:type="dcterms:W3CDTF">2024-09-01T19:32:27Z</dcterms:modified>
</cp:coreProperties>
</file>