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ABBFKB+MS-UIGothic"/>
      <p:regular r:id="rId18"/>
    </p:embeddedFont>
    <p:embeddedFont>
      <p:font typeface="DTWBEI+PHQPLH+ArialMT"/>
      <p:regular r:id="rId19"/>
    </p:embeddedFont>
    <p:embeddedFont>
      <p:font typeface="IBAEUU+QDUMMD+MicrosoftYaHei"/>
      <p:regular r:id="rId20"/>
    </p:embeddedFont>
    <p:embeddedFont>
      <p:font typeface="QIIDDE+VNBFDW+MicrosoftYaHei-Bold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CFFA11-4040-4B06-9FAD-48D83850B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6E9BE1-316C-489F-85C8-68BA46330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9178F3-8AC7-48E0-BA63-E2915A668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7F2B2B-9A58-401B-B7D3-3514543F8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A1FCA4-DBB2-411E-9E22-D14B8A236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FE6C78-FA85-4492-AE19-756100587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41E14A-BCDE-4D7F-89D8-E22902399F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4482B7-84A5-43E0-86AC-E6130B17D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EBF0F-01F0-4F7C-9D94-A17DC9537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2DCA2A-F530-4BAC-806C-0FB14692F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FFB5AF-984A-4CEC-9B91-80C1AA4F7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143110110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123469"/>
            <a:ext cx="6893033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83502"/>
                </a:solidFill>
                <a:latin typeface="ABBFKB+MS-UIGothic"/>
                <a:cs typeface="ABBFKB+MS-UIGothic"/>
              </a:rPr>
              <a:t>康珈</a:t>
            </a: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鸣</a:t>
            </a:r>
            <a:r>
              <a:rPr sz="5150" spc="20">
                <a:solidFill>
                  <a:srgbClr val="083502"/>
                </a:solidFill>
                <a:latin typeface="ABBFKB+MS-UIGothic"/>
                <a:cs typeface="ABBFKB+MS-UIGothic"/>
              </a:rPr>
              <a:t>成</a:t>
            </a: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为</a:t>
            </a:r>
            <a:r>
              <a:rPr sz="5150" spc="25">
                <a:solidFill>
                  <a:srgbClr val="083502"/>
                </a:solidFill>
                <a:latin typeface="ABBFKB+MS-UIGothic"/>
                <a:cs typeface="ABBFKB+MS-UIGothic"/>
              </a:rPr>
              <a:t>卓越</a:t>
            </a: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员</a:t>
            </a:r>
            <a:r>
              <a:rPr sz="5150">
                <a:solidFill>
                  <a:srgbClr val="083502"/>
                </a:solidFill>
                <a:latin typeface="ABBFKB+MS-UIGothic"/>
                <a:cs typeface="ABBFKB+MS-UIGothic"/>
              </a:rPr>
              <a:t>工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83502"/>
                </a:solidFill>
                <a:latin typeface="ABBFKB+MS-UIGothic"/>
                <a:cs typeface="ABBFKB+MS-UIGothic"/>
              </a:rPr>
              <a:t>的</a:t>
            </a: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铁</a:t>
            </a:r>
            <a:r>
              <a:rPr sz="5150" spc="25">
                <a:solidFill>
                  <a:srgbClr val="083502"/>
                </a:solidFill>
                <a:latin typeface="ABBFKB+MS-UIGothic"/>
                <a:cs typeface="ABBFKB+MS-UIGothic"/>
              </a:rPr>
              <a:t>律</a:t>
            </a:r>
            <a:r>
              <a:rPr sz="5150" spc="20">
                <a:solidFill>
                  <a:srgbClr val="083502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83502"/>
                </a:solidFill>
                <a:latin typeface="ABBFKB+MS-UIGothic"/>
                <a:cs typeface="ABBFKB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194329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DTWBEI+PHQPLH+ArialMT"/>
                <a:cs typeface="DTWBEI+PHQPLH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IBAEUU+QDUMMD+MicrosoftYaHei"/>
                <a:cs typeface="IBAEUU+QDUMMD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2491930"/>
            <a:ext cx="4089341" cy="2978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DTWBEI+PHQPLH+ArialMT"/>
                <a:cs typeface="DTWBEI+PHQPLH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卓越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员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工的核心素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质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DTWBEI+PHQPLH+ArialMT"/>
                <a:cs typeface="DTWBEI+PHQPLH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卓越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员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工的工作方法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DTWBEI+PHQPLH+ArialMT"/>
                <a:cs typeface="DTWBEI+PHQPLH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卓越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员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工的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职场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关系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DTWBEI+PHQPLH+ArialMT"/>
                <a:cs typeface="DTWBEI+PHQPLH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成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为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卓越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员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工的行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动计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划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DTWBEI+PHQPLH+ArialMT"/>
                <a:cs typeface="DTWBEI+PHQPLH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总结</a:t>
            </a:r>
            <a:r>
              <a:rPr sz="2400">
                <a:solidFill>
                  <a:srgbClr val="45AE37"/>
                </a:solidFill>
                <a:latin typeface="ABBFKB+MS-UIGothic"/>
                <a:cs typeface="ABBFKB+MS-UIGothic"/>
              </a:rPr>
              <a:t>与展望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ABBFKB+MS-UIGothic"/>
                <a:cs typeface="ABBFKB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07265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83502"/>
                </a:solidFill>
                <a:latin typeface="QIIDDE+VNBFDW+MicrosoftYaHei-Bold"/>
                <a:cs typeface="QIIDDE+VNBFDW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503471"/>
            <a:ext cx="169247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83502"/>
                </a:solidFill>
                <a:latin typeface="ABBFKB+MS-UIGothic"/>
                <a:cs typeface="ABBFKB+MS-UIGothic"/>
              </a:rPr>
              <a:t>引言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580" y="4845829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9D77F"/>
                </a:solidFill>
                <a:latin typeface="QIIDDE+VNBFDW+MicrosoftYaHei-Bold"/>
                <a:cs typeface="QIIDDE+VNBFDW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康珈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鸣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公司介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IIDDE+VNBFDW+MicrosoftYaHei-Bold"/>
                <a:cs typeface="QIIDDE+VNBFDW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IIDDE+VNBFDW+MicrosoftYaHei-Bold"/>
                <a:cs typeface="QIIDDE+VNBFDW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IIDDE+VNBFDW+MicrosoftYaHei-Bold"/>
                <a:cs typeface="QIIDDE+VNBFDW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45AE37"/>
                </a:solidFill>
                <a:latin typeface="ABBFKB+MS-UIGothic"/>
                <a:cs typeface="ABBFKB+MS-UIGothic"/>
              </a:rPr>
              <a:t>企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业</a:t>
            </a:r>
            <a:r>
              <a:rPr sz="2000" spc="25">
                <a:solidFill>
                  <a:srgbClr val="45AE37"/>
                </a:solidFill>
                <a:latin typeface="ABBFKB+MS-UIGothic"/>
                <a:cs typeface="ABBFKB+MS-UIGothic"/>
              </a:rPr>
              <a:t>背景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45AE37"/>
                </a:solidFill>
                <a:latin typeface="ABBFKB+MS-UIGothic"/>
                <a:cs typeface="ABBFKB+MS-UIGothic"/>
              </a:rPr>
              <a:t>企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业</a:t>
            </a:r>
            <a:r>
              <a:rPr sz="2000" spc="25">
                <a:solidFill>
                  <a:srgbClr val="45AE37"/>
                </a:solidFill>
                <a:latin typeface="ABBFKB+MS-UIGothic"/>
                <a:cs typeface="ABBFKB+MS-UIGothic"/>
              </a:rPr>
              <a:t>文化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45AE37"/>
                </a:solidFill>
                <a:latin typeface="ABBFKB+MS-UIGothic"/>
                <a:cs typeface="ABBFKB+MS-UIGothic"/>
              </a:rPr>
              <a:t>企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业</a:t>
            </a:r>
            <a:r>
              <a:rPr sz="2000" spc="25">
                <a:solidFill>
                  <a:srgbClr val="45AE37"/>
                </a:solidFill>
                <a:latin typeface="ABBFKB+MS-UIGothic"/>
                <a:cs typeface="ABBFKB+MS-UIGothic"/>
              </a:rPr>
              <a:t>愿景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成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为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卓越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员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工的意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团队协</a:t>
            </a:r>
            <a:r>
              <a:rPr sz="2300">
                <a:solidFill>
                  <a:srgbClr val="45AE37"/>
                </a:solidFill>
                <a:latin typeface="ABBFKB+MS-UIGothic"/>
                <a:cs typeface="ABBFKB+MS-UIGothic"/>
              </a:rPr>
              <a:t>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ABBFKB+MS-UIGothic"/>
                <a:cs typeface="ABBFKB+MS-UIGothic"/>
              </a:rPr>
              <a:t>个人成</a:t>
            </a:r>
            <a:r>
              <a:rPr sz="2300">
                <a:solidFill>
                  <a:srgbClr val="45AE37"/>
                </a:solidFill>
                <a:latin typeface="SimSun"/>
                <a:cs typeface="SimSun"/>
              </a:rPr>
              <a:t>长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ABBFKB+MS-UIGothic"/>
                <a:cs typeface="ABBFKB+MS-UIGothic"/>
              </a:rPr>
              <a:t>企</a:t>
            </a: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业发</a:t>
            </a:r>
            <a:r>
              <a:rPr sz="2300">
                <a:solidFill>
                  <a:srgbClr val="45AE37"/>
                </a:solidFill>
                <a:latin typeface="ABBFKB+MS-UIGothic"/>
                <a:cs typeface="ABBFKB+MS-UIGothic"/>
              </a:rPr>
              <a:t>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程目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和期望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BAEUU+QDUMMD+MicrosoftYaHei"/>
                <a:cs typeface="IBAEUU+QDUMMD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BAEUU+QDUMMD+MicrosoftYaHei"/>
                <a:cs typeface="IBAEUU+QDUMMD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BAEUU+QDUMMD+MicrosoftYaHei"/>
                <a:cs typeface="IBAEUU+QDUMMD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BAEUU+QDUMMD+MicrosoftYaHei"/>
                <a:cs typeface="IBAEUU+QDUMMD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637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ABBFKB+MS-UIGothic"/>
                <a:cs typeface="ABBFKB+MS-UIGothic"/>
              </a:rPr>
              <a:t>掌握核心理念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83379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ABBFKB+MS-UIGothic"/>
                <a:cs typeface="ABBFKB+MS-UIGothic"/>
              </a:rPr>
              <a:t>提升</a:t>
            </a:r>
            <a:r>
              <a:rPr sz="1550" spc="25">
                <a:solidFill>
                  <a:srgbClr val="45AE37"/>
                </a:solidFill>
                <a:latin typeface="SimSun"/>
                <a:cs typeface="SimSun"/>
              </a:rPr>
              <a:t>职业</a:t>
            </a:r>
            <a:r>
              <a:rPr sz="1550" spc="25">
                <a:solidFill>
                  <a:srgbClr val="45AE37"/>
                </a:solidFill>
                <a:latin typeface="ABBFKB+MS-UIGothic"/>
                <a:cs typeface="ABBFKB+MS-UIGothic"/>
              </a:rPr>
              <a:t>技能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2815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ABBFKB+MS-UIGothic"/>
                <a:cs typeface="ABBFKB+MS-UIGothic"/>
              </a:rPr>
              <a:t>改</a:t>
            </a:r>
            <a:r>
              <a:rPr sz="1550" spc="25">
                <a:solidFill>
                  <a:srgbClr val="45AE37"/>
                </a:solidFill>
                <a:latin typeface="SimSun"/>
                <a:cs typeface="SimSun"/>
              </a:rPr>
              <a:t>变</a:t>
            </a:r>
            <a:r>
              <a:rPr sz="1550" spc="25">
                <a:solidFill>
                  <a:srgbClr val="45AE37"/>
                </a:solidFill>
                <a:latin typeface="ABBFKB+MS-UIGothic"/>
                <a:cs typeface="ABBFKB+MS-UIGothic"/>
              </a:rPr>
              <a:t>工作</a:t>
            </a:r>
            <a:r>
              <a:rPr sz="1550" spc="25">
                <a:solidFill>
                  <a:srgbClr val="45AE37"/>
                </a:solidFill>
                <a:latin typeface="SimSun"/>
                <a:cs typeface="SimSun"/>
              </a:rPr>
              <a:t>态</a:t>
            </a:r>
            <a:r>
              <a:rPr sz="1550">
                <a:solidFill>
                  <a:srgbClr val="45AE37"/>
                </a:solidFill>
                <a:latin typeface="ABBFKB+MS-UIGothic"/>
                <a:cs typeface="ABBFKB+MS-UIGothic"/>
              </a:rPr>
              <a:t>度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53452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SimSun"/>
                <a:cs typeface="SimSun"/>
              </a:rPr>
              <a:t>实现</a:t>
            </a:r>
            <a:r>
              <a:rPr sz="1550" spc="25">
                <a:solidFill>
                  <a:srgbClr val="45AE37"/>
                </a:solidFill>
                <a:latin typeface="ABBFKB+MS-UIGothic"/>
                <a:cs typeface="ABBFKB+MS-UIGothic"/>
              </a:rPr>
              <a:t>共同成</a:t>
            </a:r>
            <a:r>
              <a:rPr sz="1550">
                <a:solidFill>
                  <a:srgbClr val="45AE37"/>
                </a:solidFill>
                <a:latin typeface="SimSun"/>
                <a:cs typeface="SimSun"/>
              </a:rPr>
              <a:t>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07265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83502"/>
                </a:solidFill>
                <a:latin typeface="QIIDDE+VNBFDW+MicrosoftYaHei-Bold"/>
                <a:cs typeface="QIIDDE+VNBFDW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503471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83502"/>
                </a:solidFill>
                <a:latin typeface="ABBFKB+MS-UIGothic"/>
                <a:cs typeface="ABBFKB+MS-UIGothic"/>
              </a:rPr>
              <a:t>卓越</a:t>
            </a:r>
            <a:r>
              <a:rPr sz="3800" spc="27">
                <a:solidFill>
                  <a:srgbClr val="083502"/>
                </a:solidFill>
                <a:latin typeface="SimSun"/>
                <a:cs typeface="SimSun"/>
              </a:rPr>
              <a:t>员</a:t>
            </a:r>
            <a:r>
              <a:rPr sz="3800" spc="25">
                <a:solidFill>
                  <a:srgbClr val="083502"/>
                </a:solidFill>
                <a:latin typeface="ABBFKB+MS-UIGothic"/>
                <a:cs typeface="ABBFKB+MS-UIGothic"/>
              </a:rPr>
              <a:t>工的核心素</a:t>
            </a:r>
            <a:r>
              <a:rPr sz="3800">
                <a:solidFill>
                  <a:srgbClr val="083502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580" y="4845829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9D77F"/>
                </a:solidFill>
                <a:latin typeface="QIIDDE+VNBFDW+MicrosoftYaHei-Bold"/>
                <a:cs typeface="QIIDDE+VNBFDW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积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极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态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度与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职业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精神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225" y="3410489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45AE37"/>
                </a:solidFill>
                <a:latin typeface="SimSun"/>
                <a:cs typeface="SimSun"/>
              </a:rPr>
              <a:t>积</a:t>
            </a:r>
            <a:r>
              <a:rPr sz="2000" spc="25">
                <a:solidFill>
                  <a:srgbClr val="45AE37"/>
                </a:solidFill>
                <a:latin typeface="ABBFKB+MS-UIGothic"/>
                <a:cs typeface="ABBFKB+MS-UIGothic"/>
              </a:rPr>
              <a:t>极面</a:t>
            </a:r>
            <a:r>
              <a:rPr sz="2000" spc="23">
                <a:solidFill>
                  <a:srgbClr val="45AE37"/>
                </a:solidFill>
                <a:latin typeface="SimSun"/>
                <a:cs typeface="SimSun"/>
              </a:rPr>
              <a:t>对</a:t>
            </a:r>
            <a:r>
              <a:rPr sz="2000" spc="25">
                <a:solidFill>
                  <a:srgbClr val="45AE37"/>
                </a:solidFill>
                <a:latin typeface="ABBFKB+MS-UIGothic"/>
                <a:cs typeface="ABBFKB+MS-UIGothic"/>
              </a:rPr>
              <a:t>工作挑</a:t>
            </a:r>
            <a:r>
              <a:rPr sz="2000">
                <a:solidFill>
                  <a:srgbClr val="45AE37"/>
                </a:solidFill>
                <a:latin typeface="SimSun"/>
                <a:cs typeface="SimSun"/>
              </a:rPr>
              <a:t>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5570" y="3410489"/>
            <a:ext cx="217804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热爱</a:t>
            </a:r>
            <a:r>
              <a:rPr sz="2000" spc="25">
                <a:solidFill>
                  <a:srgbClr val="45AE37"/>
                </a:solidFill>
                <a:latin typeface="ABBFKB+MS-UIGothic"/>
                <a:cs typeface="ABBFKB+MS-UIGothic"/>
              </a:rPr>
              <a:t>自己的</a:t>
            </a:r>
            <a:r>
              <a:rPr sz="2000" spc="23">
                <a:solidFill>
                  <a:srgbClr val="45AE37"/>
                </a:solidFill>
                <a:latin typeface="SimSun"/>
                <a:cs typeface="SimSun"/>
              </a:rPr>
              <a:t>职业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9002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ABBFKB+MS-UIGothic"/>
                <a:cs typeface="ABBFKB+MS-UIGothic"/>
              </a:rPr>
              <a:t>勇于承担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责</a:t>
            </a:r>
            <a:r>
              <a:rPr sz="2000">
                <a:solidFill>
                  <a:srgbClr val="45AE37"/>
                </a:solidFill>
                <a:latin typeface="ABBFKB+MS-UIGothic"/>
                <a:cs typeface="ABBFKB+MS-UIGothic"/>
              </a:rPr>
              <a:t>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在工作中遇到困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难时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，卓越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是能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保持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极的心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，主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寻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找解决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的方法，而不是被</a:t>
            </a:r>
          </a:p>
          <a:p>
            <a:pPr marL="571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等待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解决。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7250" y="4031988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卓越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自己的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满热爱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，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把工作当成一种事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来追求，而</a:t>
            </a:r>
          </a:p>
          <a:p>
            <a:pPr marL="5715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仅仅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谋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生。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32800" y="4031988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卓越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工在工作中勇于承担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责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任，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不推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诿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、不逃避，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待工作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真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，始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终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保持高度的敬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ABBFKB+MS-UIGothic"/>
                <a:cs typeface="ABBFKB+MS-UIGothic"/>
              </a:rPr>
              <a:t>精神。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高效沟通与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团队协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作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ABBFKB+MS-UIGothic"/>
                <a:cs typeface="ABBFKB+MS-UIGothic"/>
              </a:rPr>
              <a:t>善于沟通表达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3148131"/>
            <a:ext cx="2797149" cy="2383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倾</a:t>
            </a:r>
            <a:r>
              <a:rPr sz="2300" spc="25">
                <a:solidFill>
                  <a:srgbClr val="45AE37"/>
                </a:solidFill>
                <a:latin typeface="ABBFKB+MS-UIGothic"/>
                <a:cs typeface="ABBFKB+MS-UIGothic"/>
              </a:rPr>
              <a:t>听与理解他人</a:t>
            </a:r>
          </a:p>
          <a:p>
            <a:pPr marL="0" marR="0">
              <a:lnSpc>
                <a:spcPts val="2300"/>
              </a:lnSpc>
              <a:spcBef>
                <a:spcPts val="10714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积</a:t>
            </a:r>
            <a:r>
              <a:rPr sz="2300" spc="25">
                <a:solidFill>
                  <a:srgbClr val="45AE37"/>
                </a:solidFill>
                <a:latin typeface="ABBFKB+MS-UIGothic"/>
                <a:cs typeface="ABBFKB+MS-UIGothic"/>
              </a:rPr>
              <a:t>极参与</a:t>
            </a: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团队</a:t>
            </a:r>
            <a:r>
              <a:rPr sz="2300" spc="25">
                <a:solidFill>
                  <a:srgbClr val="45AE37"/>
                </a:solidFill>
                <a:latin typeface="ABBFKB+MS-UIGothic"/>
                <a:cs typeface="ABBFKB+MS-UIGothic"/>
              </a:rPr>
              <a:t>活</a:t>
            </a:r>
            <a:r>
              <a:rPr sz="2300">
                <a:solidFill>
                  <a:srgbClr val="45AE37"/>
                </a:solidFill>
                <a:latin typeface="SimSun"/>
                <a:cs typeface="SimSun"/>
              </a:rPr>
              <a:t>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自我管理与不断学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 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72360" y="1482090"/>
            <a:ext cx="213868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制定明确的目</a:t>
            </a: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标计</a:t>
            </a: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划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2360" y="1898412"/>
            <a:ext cx="1545719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QIIDDE+VNBFDW+MicrosoftYaHei-Bold"/>
                <a:cs typeface="QIIDDE+VNBFDW+MicrosoftYaHei-Bold"/>
              </a:rPr>
              <a:t>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72360" y="3160395"/>
            <a:ext cx="173106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持</a:t>
            </a: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续</a:t>
            </a: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学</a:t>
            </a: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习</a:t>
            </a: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与提升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2360" y="3616087"/>
            <a:ext cx="1545719" cy="3634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QIIDDE+VNBFDW+MicrosoftYaHei-Bold"/>
                <a:cs typeface="QIIDDE+VNBFDW+MicrosoftYaHei-Bold"/>
              </a:rPr>
              <a:t>2</a:t>
            </a:r>
          </a:p>
          <a:p>
            <a:pPr marL="0" marR="0">
              <a:lnSpc>
                <a:spcPts val="5991"/>
              </a:lnSpc>
              <a:spcBef>
                <a:spcPts val="8013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QIIDDE+VNBFDW+MicrosoftYaHei-Bold"/>
                <a:cs typeface="QIIDDE+VNBFDW+MicrosoftYaHei-Bold"/>
              </a:rPr>
              <a:t>3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72360" y="4926329"/>
            <a:ext cx="213868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及</a:t>
            </a: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时调</a:t>
            </a: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整心</a:t>
            </a: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态</a:t>
            </a: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与行</a:t>
            </a: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07265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83502"/>
                </a:solidFill>
                <a:latin typeface="QIIDDE+VNBFDW+MicrosoftYaHei-Bold"/>
                <a:cs typeface="QIIDDE+VNBFDW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503471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83502"/>
                </a:solidFill>
                <a:latin typeface="ABBFKB+MS-UIGothic"/>
                <a:cs typeface="ABBFKB+MS-UIGothic"/>
              </a:rPr>
              <a:t>卓越</a:t>
            </a:r>
            <a:r>
              <a:rPr sz="3800" spc="27">
                <a:solidFill>
                  <a:srgbClr val="083502"/>
                </a:solidFill>
                <a:latin typeface="SimSun"/>
                <a:cs typeface="SimSun"/>
              </a:rPr>
              <a:t>员</a:t>
            </a:r>
            <a:r>
              <a:rPr sz="3800" spc="25">
                <a:solidFill>
                  <a:srgbClr val="083502"/>
                </a:solidFill>
                <a:latin typeface="ABBFKB+MS-UIGothic"/>
                <a:cs typeface="ABBFKB+MS-UIGothic"/>
              </a:rPr>
              <a:t>工的工作方法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580" y="4845829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9D77F"/>
                </a:solidFill>
                <a:latin typeface="QIIDDE+VNBFDW+MicrosoftYaHei-Bold"/>
                <a:cs typeface="QIIDDE+VNBFDW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目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管理与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计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划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执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行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36690" y="1577340"/>
            <a:ext cx="1323238" cy="3792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明确目</a:t>
            </a: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标</a:t>
            </a:r>
          </a:p>
          <a:p>
            <a:pPr marL="0" marR="0">
              <a:lnSpc>
                <a:spcPts val="1600"/>
              </a:lnSpc>
              <a:spcBef>
                <a:spcPts val="11404"/>
              </a:spcBef>
              <a:spcAft>
                <a:spcPct val="0"/>
              </a:spcAft>
            </a:pP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制定</a:t>
            </a: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计</a:t>
            </a: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划</a:t>
            </a:r>
          </a:p>
          <a:p>
            <a:pPr marL="0" marR="0">
              <a:lnSpc>
                <a:spcPts val="1600"/>
              </a:lnSpc>
              <a:spcBef>
                <a:spcPts val="11255"/>
              </a:spcBef>
              <a:spcAft>
                <a:spcPct val="0"/>
              </a:spcAft>
            </a:pP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执</a:t>
            </a: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行与</a:t>
            </a:r>
            <a:r>
              <a:rPr sz="1600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1600">
                <a:solidFill>
                  <a:srgbClr val="45AE37"/>
                </a:solidFill>
                <a:latin typeface="ABBFKB+MS-UIGothic"/>
                <a:cs typeface="ABBFKB+MS-UIGothic"/>
              </a:rPr>
              <a:t>整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问题</a:t>
            </a:r>
            <a:r>
              <a:rPr sz="3000">
                <a:solidFill>
                  <a:srgbClr val="45AE37"/>
                </a:solidFill>
                <a:latin typeface="ABBFKB+MS-UIGothic"/>
                <a:cs typeface="ABBFKB+MS-UIGothic"/>
              </a:rPr>
              <a:t>解决与决策能力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ABBFKB+MS-UIGothic"/>
                <a:cs typeface="ABBFKB+MS-UIGothic"/>
              </a:rPr>
              <a:t>分析</a:t>
            </a: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QIIDDE+VNBFDW+MicrosoftYaHei-Bold"/>
                <a:cs typeface="QIIDDE+VNBFDW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56175" y="316083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ABBFKB+MS-UIGothic"/>
                <a:cs typeface="ABBFKB+MS-UIGothic"/>
              </a:rPr>
              <a:t>制定解决方案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QIIDDE+VNBFDW+MicrosoftYaHei-Bold"/>
                <a:cs typeface="QIIDDE+VNBFDW+MicrosoftYaHei-Bold"/>
              </a:rPr>
              <a:t>02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55490" y="489946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ABBFKB+MS-UIGothic"/>
                <a:cs typeface="ABBFKB+MS-UIGothic"/>
              </a:rPr>
              <a:t>决策能力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QIIDDE+VNBFDW+MicrosoftYaHei-Bold"/>
                <a:cs typeface="QIIDDE+VNBFDW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https://d.book118.com/877143110110006046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ABBFKB+MS-UIGothic</vt:lpstr>
      <vt:lpstr>SimSun</vt:lpstr>
      <vt:lpstr>DTWBEI+PHQPLH+ArialMT</vt:lpstr>
      <vt:lpstr>Times New Roman</vt:lpstr>
      <vt:lpstr>IBAEUU+QDUMMD+MicrosoftYaHei</vt:lpstr>
      <vt:lpstr>QIIDDE+VNBFDW+MicrosoftYaHei-Bold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2024-09-21T16:40:50.740</cp:lastPrinted>
  <dcterms:created xsi:type="dcterms:W3CDTF">2024-09-21T08:40:50Z</dcterms:created>
  <dcterms:modified xsi:type="dcterms:W3CDTF">2024-09-21T08:40:51Z</dcterms:modified>
</cp:coreProperties>
</file>