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5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D8673A-77D9-4EBE-95D3-4A5C47A11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F96C95-CB6C-41E9-B3C0-31632CF2C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EDC34E-0924-43FD-AB91-B2D03EFD3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46456D-4C7E-4681-9576-33ECB3575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BA6F33-0154-49EB-BA0E-05C5DFF42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063A3E-6B0D-4BBF-961A-1DFD1772B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95DA0A-6A97-4957-B2F2-6ABC78B0E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86EE20-3673-4FFD-8E1A-DA0B3188C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64CB10-BE29-4B3E-8CFA-E2F772D75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92EDA4-5E2B-4F9B-8DF7-D13FDE40B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2A346D-3B48-4248-90AD-E312ED0EE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1BFA8-1658-410A-AA87-2E53F6E41C49}" type="datetimeFigureOut">
              <a:rPr lang="zh-CN" altLang="en-US" smtClean="0"/>
              <a:t>2024-01-30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597A4-2B60-40CB-9AA3-3E3AEF55CC2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54442508"/>
      </p:ext>
    </p:extLst>
  </p:cSld>
  <p:clrMapOvr>
    <a:masterClrMapping/>
  </p:clrMapOvr>
  <p:transition spd="slow">
    <p:fade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1BFA8-1658-410A-AA87-2E53F6E41C49}" type="datetimeFigureOut">
              <a:rPr lang="zh-CN" altLang="en-US" smtClean="0"/>
              <a:t>2024-01-30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597A4-2B60-40CB-9AA3-3E3AEF55CC2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82983556"/>
      </p:ext>
    </p:extLst>
  </p:cSld>
  <p:clrMapOvr>
    <a:masterClrMapping/>
  </p:clrMapOvr>
  <p:transition spd="slow">
    <p:fade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1BFA8-1658-410A-AA87-2E53F6E41C49}" type="datetimeFigureOut">
              <a:rPr lang="zh-CN" altLang="en-US" smtClean="0"/>
              <a:t>2024-01-30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597A4-2B60-40CB-9AA3-3E3AEF55CC2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09788226"/>
      </p:ext>
    </p:extLst>
  </p:cSld>
  <p:clrMapOvr>
    <a:masterClrMapping/>
  </p:clrMapOvr>
  <p:transition spd="slow">
    <p:fade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1BFA8-1658-410A-AA87-2E53F6E41C49}" type="datetimeFigureOut">
              <a:rPr lang="zh-CN" altLang="en-US" smtClean="0"/>
              <a:t>2024-01-30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597A4-2B60-40CB-9AA3-3E3AEF55CC2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86505476"/>
      </p:ext>
    </p:extLst>
  </p:cSld>
  <p:clrMapOvr>
    <a:masterClrMapping/>
  </p:clrMapOvr>
  <p:transition spd="slow">
    <p:fade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1BFA8-1658-410A-AA87-2E53F6E41C49}" type="datetimeFigureOut">
              <a:rPr lang="zh-CN" altLang="en-US" smtClean="0"/>
              <a:t>2024-01-30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597A4-2B60-40CB-9AA3-3E3AEF55CC2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71681902"/>
      </p:ext>
    </p:extLst>
  </p:cSld>
  <p:clrMapOvr>
    <a:masterClrMapping/>
  </p:clrMapOvr>
  <p:transition spd="slow">
    <p:fade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1BFA8-1658-410A-AA87-2E53F6E41C49}" type="datetimeFigureOut">
              <a:rPr lang="zh-CN" altLang="en-US" smtClean="0"/>
              <a:t>2024-01-30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597A4-2B60-40CB-9AA3-3E3AEF55CC2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46858625"/>
      </p:ext>
    </p:extLst>
  </p:cSld>
  <p:clrMapOvr>
    <a:masterClrMapping/>
  </p:clrMapOvr>
  <p:transition spd="slow">
    <p:fade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1BFA8-1658-410A-AA87-2E53F6E41C49}" type="datetimeFigureOut">
              <a:rPr lang="zh-CN" altLang="en-US" smtClean="0"/>
              <a:t>2024-01-30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597A4-2B60-40CB-9AA3-3E3AEF55CC2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61934453"/>
      </p:ext>
    </p:extLst>
  </p:cSld>
  <p:clrMapOvr>
    <a:masterClrMapping/>
  </p:clrMapOvr>
  <p:transition spd="slow">
    <p:fade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1BFA8-1658-410A-AA87-2E53F6E41C49}" type="datetimeFigureOut">
              <a:rPr lang="zh-CN" altLang="en-US" smtClean="0"/>
              <a:t>2024-01-30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597A4-2B60-40CB-9AA3-3E3AEF55CC2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10594073"/>
      </p:ext>
    </p:extLst>
  </p:cSld>
  <p:clrMapOvr>
    <a:masterClrMapping/>
  </p:clrMapOvr>
  <p:transition spd="slow">
    <p:fade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/>
              <a:t>单击图标添加图片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1BFA8-1658-410A-AA87-2E53F6E41C49}" type="datetimeFigureOut">
              <a:rPr lang="zh-CN" altLang="en-US" smtClean="0"/>
              <a:t>2024-01-30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597A4-2B60-40CB-9AA3-3E3AEF55CC2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21964909"/>
      </p:ext>
    </p:extLst>
  </p:cSld>
  <p:clrMapOvr>
    <a:masterClrMapping/>
  </p:clrMapOvr>
  <p:transition spd="slow">
    <p:fade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1BFA8-1658-410A-AA87-2E53F6E41C49}" type="datetimeFigureOut">
              <a:rPr lang="zh-CN" altLang="en-US" smtClean="0"/>
              <a:t>2024-01-30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597A4-2B60-40CB-9AA3-3E3AEF55CC2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04189003"/>
      </p:ext>
    </p:extLst>
  </p:cSld>
  <p:clrMapOvr>
    <a:masterClrMapping/>
  </p:clrMapOvr>
  <p:transition spd="slow">
    <p:fade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1BFA8-1658-410A-AA87-2E53F6E41C49}" type="datetimeFigureOut">
              <a:rPr lang="zh-CN" altLang="en-US" smtClean="0"/>
              <a:t>2024-01-30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597A4-2B60-40CB-9AA3-3E3AEF55CC2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99407967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371BFA8-1658-410A-AA87-2E53F6E41C49}" type="datetimeFigureOut">
              <a:rPr lang="zh-CN" altLang="en-US" smtClean="0"/>
              <a:t>2024-01-30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92597A4-2B60-40CB-9AA3-3E3AEF55CC2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177241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fade/>
  </p:transition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tags" Target="../tags/tag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tags" Target="../tags/tag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tags" Target="../tags/tag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tags" Target="../tags/tag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tags" Target="../tags/tag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tags" Target="../tags/tag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jpeg" /><Relationship Id="rId7" Type="http://schemas.openxmlformats.org/officeDocument/2006/relationships/tags" Target="../tags/tag1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14.jpeg" /><Relationship Id="rId7" Type="http://schemas.openxmlformats.org/officeDocument/2006/relationships/image" Target="../media/image15.jpeg" /><Relationship Id="rId8" Type="http://schemas.openxmlformats.org/officeDocument/2006/relationships/tags" Target="../tags/tag1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17.png" /><Relationship Id="rId4" Type="http://schemas.openxmlformats.org/officeDocument/2006/relationships/tags" Target="../tags/tag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8.png" /><Relationship Id="rId4" Type="http://schemas.openxmlformats.org/officeDocument/2006/relationships/image" Target="../media/image19.png" /><Relationship Id="rId5" Type="http://schemas.openxmlformats.org/officeDocument/2006/relationships/tags" Target="../tags/tag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pn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14615110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/>
        </p:nvSpPr>
        <p:spPr>
          <a:xfrm>
            <a:off x="1937657" y="3794760"/>
            <a:ext cx="8316686" cy="166776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600" b="1">
                <a:solidFill>
                  <a:srgbClr val="FF0000"/>
                </a:solidFill>
                <a:latin typeface="华文隶书" panose="02010800040101010101" pitchFamily="2" charset="-122"/>
                <a:ea typeface="华文隶书" panose="02010800040101010101" pitchFamily="2" charset="-122"/>
              </a:rPr>
              <a:t>综合接入培训之配电、安全施工</a:t>
            </a:r>
          </a:p>
          <a:p>
            <a:pPr lvl="0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600" b="1">
                <a:solidFill>
                  <a:srgbClr val="FF0000"/>
                </a:solidFill>
                <a:latin typeface="华文隶书" panose="02010800040101010101" pitchFamily="2" charset="-122"/>
                <a:ea typeface="华文隶书" panose="02010800040101010101" pitchFamily="2" charset="-122"/>
              </a:rPr>
              <a:t>及防触电 </a:t>
            </a:r>
            <a:endParaRPr lang="en-US" altLang="zh-CN" sz="2400" b="1">
              <a:solidFill>
                <a:srgbClr val="3491E6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lvl="0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2400" b="1">
              <a:solidFill>
                <a:srgbClr val="3491E6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</p:spTree>
    <p:custDataLst>
      <p:tags r:id="rId2"/>
    </p:custDataLst>
  </p:cSld>
  <p:clrMapOvr>
    <a:masterClrMapping/>
  </p:clrMapOvr>
  <p:transition spd="slow">
    <p:fade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Group 34"/>
          <p:cNvGrpSpPr/>
          <p:nvPr/>
        </p:nvGrpSpPr>
        <p:grpSpPr>
          <a:xfrm>
            <a:off x="4884422" y="1717339"/>
            <a:ext cx="4621213" cy="3008707"/>
            <a:chOff x="2064" y="1026"/>
            <a:chExt cx="2911" cy="1692"/>
          </a:xfrm>
        </p:grpSpPr>
        <p:grpSp>
          <p:nvGrpSpPr>
            <p:cNvPr id="9" name="Group 3"/>
            <p:cNvGrpSpPr/>
            <p:nvPr/>
          </p:nvGrpSpPr>
          <p:grpSpPr>
            <a:xfrm>
              <a:off x="2064" y="1026"/>
              <a:ext cx="2886" cy="286"/>
              <a:chExt cx="3437" cy="286"/>
            </a:xfrm>
          </p:grpSpPr>
          <p:sp>
            <p:nvSpPr>
              <p:cNvPr id="22" name="AutoShape 5"/>
              <p:cNvSpPr>
                <a:spLocks noChangeArrowheads="1"/>
              </p:cNvSpPr>
              <p:nvPr/>
            </p:nvSpPr>
            <p:spPr bwMode="auto">
              <a:xfrm>
                <a:off x="54" y="0"/>
                <a:ext cx="3383" cy="286"/>
              </a:xfrm>
              <a:prstGeom prst="roundRect">
                <a:avLst>
                  <a:gd name="adj" fmla="val 50000"/>
                </a:avLst>
              </a:prstGeom>
              <a:noFill/>
              <a:ln w="19050" cap="rnd">
                <a:solidFill>
                  <a:srgbClr val="000000"/>
                </a:solidFill>
                <a:prstDash val="sysDot"/>
                <a:round/>
              </a:ln>
              <a:effectLst>
                <a:outerShdw dist="107763" dir="2700000" algn="ctr" rotWithShape="0">
                  <a:srgbClr val="FDF58D">
                    <a:alpha val="50000"/>
                  </a:srgbClr>
                </a:outerShdw>
              </a:effec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>
                  <a:solidFill>
                    <a:srgbClr val="000000"/>
                  </a:solidFill>
                  <a:ea typeface="宋体" panose="02010600030101010101" pitchFamily="2" charset="-122"/>
                </a:endParaRPr>
              </a:p>
            </p:txBody>
          </p:sp>
          <p:sp>
            <p:nvSpPr>
              <p:cNvPr id="23" name="Rectangle 6"/>
              <p:cNvSpPr>
                <a:spLocks noChangeArrowheads="1"/>
              </p:cNvSpPr>
              <p:nvPr/>
            </p:nvSpPr>
            <p:spPr bwMode="auto">
              <a:xfrm>
                <a:off x="327" y="24"/>
                <a:ext cx="1524" cy="260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 eaLnBrk="0" hangingPunct="0"/>
                <a:r>
                  <a:rPr lang="en-US" altLang="zh-CN" sz="2400" b="1">
                    <a:solidFill>
                      <a:srgbClr val="FF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一</a:t>
                </a:r>
                <a:r>
                  <a:rPr lang="zh-CN" altLang="en-US" sz="2400" b="1">
                    <a:solidFill>
                      <a:srgbClr val="FF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、低压配电</a:t>
                </a:r>
              </a:p>
            </p:txBody>
          </p:sp>
          <p:sp>
            <p:nvSpPr>
              <p:cNvPr id="24" name="Oval 7"/>
              <p:cNvSpPr>
                <a:spLocks noChangeArrowheads="1"/>
              </p:cNvSpPr>
              <p:nvPr/>
            </p:nvSpPr>
            <p:spPr bwMode="auto">
              <a:xfrm>
                <a:off x="0" y="66"/>
                <a:ext cx="144" cy="144"/>
              </a:xfrm>
              <a:prstGeom prst="ellipse">
                <a:avLst/>
              </a:prstGeom>
              <a:gradFill rotWithShape="1">
                <a:gsLst>
                  <a:gs pos="0">
                    <a:srgbClr val="E96E29"/>
                  </a:gs>
                  <a:gs pos="100000">
                    <a:srgbClr val="9B491B"/>
                  </a:gs>
                </a:gsLst>
                <a:path path="shape">
                  <a:fillToRect l="50000" t="50000" r="50000" b="50000"/>
                </a:path>
              </a:gradFill>
              <a:ln w="19050">
                <a:solidFill>
                  <a:srgbClr val="000000"/>
                </a:solidFill>
                <a:round/>
              </a:ln>
              <a:effectLst>
                <a:outerShdw dist="63500" dir="2212194" algn="ctr" rotWithShape="0">
                  <a:srgbClr val="FDF58D">
                    <a:alpha val="50000"/>
                  </a:srgbClr>
                </a:outerShdw>
              </a:effec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>
                  <a:solidFill>
                    <a:srgbClr val="000000"/>
                  </a:solidFill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" name="Group 7"/>
            <p:cNvGrpSpPr/>
            <p:nvPr/>
          </p:nvGrpSpPr>
          <p:grpSpPr>
            <a:xfrm>
              <a:off x="2064" y="1482"/>
              <a:ext cx="2911" cy="290"/>
              <a:chExt cx="3467" cy="290"/>
            </a:xfrm>
          </p:grpSpPr>
          <p:sp>
            <p:nvSpPr>
              <p:cNvPr id="19" name="AutoShape 9"/>
              <p:cNvSpPr>
                <a:spLocks noChangeArrowheads="1"/>
              </p:cNvSpPr>
              <p:nvPr/>
            </p:nvSpPr>
            <p:spPr bwMode="auto">
              <a:xfrm>
                <a:off x="54" y="0"/>
                <a:ext cx="3383" cy="286"/>
              </a:xfrm>
              <a:prstGeom prst="roundRect">
                <a:avLst>
                  <a:gd name="adj" fmla="val 50000"/>
                </a:avLst>
              </a:prstGeom>
              <a:noFill/>
              <a:ln w="19050" cap="rnd">
                <a:solidFill>
                  <a:srgbClr val="000000"/>
                </a:solidFill>
                <a:prstDash val="sysDot"/>
                <a:round/>
              </a:ln>
              <a:effectLst>
                <a:outerShdw dist="107763" dir="2700000" algn="ctr" rotWithShape="0">
                  <a:srgbClr val="FDF58D">
                    <a:alpha val="50000"/>
                  </a:srgbClr>
                </a:outerShdw>
              </a:effec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>
                  <a:solidFill>
                    <a:srgbClr val="000000"/>
                  </a:solidFill>
                  <a:ea typeface="宋体" panose="02010600030101010101" pitchFamily="2" charset="-122"/>
                </a:endParaRPr>
              </a:p>
            </p:txBody>
          </p:sp>
          <p:sp>
            <p:nvSpPr>
              <p:cNvPr id="20" name="Rectangle 10"/>
              <p:cNvSpPr>
                <a:spLocks noChangeArrowheads="1"/>
              </p:cNvSpPr>
              <p:nvPr/>
            </p:nvSpPr>
            <p:spPr bwMode="auto">
              <a:xfrm>
                <a:off x="327" y="30"/>
                <a:ext cx="3140" cy="260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 eaLnBrk="0" hangingPunct="0"/>
                <a:r>
                  <a:rPr lang="en-US" altLang="zh-CN" sz="2400" b="1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二</a:t>
                </a:r>
                <a:r>
                  <a:rPr lang="zh-CN" altLang="en-US" sz="2400" b="1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、低压配电日常巡视及检测</a:t>
                </a:r>
              </a:p>
            </p:txBody>
          </p:sp>
          <p:sp>
            <p:nvSpPr>
              <p:cNvPr id="21" name="Oval 11"/>
              <p:cNvSpPr>
                <a:spLocks noChangeArrowheads="1"/>
              </p:cNvSpPr>
              <p:nvPr/>
            </p:nvSpPr>
            <p:spPr bwMode="auto">
              <a:xfrm>
                <a:off x="0" y="71"/>
                <a:ext cx="144" cy="144"/>
              </a:xfrm>
              <a:prstGeom prst="ellipse">
                <a:avLst/>
              </a:prstGeom>
              <a:gradFill rotWithShape="1">
                <a:gsLst>
                  <a:gs pos="0">
                    <a:srgbClr val="DCDC48"/>
                  </a:gs>
                  <a:gs pos="100000">
                    <a:srgbClr val="939330"/>
                  </a:gs>
                </a:gsLst>
                <a:path path="shape">
                  <a:fillToRect l="50000" t="50000" r="50000" b="50000"/>
                </a:path>
              </a:gradFill>
              <a:ln w="19050">
                <a:solidFill>
                  <a:srgbClr val="000000"/>
                </a:solidFill>
                <a:round/>
              </a:ln>
              <a:effectLst>
                <a:outerShdw dist="63500" dir="2212194" algn="ctr" rotWithShape="0">
                  <a:srgbClr val="FDF58D">
                    <a:alpha val="50000"/>
                  </a:srgbClr>
                </a:outerShdw>
              </a:effec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>
                  <a:solidFill>
                    <a:srgbClr val="000000"/>
                  </a:solidFill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1" name="Group 11"/>
            <p:cNvGrpSpPr/>
            <p:nvPr/>
          </p:nvGrpSpPr>
          <p:grpSpPr>
            <a:xfrm>
              <a:off x="2064" y="1946"/>
              <a:ext cx="2886" cy="288"/>
              <a:chOff x="0" y="26"/>
              <a:chExt cx="3437" cy="288"/>
            </a:xfrm>
          </p:grpSpPr>
          <p:sp>
            <p:nvSpPr>
              <p:cNvPr id="16" name="AutoShape 13"/>
              <p:cNvSpPr>
                <a:spLocks noChangeArrowheads="1"/>
              </p:cNvSpPr>
              <p:nvPr/>
            </p:nvSpPr>
            <p:spPr bwMode="auto">
              <a:xfrm>
                <a:off x="54" y="26"/>
                <a:ext cx="3383" cy="288"/>
              </a:xfrm>
              <a:prstGeom prst="roundRect">
                <a:avLst>
                  <a:gd name="adj" fmla="val 50000"/>
                </a:avLst>
              </a:prstGeom>
              <a:noFill/>
              <a:ln w="19050" cap="rnd">
                <a:solidFill>
                  <a:srgbClr val="000000"/>
                </a:solidFill>
                <a:prstDash val="sysDot"/>
                <a:round/>
              </a:ln>
              <a:effectLst>
                <a:outerShdw dist="107763" dir="2700000" algn="ctr" rotWithShape="0">
                  <a:srgbClr val="FDF58D">
                    <a:alpha val="50000"/>
                  </a:srgbClr>
                </a:outerShdw>
              </a:effec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>
                  <a:solidFill>
                    <a:srgbClr val="000000"/>
                  </a:solidFill>
                  <a:ea typeface="宋体" panose="02010600030101010101" pitchFamily="2" charset="-122"/>
                </a:endParaRPr>
              </a:p>
            </p:txBody>
          </p:sp>
          <p:sp>
            <p:nvSpPr>
              <p:cNvPr id="17" name="Rectangle 14"/>
              <p:cNvSpPr>
                <a:spLocks noChangeArrowheads="1"/>
              </p:cNvSpPr>
              <p:nvPr/>
            </p:nvSpPr>
            <p:spPr bwMode="auto">
              <a:xfrm>
                <a:off x="327" y="33"/>
                <a:ext cx="1524" cy="260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/>
                <a:r>
                  <a:rPr lang="en-US" altLang="zh-CN" sz="2400" b="1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三、</a:t>
                </a:r>
                <a:r>
                  <a:rPr lang="zh-CN" altLang="en-US" sz="2400" b="1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安全施工</a:t>
                </a:r>
              </a:p>
            </p:txBody>
          </p:sp>
          <p:sp>
            <p:nvSpPr>
              <p:cNvPr id="18" name="Oval 15"/>
              <p:cNvSpPr>
                <a:spLocks noChangeArrowheads="1"/>
              </p:cNvSpPr>
              <p:nvPr/>
            </p:nvSpPr>
            <p:spPr bwMode="auto">
              <a:xfrm>
                <a:off x="0" y="101"/>
                <a:ext cx="144" cy="146"/>
              </a:xfrm>
              <a:prstGeom prst="ellipse">
                <a:avLst/>
              </a:prstGeom>
              <a:gradFill rotWithShape="1">
                <a:gsLst>
                  <a:gs pos="0">
                    <a:srgbClr val="FFC319"/>
                  </a:gs>
                  <a:gs pos="100000">
                    <a:srgbClr val="AA8211"/>
                  </a:gs>
                </a:gsLst>
                <a:path path="shape">
                  <a:fillToRect l="50000" t="50000" r="50000" b="50000"/>
                </a:path>
              </a:gradFill>
              <a:ln w="19050">
                <a:solidFill>
                  <a:srgbClr val="000000"/>
                </a:solidFill>
                <a:round/>
              </a:ln>
              <a:effectLst>
                <a:outerShdw dist="63500" dir="2212194" algn="ctr" rotWithShape="0">
                  <a:srgbClr val="FDF58D">
                    <a:alpha val="50000"/>
                  </a:srgbClr>
                </a:outerShdw>
              </a:effec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>
                  <a:solidFill>
                    <a:srgbClr val="000000"/>
                  </a:solidFill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2" name="Group 19"/>
            <p:cNvGrpSpPr/>
            <p:nvPr/>
          </p:nvGrpSpPr>
          <p:grpSpPr>
            <a:xfrm>
              <a:off x="2172" y="2430"/>
              <a:ext cx="2793" cy="288"/>
              <a:chOff x="75" y="-93"/>
              <a:chExt cx="3329" cy="288"/>
            </a:xfrm>
          </p:grpSpPr>
          <p:sp>
            <p:nvSpPr>
              <p:cNvPr id="13" name="AutoShape 21"/>
              <p:cNvSpPr>
                <a:spLocks noChangeArrowheads="1"/>
              </p:cNvSpPr>
              <p:nvPr/>
            </p:nvSpPr>
            <p:spPr bwMode="auto">
              <a:xfrm>
                <a:off x="75" y="-93"/>
                <a:ext cx="3329" cy="288"/>
              </a:xfrm>
              <a:prstGeom prst="roundRect">
                <a:avLst>
                  <a:gd name="adj" fmla="val 50000"/>
                </a:avLst>
              </a:prstGeom>
              <a:noFill/>
              <a:ln w="19050" cap="rnd">
                <a:solidFill>
                  <a:srgbClr val="000000"/>
                </a:solidFill>
                <a:prstDash val="sysDot"/>
                <a:round/>
              </a:ln>
              <a:effectLst>
                <a:outerShdw dist="107763" dir="2700000" algn="ctr" rotWithShape="0">
                  <a:srgbClr val="FDF58D">
                    <a:alpha val="50000"/>
                  </a:srgbClr>
                </a:outerShdw>
              </a:effec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>
                  <a:solidFill>
                    <a:srgbClr val="000000"/>
                  </a:solidFill>
                  <a:ea typeface="宋体" panose="02010600030101010101" pitchFamily="2" charset="-122"/>
                </a:endParaRPr>
              </a:p>
            </p:txBody>
          </p:sp>
          <p:sp>
            <p:nvSpPr>
              <p:cNvPr id="14" name="Rectangle 22"/>
              <p:cNvSpPr>
                <a:spLocks noChangeArrowheads="1"/>
              </p:cNvSpPr>
              <p:nvPr/>
            </p:nvSpPr>
            <p:spPr bwMode="auto">
              <a:xfrm>
                <a:off x="274" y="-64"/>
                <a:ext cx="2426" cy="259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 eaLnBrk="0" hangingPunct="0"/>
                <a:r>
                  <a:rPr lang="en-US" altLang="zh-CN" sz="2400" b="1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四</a:t>
                </a:r>
                <a:r>
                  <a:rPr lang="zh-CN" altLang="en-US" sz="2400" b="1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、防触电及触电急救</a:t>
                </a:r>
              </a:p>
            </p:txBody>
          </p:sp>
        </p:grpSp>
      </p:grpSp>
      <p:sp>
        <p:nvSpPr>
          <p:cNvPr id="52" name="Oval 23"/>
          <p:cNvSpPr>
            <a:spLocks noChangeArrowheads="1"/>
          </p:cNvSpPr>
          <p:nvPr/>
        </p:nvSpPr>
        <p:spPr bwMode="auto">
          <a:xfrm>
            <a:off x="4941946" y="4363371"/>
            <a:ext cx="191798" cy="259617"/>
          </a:xfrm>
          <a:prstGeom prst="ellipse">
            <a:avLst/>
          </a:prstGeom>
          <a:gradFill rotWithShape="1">
            <a:gsLst>
              <a:gs pos="0">
                <a:srgbClr val="A8D02A"/>
              </a:gs>
              <a:gs pos="100000">
                <a:srgbClr val="708B1C"/>
              </a:gs>
            </a:gsLst>
            <a:path path="shape">
              <a:fillToRect l="50000" t="50000" r="50000" b="50000"/>
            </a:path>
          </a:gradFill>
          <a:ln w="19050">
            <a:solidFill>
              <a:srgbClr val="000000"/>
            </a:solidFill>
            <a:round/>
          </a:ln>
          <a:effectLst>
            <a:outerShdw dist="63500" dir="2212194" algn="ctr" rotWithShape="0">
              <a:srgbClr val="FDF58D">
                <a:alpha val="50000"/>
              </a:srgbClr>
            </a:outerShdw>
          </a:effec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zh-CN" altLang="en-US">
              <a:solidFill>
                <a:srgbClr val="000000"/>
              </a:solidFill>
              <a:ea typeface="宋体" panose="02010600030101010101" pitchFamily="2" charset="-122"/>
            </a:endParaRPr>
          </a:p>
        </p:txBody>
      </p:sp>
      <p:cxnSp>
        <p:nvCxnSpPr>
          <p:cNvPr id="4" name="直接箭头连接符 3"/>
          <p:cNvCxnSpPr/>
          <p:nvPr/>
        </p:nvCxnSpPr>
        <p:spPr>
          <a:xfrm flipV="1">
            <a:off x="4253344" y="2873008"/>
            <a:ext cx="659188" cy="52797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直接箭头连接符 5"/>
          <p:cNvCxnSpPr/>
          <p:nvPr/>
        </p:nvCxnSpPr>
        <p:spPr>
          <a:xfrm flipV="1">
            <a:off x="4172768" y="2021411"/>
            <a:ext cx="675140" cy="100689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直接箭头连接符 57"/>
          <p:cNvCxnSpPr/>
          <p:nvPr/>
        </p:nvCxnSpPr>
        <p:spPr>
          <a:xfrm>
            <a:off x="4227937" y="3627120"/>
            <a:ext cx="649395" cy="198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直接箭头连接符 61"/>
          <p:cNvCxnSpPr>
            <a:endCxn id="52" idx="2"/>
          </p:cNvCxnSpPr>
          <p:nvPr/>
        </p:nvCxnSpPr>
        <p:spPr>
          <a:xfrm>
            <a:off x="4198008" y="3850869"/>
            <a:ext cx="757909" cy="64231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fade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Rectangle 24"/>
          <p:cNvSpPr>
            <a:spLocks noChangeArrowheads="1"/>
          </p:cNvSpPr>
          <p:nvPr/>
        </p:nvSpPr>
        <p:spPr bwMode="auto">
          <a:xfrm>
            <a:off x="1978314" y="375583"/>
            <a:ext cx="8235950" cy="71277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27" tIns="45714" rIns="91427" bIns="45714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defRPr/>
            </a:pPr>
            <a:r>
              <a:rPr lang="en-US" altLang="zh-CN" sz="32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</a:t>
            </a:r>
            <a:r>
              <a:rPr lang="zh-CN" altLang="en-US" sz="32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、低压配电</a:t>
            </a:r>
            <a:endParaRPr lang="en-US" altLang="zh-CN" sz="3200" b="1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Rectangle 25"/>
          <p:cNvSpPr>
            <a:spLocks noChangeArrowheads="1"/>
          </p:cNvSpPr>
          <p:nvPr/>
        </p:nvSpPr>
        <p:spPr bwMode="auto">
          <a:xfrm>
            <a:off x="1667383" y="1456421"/>
            <a:ext cx="7874000" cy="43834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27" tIns="45714" rIns="91427" bIns="45714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zh-CN"/>
              <a:t> </a:t>
            </a:r>
            <a:r>
              <a:rPr lang="en-US" altLang="zh-CN"/>
              <a:t> </a:t>
            </a:r>
            <a:r>
              <a:rPr lang="en-US" altLang="zh-CN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1、</a:t>
            </a:r>
            <a:r>
              <a:rPr lang="zh-CN" altLang="zh-CN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D类局站供电图</a:t>
            </a:r>
            <a:endParaRPr lang="en-US" altLang="zh-CN" sz="2000" b="1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en-US" altLang="zh-CN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</a:t>
            </a:r>
            <a:endParaRPr lang="zh-CN" altLang="zh-CN" sz="2400" b="1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2" name="图片 1" descr="C:\Users\Administrator\Desktop\综合接入动力设备维护培训\D类局站供电图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2321" y="1101090"/>
            <a:ext cx="4680585" cy="5317490"/>
          </a:xfrm>
          <a:prstGeom prst="rect">
            <a:avLst/>
          </a:prstGeom>
          <a:noFill/>
          <a:ln>
            <a:noFill/>
          </a:ln>
        </p:spPr>
      </p:pic>
    </p:spTree>
    <p:custDataLst>
      <p:tags r:id="rId3"/>
    </p:custDataLst>
  </p:cSld>
  <p:clrMapOvr>
    <a:masterClrMapping/>
  </p:clrMapOvr>
  <p:transition spd="slow">
    <p:fade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Rectangle 24"/>
          <p:cNvSpPr>
            <a:spLocks noChangeArrowheads="1"/>
          </p:cNvSpPr>
          <p:nvPr/>
        </p:nvSpPr>
        <p:spPr bwMode="auto">
          <a:xfrm>
            <a:off x="1978314" y="349548"/>
            <a:ext cx="8235950" cy="71277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27" tIns="45714" rIns="91427" bIns="45714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defRPr/>
            </a:pPr>
            <a:r>
              <a:rPr lang="en-US" altLang="zh-CN" sz="32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</a:t>
            </a:r>
            <a:r>
              <a:rPr lang="zh-CN" altLang="en-US" sz="32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、低压配电</a:t>
            </a:r>
            <a:endParaRPr lang="en-US" altLang="zh-CN" sz="3200" b="1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Rectangle 25"/>
          <p:cNvSpPr>
            <a:spLocks noChangeArrowheads="1"/>
          </p:cNvSpPr>
          <p:nvPr/>
        </p:nvSpPr>
        <p:spPr bwMode="auto">
          <a:xfrm>
            <a:off x="2113788" y="1596756"/>
            <a:ext cx="7874000" cy="43834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27" tIns="45714" rIns="91427" bIns="45714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endParaRPr lang="zh-CN" altLang="zh-CN" sz="3600" b="1">
              <a:solidFill>
                <a:srgbClr val="00206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1977390" y="1038226"/>
            <a:ext cx="8011160" cy="48926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zh-CN" altLang="en-US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低压配电原则</a:t>
            </a:r>
          </a:p>
          <a:p>
            <a:pPr algn="just"/>
            <a:r>
              <a:rPr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一个D类局站分交流电源和直流电源两种：</a:t>
            </a:r>
          </a:p>
          <a:p>
            <a:pPr algn="just"/>
            <a:r>
              <a:rPr lang="zh-CN" altLang="en-US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（</a:t>
            </a:r>
            <a:r>
              <a:rPr lang="en-US" altLang="zh-CN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  <a:r>
              <a:rPr lang="zh-CN" altLang="en-US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  <a:r>
              <a:rPr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交流电：大小与方向均随时间作周期性变化。交流电一般分两种，即高压电(≥1000v，常见10KV)和低压电(&lt;1000V，常见220V/380V)。</a:t>
            </a:r>
          </a:p>
          <a:p>
            <a:pPr algn="just"/>
            <a:r>
              <a:rPr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①由一根相线(火线)及一根零线组成，电压为220V， 俗称单相供电 。D类机房常用的供电方式。</a:t>
            </a:r>
          </a:p>
          <a:p>
            <a:pPr algn="just"/>
            <a:r>
              <a:rPr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②由一根相线(火线)、一根零线及一根地线组成，电压为220V， 俗称单相三线供电 。</a:t>
            </a:r>
          </a:p>
          <a:p>
            <a:pPr algn="just"/>
            <a:r>
              <a:rPr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③由三根相线(火线)及一根零线组成，电压为380V，俗称三相四线供电。D类机房常用的供电方式。</a:t>
            </a:r>
          </a:p>
          <a:p>
            <a:pPr algn="just"/>
            <a:r>
              <a:rPr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④由三根相线(火线)、一根零线及一根地线组成，电压为380V，俗称三相五线供电。</a:t>
            </a:r>
          </a:p>
        </p:txBody>
      </p:sp>
    </p:spTree>
    <p:custDataLst>
      <p:tags r:id="rId2"/>
    </p:custDataLst>
  </p:cSld>
  <p:clrMapOvr>
    <a:masterClrMapping/>
  </p:clrMapOvr>
  <p:transition spd="slow">
    <p:fade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Rectangle 24"/>
          <p:cNvSpPr>
            <a:spLocks noChangeArrowheads="1"/>
          </p:cNvSpPr>
          <p:nvPr/>
        </p:nvSpPr>
        <p:spPr bwMode="auto">
          <a:xfrm>
            <a:off x="2024034" y="335578"/>
            <a:ext cx="8235950" cy="71277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27" tIns="45714" rIns="91427" bIns="45714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defRPr/>
            </a:pPr>
            <a:r>
              <a:rPr lang="en-US" altLang="zh-CN" sz="32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</a:t>
            </a:r>
            <a:r>
              <a:rPr lang="zh-CN" altLang="en-US" sz="32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、低压配电</a:t>
            </a:r>
            <a:endParaRPr lang="en-US" altLang="zh-CN" sz="3200" b="1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Rectangle 25"/>
          <p:cNvSpPr>
            <a:spLocks noChangeArrowheads="1"/>
          </p:cNvSpPr>
          <p:nvPr/>
        </p:nvSpPr>
        <p:spPr bwMode="auto">
          <a:xfrm>
            <a:off x="1884045" y="1181101"/>
            <a:ext cx="8235950" cy="438340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27" tIns="45714" rIns="91427" bIns="45714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</a:t>
            </a:r>
            <a:r>
              <a:rPr lang="zh-CN" altLang="en-US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en-US" altLang="zh-CN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zh-CN" altLang="en-US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  <a:r>
              <a:rPr altLang="zh-CN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直流电：方向不变大小可随时间变化或不变。按参考零电平(或接地)不同，分直流正电源和直流负电源两种。通信用48V电源就是正极接地负极输出的-48V电源。</a:t>
            </a:r>
          </a:p>
          <a:p>
            <a:endParaRPr altLang="zh-CN" sz="2400" b="1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altLang="zh-CN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</a:t>
            </a:r>
            <a:r>
              <a:rPr lang="zh-CN" altLang="en-US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altLang="zh-CN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名词及公式</a:t>
            </a:r>
          </a:p>
          <a:p>
            <a:r>
              <a:rPr altLang="zh-CN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①我国交流电的频率为50Hz，相电压为220V、线电压为380V，此值为有效值，为万用表测得的数值，其最大值为有效值*√2。</a:t>
            </a:r>
          </a:p>
          <a:p>
            <a:r>
              <a:rPr altLang="zh-CN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②欧姆定律：I=U/R。</a:t>
            </a:r>
          </a:p>
          <a:p>
            <a:r>
              <a:rPr altLang="zh-CN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③视在功率：S=U*I，单位为VA、KVA。三相视在总功率=Su+Sv+Sw。</a:t>
            </a:r>
          </a:p>
          <a:p>
            <a:r>
              <a:rPr altLang="zh-CN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④有功功率：P=U*I*cosφ，单位为W、KW。三相</a:t>
            </a:r>
          </a:p>
          <a:p>
            <a:r>
              <a:rPr altLang="zh-CN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有功总功率=Pu+Pv+Pw。</a:t>
            </a:r>
          </a:p>
          <a:p>
            <a:endParaRPr altLang="zh-CN" sz="2400" b="1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custDataLst>
      <p:tags r:id="rId2"/>
    </p:custDataLst>
  </p:cSld>
  <p:clrMapOvr>
    <a:masterClrMapping/>
  </p:clrMapOvr>
  <p:transition spd="slow">
    <p:fade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Rectangle 24"/>
          <p:cNvSpPr>
            <a:spLocks noChangeArrowheads="1"/>
          </p:cNvSpPr>
          <p:nvPr/>
        </p:nvSpPr>
        <p:spPr bwMode="auto">
          <a:xfrm>
            <a:off x="2024034" y="335578"/>
            <a:ext cx="8235950" cy="71277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27" tIns="45714" rIns="91427" bIns="45714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defRPr/>
            </a:pPr>
            <a:r>
              <a:rPr lang="en-US" altLang="zh-CN" sz="32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</a:t>
            </a:r>
            <a:r>
              <a:rPr lang="zh-CN" altLang="en-US" sz="32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、低压配电</a:t>
            </a:r>
            <a:endParaRPr lang="en-US" altLang="zh-CN" sz="3200" b="1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Rectangle 25"/>
          <p:cNvSpPr>
            <a:spLocks noChangeArrowheads="1"/>
          </p:cNvSpPr>
          <p:nvPr/>
        </p:nvSpPr>
        <p:spPr bwMode="auto">
          <a:xfrm>
            <a:off x="1967866" y="1181101"/>
            <a:ext cx="4793615" cy="438340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27" tIns="45714" rIns="91427" bIns="45714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</a:t>
            </a:r>
            <a:r>
              <a:rPr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⑤相电压*√3=线电压，220V*1.732≈380V。</a:t>
            </a:r>
          </a:p>
          <a:p>
            <a:r>
              <a:rPr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⑥电能及电能表：W=KW•h，</a:t>
            </a:r>
          </a:p>
          <a:p>
            <a:r>
              <a:rPr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单位为度，即为电能表计量值。电能表只计量有功功率。</a:t>
            </a:r>
          </a:p>
          <a:p>
            <a:r>
              <a:rPr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⑦功率因数：cosφ= P/S。</a:t>
            </a:r>
          </a:p>
          <a:p>
            <a:r>
              <a:rPr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市电要求功率因数&gt;0.9，达不到要用电容补偿柜补偿。发电机组的功率因数为0.8，不能用电容补偿柜补偿。</a:t>
            </a:r>
          </a:p>
          <a:p>
            <a:r>
              <a:rPr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⑧导线电流密度：J，单位A/mm2。流经每平方毫米导线的电流值。</a:t>
            </a:r>
          </a:p>
        </p:txBody>
      </p:sp>
      <p:pic>
        <p:nvPicPr>
          <p:cNvPr id="3" name="图片 3" descr="C:\Users\Administrator\Desktop\电度表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2325" y="996316"/>
            <a:ext cx="3143250" cy="4420235"/>
          </a:xfrm>
          <a:prstGeom prst="rect">
            <a:avLst/>
          </a:prstGeom>
          <a:noFill/>
          <a:ln>
            <a:noFill/>
          </a:ln>
        </p:spPr>
      </p:pic>
    </p:spTree>
    <p:custDataLst>
      <p:tags r:id="rId3"/>
    </p:custDataLst>
  </p:cSld>
  <p:clrMapOvr>
    <a:masterClrMapping/>
  </p:clrMapOvr>
  <p:transition spd="slow">
    <p:fade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Rectangle 24"/>
          <p:cNvSpPr>
            <a:spLocks noChangeArrowheads="1"/>
          </p:cNvSpPr>
          <p:nvPr/>
        </p:nvSpPr>
        <p:spPr bwMode="auto">
          <a:xfrm>
            <a:off x="2024034" y="335578"/>
            <a:ext cx="8235950" cy="71277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27" tIns="45714" rIns="91427" bIns="45714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defRPr/>
            </a:pPr>
            <a:r>
              <a:rPr lang="en-US" altLang="zh-CN" sz="32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</a:t>
            </a:r>
            <a:r>
              <a:rPr lang="zh-CN" altLang="en-US" sz="32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、低压配电</a:t>
            </a:r>
            <a:endParaRPr lang="en-US" altLang="zh-CN" sz="3200" b="1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Rectangle 25"/>
          <p:cNvSpPr>
            <a:spLocks noChangeArrowheads="1"/>
          </p:cNvSpPr>
          <p:nvPr/>
        </p:nvSpPr>
        <p:spPr bwMode="auto">
          <a:xfrm>
            <a:off x="2051686" y="1181101"/>
            <a:ext cx="7926705" cy="438340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27" tIns="45714" rIns="91427" bIns="45714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4</a:t>
            </a:r>
            <a:r>
              <a:rPr lang="zh-CN" altLang="en-US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通信电源配电规则</a:t>
            </a:r>
          </a:p>
          <a:p>
            <a:r>
              <a:rPr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①以最大相负负载率计算变压器的负载率应为30～90%，发电机组的负载率应为20～70%。</a:t>
            </a:r>
          </a:p>
          <a:p>
            <a:r>
              <a:rPr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②市电电压、频率范围：187～242V(-15%～+10%)/220V、</a:t>
            </a:r>
            <a:r>
              <a:rPr lang="en-US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323</a:t>
            </a:r>
            <a:r>
              <a:rPr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～418V/380V；50Hz±2Hz。</a:t>
            </a:r>
          </a:p>
          <a:p>
            <a:r>
              <a:rPr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发电电压、频率范围：209～231V(±5%)/220V、361～399V/380V；50Hz±1Hz。</a:t>
            </a:r>
          </a:p>
          <a:p>
            <a:r>
              <a:rPr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③通信设备受电端子直流电压范围：-40～-57V。</a:t>
            </a:r>
          </a:p>
          <a:p>
            <a:r>
              <a:rPr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④直流供电铜线电流密度：&lt;20m时J=1A/mm2， 20～40m时J=0.75A/mm2，&gt;40m时J=0.5A/mm2。交流供电铜线电流密度：&lt;100m时J=3A/mm2， 100～500m时J=2.5A/mm2，&gt;500m时J=1～2A/mm2。</a:t>
            </a:r>
          </a:p>
          <a:p>
            <a:r>
              <a:rPr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交流供电铝线的电流密度为铜线的1.3～1.5倍。</a:t>
            </a:r>
          </a:p>
          <a:p>
            <a:endParaRPr sz="2400" b="1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6" name="Picture 24" descr="mar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541634" y="5416707"/>
            <a:ext cx="892308" cy="885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3"/>
    </p:custDataLst>
  </p:cSld>
  <p:clrMapOvr>
    <a:masterClrMapping/>
  </p:clrMapOvr>
  <p:transition spd="slow">
    <p:fade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Rectangle 24"/>
          <p:cNvSpPr>
            <a:spLocks noChangeArrowheads="1"/>
          </p:cNvSpPr>
          <p:nvPr/>
        </p:nvSpPr>
        <p:spPr bwMode="auto">
          <a:xfrm>
            <a:off x="2024034" y="335578"/>
            <a:ext cx="8235950" cy="71277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27" tIns="45714" rIns="91427" bIns="45714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defRPr/>
            </a:pPr>
            <a:r>
              <a:rPr lang="en-US" altLang="zh-CN" sz="32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</a:t>
            </a:r>
            <a:r>
              <a:rPr lang="zh-CN" altLang="en-US" sz="32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、低压配电</a:t>
            </a:r>
            <a:endParaRPr lang="en-US" altLang="zh-CN" sz="3200" b="1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Rectangle 25"/>
          <p:cNvSpPr>
            <a:spLocks noChangeArrowheads="1"/>
          </p:cNvSpPr>
          <p:nvPr/>
        </p:nvSpPr>
        <p:spPr bwMode="auto">
          <a:xfrm>
            <a:off x="2051686" y="1181101"/>
            <a:ext cx="7926705" cy="438340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27" tIns="45714" rIns="91427" bIns="45714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</a:t>
            </a:r>
            <a:r>
              <a:rPr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⑤铜导体与铝导体连接时，应采用专用的“铜铝过渡连接件”进行连接(如锌、锡、镍)，防止接触不良。</a:t>
            </a:r>
          </a:p>
        </p:txBody>
      </p:sp>
      <p:pic>
        <p:nvPicPr>
          <p:cNvPr id="4" name="图片 4" descr="C:\Users\Administrator\Desktop\铜铝过渡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18815" y="2105979"/>
            <a:ext cx="5274310" cy="4054475"/>
          </a:xfrm>
          <a:prstGeom prst="rect">
            <a:avLst/>
          </a:prstGeom>
          <a:noFill/>
          <a:ln>
            <a:noFill/>
          </a:ln>
        </p:spPr>
      </p:pic>
    </p:spTree>
    <p:custDataLst>
      <p:tags r:id="rId3"/>
    </p:custDataLst>
  </p:cSld>
  <p:clrMapOvr>
    <a:masterClrMapping/>
  </p:clrMapOvr>
  <p:transition spd="slow">
    <p:fade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Rectangle 24"/>
          <p:cNvSpPr>
            <a:spLocks noChangeArrowheads="1"/>
          </p:cNvSpPr>
          <p:nvPr/>
        </p:nvSpPr>
        <p:spPr bwMode="auto">
          <a:xfrm>
            <a:off x="2024034" y="335578"/>
            <a:ext cx="8235950" cy="71277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27" tIns="45714" rIns="91427" bIns="45714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defRPr/>
            </a:pPr>
            <a:r>
              <a:rPr lang="en-US" altLang="zh-CN" sz="32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</a:t>
            </a:r>
            <a:r>
              <a:rPr lang="zh-CN" altLang="en-US" sz="32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、低压配电</a:t>
            </a:r>
            <a:endParaRPr lang="en-US" altLang="zh-CN" sz="3200" b="1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Rectangle 25"/>
          <p:cNvSpPr>
            <a:spLocks noChangeArrowheads="1"/>
          </p:cNvSpPr>
          <p:nvPr/>
        </p:nvSpPr>
        <p:spPr bwMode="auto">
          <a:xfrm>
            <a:off x="2023746" y="1181101"/>
            <a:ext cx="8236585" cy="438340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27" tIns="45714" rIns="91427" bIns="45714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</a:t>
            </a:r>
            <a:r>
              <a:rPr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⑥零线禁止安装熔断器或开关。</a:t>
            </a:r>
          </a:p>
          <a:p>
            <a:r>
              <a:rPr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⑦供电设备及末端用电设备，一定要安装过载或短路保护的装置。刀开关只有电源隔离及小负载的开、关的作用，无设备过载保护作用</a:t>
            </a:r>
            <a:r>
              <a:rPr lang="zh-CN" altLang="en-US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sz="2400" b="1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接触器只有负载开、</a:t>
            </a:r>
          </a:p>
          <a:p>
            <a:r>
              <a:rPr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关的作用，无设备过</a:t>
            </a:r>
          </a:p>
          <a:p>
            <a:r>
              <a:rPr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载保护作用。断路器</a:t>
            </a:r>
          </a:p>
          <a:p>
            <a:r>
              <a:rPr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(含万能断路器、塑壳</a:t>
            </a:r>
          </a:p>
          <a:p>
            <a:r>
              <a:rPr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断路器、小型断路器)</a:t>
            </a:r>
          </a:p>
          <a:p>
            <a:r>
              <a:rPr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有电源隔离、负载开、</a:t>
            </a:r>
          </a:p>
          <a:p>
            <a:r>
              <a:rPr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关及设备过载保护作用。熔断器有电源隔离及设备过载保护</a:t>
            </a:r>
          </a:p>
        </p:txBody>
      </p:sp>
      <p:pic>
        <p:nvPicPr>
          <p:cNvPr id="2" name="图片 2" descr="C:\Users\Administrator\Desktop\开关、断路器及熔断器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9725" y="2559051"/>
            <a:ext cx="4839970" cy="3630295"/>
          </a:xfrm>
          <a:prstGeom prst="rect">
            <a:avLst/>
          </a:prstGeom>
          <a:noFill/>
          <a:ln>
            <a:noFill/>
          </a:ln>
        </p:spPr>
      </p:pic>
    </p:spTree>
    <p:custDataLst>
      <p:tags r:id="rId3"/>
    </p:custDataLst>
  </p:cSld>
  <p:clrMapOvr>
    <a:masterClrMapping/>
  </p:clrMapOvr>
  <p:transition spd="slow">
    <p:fade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Rectangle 24"/>
          <p:cNvSpPr>
            <a:spLocks noChangeArrowheads="1"/>
          </p:cNvSpPr>
          <p:nvPr/>
        </p:nvSpPr>
        <p:spPr bwMode="auto">
          <a:xfrm>
            <a:off x="2024034" y="335578"/>
            <a:ext cx="8235950" cy="71277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27" tIns="45714" rIns="91427" bIns="45714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defRPr/>
            </a:pPr>
            <a:r>
              <a:rPr lang="en-US" altLang="zh-CN" sz="32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</a:t>
            </a:r>
            <a:r>
              <a:rPr lang="zh-CN" altLang="en-US" sz="32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、低压配电</a:t>
            </a:r>
            <a:endParaRPr lang="en-US" altLang="zh-CN" sz="3200" b="1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Rectangle 25"/>
          <p:cNvSpPr>
            <a:spLocks noChangeArrowheads="1"/>
          </p:cNvSpPr>
          <p:nvPr/>
        </p:nvSpPr>
        <p:spPr bwMode="auto">
          <a:xfrm>
            <a:off x="2065656" y="1292861"/>
            <a:ext cx="7982585" cy="438340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27" tIns="45714" rIns="91427" bIns="45714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</a:t>
            </a:r>
            <a:r>
              <a:rPr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⑧供电线缆的温升一般不应超过20°C，连接端子的温升一般不应超过50°C，开关、熔断器的温升一般不应超过40°C或触头压降不应超过10mV/100A。</a:t>
            </a:r>
          </a:p>
          <a:p>
            <a:r>
              <a:rPr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⑨选择开关、接触器、断路器及熔断器时，其额定电流值(或整定值)为负载电流值的1.5倍(专业机房)，最大不能超过2.5倍(一般配电)。分路断路器及熔断器的额定电流值(或整定值)应小于总断路器及熔断器的额定电流值(或整定值)，总断路器及熔断器的额定电流值(或整定值)应小于供电设备的额定电流值。</a:t>
            </a:r>
          </a:p>
        </p:txBody>
      </p:sp>
      <p:pic>
        <p:nvPicPr>
          <p:cNvPr id="6" name="Picture 24" descr="mar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541634" y="5416707"/>
            <a:ext cx="892308" cy="885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3"/>
    </p:custDataLst>
  </p:cSld>
  <p:clrMapOvr>
    <a:masterClrMapping/>
  </p:clrMapOvr>
  <p:transition spd="slow">
    <p:fade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Rectangle 24"/>
          <p:cNvSpPr>
            <a:spLocks noChangeArrowheads="1"/>
          </p:cNvSpPr>
          <p:nvPr/>
        </p:nvSpPr>
        <p:spPr bwMode="auto">
          <a:xfrm>
            <a:off x="2024034" y="209848"/>
            <a:ext cx="8235950" cy="71277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27" tIns="45714" rIns="91427" bIns="45714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defRPr/>
            </a:pPr>
            <a:r>
              <a:rPr lang="en-US" altLang="zh-CN" sz="32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</a:t>
            </a:r>
            <a:r>
              <a:rPr lang="zh-CN" altLang="en-US" sz="32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、低压配电</a:t>
            </a:r>
            <a:endParaRPr lang="en-US" altLang="zh-CN" sz="3200" b="1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Rectangle 25"/>
          <p:cNvSpPr>
            <a:spLocks noChangeArrowheads="1"/>
          </p:cNvSpPr>
          <p:nvPr/>
        </p:nvSpPr>
        <p:spPr bwMode="auto">
          <a:xfrm>
            <a:off x="2023746" y="873761"/>
            <a:ext cx="8236585" cy="438340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27" tIns="45714" rIns="91427" bIns="45714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5</a:t>
            </a:r>
            <a:r>
              <a:rPr lang="zh-CN" altLang="en-US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插座按结构分两孔及三孔两种，两孔插座分别接火线L和零线N，三孔插座分别接火线L、零线N与地线。关系人身安全的、外壳带金属的、常碰触的，应选择三头的(如电热水器、洗衣机、电冰箱、电暖器、微波炉等)并使用漏电保护断路器。</a:t>
            </a:r>
          </a:p>
        </p:txBody>
      </p:sp>
      <p:pic>
        <p:nvPicPr>
          <p:cNvPr id="6" name="Picture 24" descr="mar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541634" y="5416707"/>
            <a:ext cx="892308" cy="885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9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5280" y="2557145"/>
            <a:ext cx="2197100" cy="198501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270" name="Picture 1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2750" y="4505960"/>
            <a:ext cx="2058670" cy="198501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268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7630" y="4616450"/>
            <a:ext cx="1794510" cy="1794510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图片 7" descr="C:\Users\Administrator\Desktop\综合接入动力设备维护培训0109\2021年综合接入培训内容\配电、安全施工及防触电\漏电断路器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0121" y="2555875"/>
            <a:ext cx="3150235" cy="1930400"/>
          </a:xfrm>
          <a:prstGeom prst="rect">
            <a:avLst/>
          </a:prstGeom>
          <a:noFill/>
          <a:ln>
            <a:noFill/>
          </a:ln>
        </p:spPr>
      </p:pic>
    </p:spTree>
    <p:custDataLst>
      <p:tags r:id="rId7"/>
    </p:custDataLst>
  </p:cSld>
  <p:clrMapOvr>
    <a:masterClrMapping/>
  </p:clrMapOvr>
  <p:transition spd="slow">
    <p:fade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Rectangle 24"/>
          <p:cNvSpPr>
            <a:spLocks noChangeArrowheads="1"/>
          </p:cNvSpPr>
          <p:nvPr/>
        </p:nvSpPr>
        <p:spPr bwMode="auto">
          <a:xfrm>
            <a:off x="2024034" y="209848"/>
            <a:ext cx="8235950" cy="71277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27" tIns="45714" rIns="91427" bIns="45714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defRPr/>
            </a:pPr>
            <a:r>
              <a:rPr lang="en-US" altLang="zh-CN" sz="32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</a:t>
            </a:r>
            <a:r>
              <a:rPr lang="zh-CN" altLang="en-US" sz="32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、低压配电</a:t>
            </a:r>
            <a:endParaRPr lang="en-US" altLang="zh-CN" sz="3200" b="1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Rectangle 25"/>
          <p:cNvSpPr>
            <a:spLocks noChangeArrowheads="1"/>
          </p:cNvSpPr>
          <p:nvPr/>
        </p:nvSpPr>
        <p:spPr bwMode="auto">
          <a:xfrm>
            <a:off x="2023746" y="873761"/>
            <a:ext cx="8236585" cy="438340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27" tIns="45714" rIns="91427" bIns="45714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6</a:t>
            </a:r>
            <a:r>
              <a:rPr lang="zh-CN" altLang="en-US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电源线的连接最好采用连接端子联接、管型冷压端子压接及焊接等方法连接，不宜采取绞接连接。。</a:t>
            </a:r>
          </a:p>
        </p:txBody>
      </p:sp>
      <p:pic>
        <p:nvPicPr>
          <p:cNvPr id="17412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4109" y="1738630"/>
            <a:ext cx="2143125" cy="202692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415" name="Picture 2" descr="C:\Users\Administrator\Desktop\TB2BeE1m3JkpuFjSszcXXXfsFXa_!!316492611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0504" y="1740219"/>
            <a:ext cx="2118995" cy="2025015"/>
          </a:xfrm>
          <a:prstGeom prst="rect">
            <a:avLst/>
          </a:prstGeom>
          <a:noFill/>
          <a:ln>
            <a:noFill/>
          </a:ln>
        </p:spPr>
      </p:pic>
      <p:pic>
        <p:nvPicPr>
          <p:cNvPr id="17417" name="Picture 1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3190" y="1740536"/>
            <a:ext cx="2517140" cy="13747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7416" name="Picture 1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1410" y="3933191"/>
            <a:ext cx="2594610" cy="1218565"/>
          </a:xfrm>
          <a:prstGeom prst="rect">
            <a:avLst/>
          </a:prstGeom>
          <a:noFill/>
          <a:ln>
            <a:noFill/>
          </a:ln>
        </p:spPr>
      </p:pic>
      <p:pic>
        <p:nvPicPr>
          <p:cNvPr id="17414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21631" y="4042410"/>
            <a:ext cx="4838065" cy="16573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413" name="Picture 11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1410" y="5257166"/>
            <a:ext cx="2594610" cy="1146175"/>
          </a:xfrm>
          <a:prstGeom prst="rect">
            <a:avLst/>
          </a:prstGeom>
          <a:noFill/>
          <a:ln>
            <a:noFill/>
          </a:ln>
        </p:spPr>
      </p:pic>
    </p:spTree>
    <p:custDataLst>
      <p:tags r:id="rId8"/>
    </p:custDataLst>
  </p:cSld>
  <p:clrMapOvr>
    <a:masterClrMapping/>
  </p:clrMapOvr>
  <p:transition spd="slow">
    <p:fade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Rectangle 24"/>
          <p:cNvSpPr>
            <a:spLocks noChangeArrowheads="1"/>
          </p:cNvSpPr>
          <p:nvPr/>
        </p:nvSpPr>
        <p:spPr bwMode="auto">
          <a:xfrm>
            <a:off x="2024034" y="209848"/>
            <a:ext cx="8235950" cy="71277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27" tIns="45714" rIns="91427" bIns="45714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defRPr/>
            </a:pPr>
            <a:r>
              <a:rPr lang="en-US" altLang="zh-CN" sz="32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</a:t>
            </a:r>
            <a:r>
              <a:rPr lang="zh-CN" altLang="en-US" sz="32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、低压配电</a:t>
            </a:r>
            <a:endParaRPr lang="en-US" altLang="zh-CN" sz="3200" b="1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Rectangle 25"/>
          <p:cNvSpPr>
            <a:spLocks noChangeArrowheads="1"/>
          </p:cNvSpPr>
          <p:nvPr/>
        </p:nvSpPr>
        <p:spPr bwMode="auto">
          <a:xfrm>
            <a:off x="2023746" y="873761"/>
            <a:ext cx="3203575" cy="438340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27" tIns="45714" rIns="91427" bIns="45714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400" b="1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7</a:t>
            </a:r>
            <a:r>
              <a:rPr lang="zh-CN" altLang="en-US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新国标插座</a:t>
            </a:r>
          </a:p>
          <a:p>
            <a:r>
              <a:rPr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插座新国标，由国家质检总局和中国国家标准化管理委员会于2010年6月1日发布，并于2011年6月1日</a:t>
            </a:r>
          </a:p>
          <a:p>
            <a:r>
              <a:rPr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强制执行。对排插的外观、尺寸、导线面积及性能等方面均给出了明确的规范。</a:t>
            </a:r>
          </a:p>
        </p:txBody>
      </p:sp>
      <p:pic>
        <p:nvPicPr>
          <p:cNvPr id="19461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7955" y="842010"/>
            <a:ext cx="5031740" cy="233172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46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8585" y="3505836"/>
            <a:ext cx="5110480" cy="2557145"/>
          </a:xfrm>
          <a:prstGeom prst="rect">
            <a:avLst/>
          </a:prstGeom>
          <a:noFill/>
          <a:ln>
            <a:noFill/>
          </a:ln>
        </p:spPr>
      </p:pic>
    </p:spTree>
    <p:custDataLst>
      <p:tags r:id="rId4"/>
    </p:custDataLst>
  </p:cSld>
  <p:clrMapOvr>
    <a:masterClrMapping/>
  </p:clrMapOvr>
  <p:transition spd="slow">
    <p:fade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Rectangle 24"/>
          <p:cNvSpPr>
            <a:spLocks noChangeArrowheads="1"/>
          </p:cNvSpPr>
          <p:nvPr/>
        </p:nvSpPr>
        <p:spPr bwMode="auto">
          <a:xfrm>
            <a:off x="2024034" y="209848"/>
            <a:ext cx="8235950" cy="71277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27" tIns="45714" rIns="91427" bIns="45714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defRPr/>
            </a:pPr>
            <a:r>
              <a:rPr lang="en-US" altLang="zh-CN" sz="32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</a:t>
            </a:r>
            <a:r>
              <a:rPr lang="zh-CN" altLang="en-US" sz="32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、低压配电</a:t>
            </a:r>
            <a:endParaRPr lang="en-US" altLang="zh-CN" sz="3200" b="1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Rectangle 25"/>
          <p:cNvSpPr>
            <a:spLocks noChangeArrowheads="1"/>
          </p:cNvSpPr>
          <p:nvPr/>
        </p:nvSpPr>
        <p:spPr bwMode="auto">
          <a:xfrm>
            <a:off x="2023746" y="873761"/>
            <a:ext cx="8236585" cy="438340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27" tIns="45714" rIns="91427" bIns="45714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400" b="1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6" name="Picture 24" descr="mar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541634" y="5416707"/>
            <a:ext cx="892308" cy="885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0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8480" y="748031"/>
            <a:ext cx="6337300" cy="2921635"/>
          </a:xfrm>
          <a:prstGeom prst="rect">
            <a:avLst/>
          </a:prstGeom>
          <a:noFill/>
          <a:ln>
            <a:noFill/>
          </a:ln>
        </p:spPr>
      </p:pic>
      <p:pic>
        <p:nvPicPr>
          <p:cNvPr id="19463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2214" y="3495994"/>
            <a:ext cx="4819015" cy="2806065"/>
          </a:xfrm>
          <a:prstGeom prst="rect">
            <a:avLst/>
          </a:prstGeom>
          <a:noFill/>
          <a:ln>
            <a:noFill/>
          </a:ln>
        </p:spPr>
      </p:pic>
    </p:spTree>
    <p:custDataLst>
      <p:tags r:id="rId5"/>
    </p:custDataLst>
  </p:cSld>
  <p:clrMapOvr>
    <a:masterClrMapping/>
  </p:clrMapOvr>
  <p:transition spd="slow">
    <p:fade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24" descr="mark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890713" y="2527935"/>
            <a:ext cx="2362200" cy="2344738"/>
          </a:xfrm>
          <a:prstGeom prst="rect">
            <a:avLst/>
          </a:prstGeom>
          <a:noFill/>
          <a:ln w="9525">
            <a:noFill/>
            <a:miter lim="800000"/>
          </a:ln>
        </p:spPr>
      </p:pic>
      <p:grpSp>
        <p:nvGrpSpPr>
          <p:cNvPr id="8" name="Group 34"/>
          <p:cNvGrpSpPr/>
          <p:nvPr/>
        </p:nvGrpSpPr>
        <p:grpSpPr>
          <a:xfrm>
            <a:off x="4884422" y="1717339"/>
            <a:ext cx="4621213" cy="3008707"/>
            <a:chOff x="2064" y="1026"/>
            <a:chExt cx="2911" cy="1692"/>
          </a:xfrm>
        </p:grpSpPr>
        <p:grpSp>
          <p:nvGrpSpPr>
            <p:cNvPr id="9" name="Group 3"/>
            <p:cNvGrpSpPr/>
            <p:nvPr/>
          </p:nvGrpSpPr>
          <p:grpSpPr>
            <a:xfrm>
              <a:off x="2064" y="1026"/>
              <a:ext cx="2886" cy="286"/>
              <a:chExt cx="3437" cy="286"/>
            </a:xfrm>
          </p:grpSpPr>
          <p:sp>
            <p:nvSpPr>
              <p:cNvPr id="22" name="AutoShape 5"/>
              <p:cNvSpPr>
                <a:spLocks noChangeArrowheads="1"/>
              </p:cNvSpPr>
              <p:nvPr/>
            </p:nvSpPr>
            <p:spPr bwMode="auto">
              <a:xfrm>
                <a:off x="54" y="0"/>
                <a:ext cx="3383" cy="286"/>
              </a:xfrm>
              <a:prstGeom prst="roundRect">
                <a:avLst>
                  <a:gd name="adj" fmla="val 50000"/>
                </a:avLst>
              </a:prstGeom>
              <a:noFill/>
              <a:ln w="19050" cap="rnd">
                <a:solidFill>
                  <a:srgbClr val="000000"/>
                </a:solidFill>
                <a:prstDash val="sysDot"/>
                <a:round/>
              </a:ln>
              <a:effectLst>
                <a:outerShdw dist="107763" dir="2700000" algn="ctr" rotWithShape="0">
                  <a:srgbClr val="FDF58D">
                    <a:alpha val="50000"/>
                  </a:srgbClr>
                </a:outerShdw>
              </a:effec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>
                  <a:solidFill>
                    <a:srgbClr val="000000"/>
                  </a:solidFill>
                  <a:ea typeface="宋体" panose="02010600030101010101" pitchFamily="2" charset="-122"/>
                </a:endParaRPr>
              </a:p>
            </p:txBody>
          </p:sp>
          <p:sp>
            <p:nvSpPr>
              <p:cNvPr id="23" name="Rectangle 6"/>
              <p:cNvSpPr>
                <a:spLocks noChangeArrowheads="1"/>
              </p:cNvSpPr>
              <p:nvPr/>
            </p:nvSpPr>
            <p:spPr bwMode="auto">
              <a:xfrm>
                <a:off x="327" y="24"/>
                <a:ext cx="1524" cy="260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 eaLnBrk="0" hangingPunct="0"/>
                <a:r>
                  <a:rPr lang="en-US" altLang="zh-CN" sz="2400" b="1">
                    <a:solidFill>
                      <a:schemeClr val="bg2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一</a:t>
                </a:r>
                <a:r>
                  <a:rPr lang="zh-CN" altLang="en-US" sz="2400" b="1">
                    <a:solidFill>
                      <a:schemeClr val="bg2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、低压配电</a:t>
                </a:r>
              </a:p>
            </p:txBody>
          </p:sp>
          <p:sp>
            <p:nvSpPr>
              <p:cNvPr id="24" name="Oval 7"/>
              <p:cNvSpPr>
                <a:spLocks noChangeArrowheads="1"/>
              </p:cNvSpPr>
              <p:nvPr/>
            </p:nvSpPr>
            <p:spPr bwMode="auto">
              <a:xfrm>
                <a:off x="0" y="66"/>
                <a:ext cx="144" cy="144"/>
              </a:xfrm>
              <a:prstGeom prst="ellipse">
                <a:avLst/>
              </a:prstGeom>
              <a:gradFill rotWithShape="1">
                <a:gsLst>
                  <a:gs pos="0">
                    <a:srgbClr val="E96E29"/>
                  </a:gs>
                  <a:gs pos="100000">
                    <a:srgbClr val="9B491B"/>
                  </a:gs>
                </a:gsLst>
                <a:path path="shape">
                  <a:fillToRect l="50000" t="50000" r="50000" b="50000"/>
                </a:path>
              </a:gradFill>
              <a:ln w="19050">
                <a:solidFill>
                  <a:srgbClr val="000000"/>
                </a:solidFill>
                <a:round/>
              </a:ln>
              <a:effectLst>
                <a:outerShdw dist="63500" dir="2212194" algn="ctr" rotWithShape="0">
                  <a:srgbClr val="FDF58D">
                    <a:alpha val="50000"/>
                  </a:srgbClr>
                </a:outerShdw>
              </a:effec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>
                  <a:solidFill>
                    <a:srgbClr val="000000"/>
                  </a:solidFill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" name="Group 7"/>
            <p:cNvGrpSpPr/>
            <p:nvPr/>
          </p:nvGrpSpPr>
          <p:grpSpPr>
            <a:xfrm>
              <a:off x="2064" y="1482"/>
              <a:ext cx="2911" cy="290"/>
              <a:chExt cx="3467" cy="290"/>
            </a:xfrm>
          </p:grpSpPr>
          <p:sp>
            <p:nvSpPr>
              <p:cNvPr id="19" name="AutoShape 9"/>
              <p:cNvSpPr>
                <a:spLocks noChangeArrowheads="1"/>
              </p:cNvSpPr>
              <p:nvPr/>
            </p:nvSpPr>
            <p:spPr bwMode="auto">
              <a:xfrm>
                <a:off x="54" y="0"/>
                <a:ext cx="3383" cy="286"/>
              </a:xfrm>
              <a:prstGeom prst="roundRect">
                <a:avLst>
                  <a:gd name="adj" fmla="val 50000"/>
                </a:avLst>
              </a:prstGeom>
              <a:noFill/>
              <a:ln w="19050" cap="rnd">
                <a:solidFill>
                  <a:srgbClr val="000000"/>
                </a:solidFill>
                <a:prstDash val="sysDot"/>
                <a:round/>
              </a:ln>
              <a:effectLst>
                <a:outerShdw dist="107763" dir="2700000" algn="ctr" rotWithShape="0">
                  <a:srgbClr val="FDF58D">
                    <a:alpha val="50000"/>
                  </a:srgbClr>
                </a:outerShdw>
              </a:effec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>
                  <a:solidFill>
                    <a:srgbClr val="000000"/>
                  </a:solidFill>
                  <a:ea typeface="宋体" panose="02010600030101010101" pitchFamily="2" charset="-122"/>
                </a:endParaRPr>
              </a:p>
            </p:txBody>
          </p:sp>
          <p:sp>
            <p:nvSpPr>
              <p:cNvPr id="20" name="Rectangle 10"/>
              <p:cNvSpPr>
                <a:spLocks noChangeArrowheads="1"/>
              </p:cNvSpPr>
              <p:nvPr/>
            </p:nvSpPr>
            <p:spPr bwMode="auto">
              <a:xfrm>
                <a:off x="327" y="30"/>
                <a:ext cx="3140" cy="260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 eaLnBrk="0" hangingPunct="0"/>
                <a:r>
                  <a:rPr lang="en-US" altLang="zh-CN" sz="2400" b="1">
                    <a:solidFill>
                      <a:srgbClr val="FF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二</a:t>
                </a:r>
                <a:r>
                  <a:rPr lang="zh-CN" altLang="en-US" sz="2400" b="1">
                    <a:solidFill>
                      <a:srgbClr val="FF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、低压配电日常巡视及检测</a:t>
                </a:r>
              </a:p>
            </p:txBody>
          </p:sp>
          <p:sp>
            <p:nvSpPr>
              <p:cNvPr id="21" name="Oval 11"/>
              <p:cNvSpPr>
                <a:spLocks noChangeArrowheads="1"/>
              </p:cNvSpPr>
              <p:nvPr/>
            </p:nvSpPr>
            <p:spPr bwMode="auto">
              <a:xfrm>
                <a:off x="0" y="71"/>
                <a:ext cx="144" cy="144"/>
              </a:xfrm>
              <a:prstGeom prst="ellipse">
                <a:avLst/>
              </a:prstGeom>
              <a:gradFill rotWithShape="1">
                <a:gsLst>
                  <a:gs pos="0">
                    <a:srgbClr val="DCDC48"/>
                  </a:gs>
                  <a:gs pos="100000">
                    <a:srgbClr val="939330"/>
                  </a:gs>
                </a:gsLst>
                <a:path path="shape">
                  <a:fillToRect l="50000" t="50000" r="50000" b="50000"/>
                </a:path>
              </a:gradFill>
              <a:ln w="19050">
                <a:solidFill>
                  <a:srgbClr val="000000"/>
                </a:solidFill>
                <a:round/>
              </a:ln>
              <a:effectLst>
                <a:outerShdw dist="63500" dir="2212194" algn="ctr" rotWithShape="0">
                  <a:srgbClr val="FDF58D">
                    <a:alpha val="50000"/>
                  </a:srgbClr>
                </a:outerShdw>
              </a:effec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>
                  <a:solidFill>
                    <a:srgbClr val="000000"/>
                  </a:solidFill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1" name="Group 11"/>
            <p:cNvGrpSpPr/>
            <p:nvPr/>
          </p:nvGrpSpPr>
          <p:grpSpPr>
            <a:xfrm>
              <a:off x="2064" y="1946"/>
              <a:ext cx="2886" cy="288"/>
              <a:chOff x="0" y="26"/>
              <a:chExt cx="3437" cy="288"/>
            </a:xfrm>
          </p:grpSpPr>
          <p:sp>
            <p:nvSpPr>
              <p:cNvPr id="16" name="AutoShape 13"/>
              <p:cNvSpPr>
                <a:spLocks noChangeArrowheads="1"/>
              </p:cNvSpPr>
              <p:nvPr/>
            </p:nvSpPr>
            <p:spPr bwMode="auto">
              <a:xfrm>
                <a:off x="54" y="26"/>
                <a:ext cx="3383" cy="288"/>
              </a:xfrm>
              <a:prstGeom prst="roundRect">
                <a:avLst>
                  <a:gd name="adj" fmla="val 50000"/>
                </a:avLst>
              </a:prstGeom>
              <a:noFill/>
              <a:ln w="19050" cap="rnd">
                <a:solidFill>
                  <a:srgbClr val="000000"/>
                </a:solidFill>
                <a:prstDash val="sysDot"/>
                <a:round/>
              </a:ln>
              <a:effectLst>
                <a:outerShdw dist="107763" dir="2700000" algn="ctr" rotWithShape="0">
                  <a:srgbClr val="FDF58D">
                    <a:alpha val="50000"/>
                  </a:srgbClr>
                </a:outerShdw>
              </a:effec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>
                  <a:solidFill>
                    <a:srgbClr val="000000"/>
                  </a:solidFill>
                  <a:ea typeface="宋体" panose="02010600030101010101" pitchFamily="2" charset="-122"/>
                </a:endParaRPr>
              </a:p>
            </p:txBody>
          </p:sp>
          <p:sp>
            <p:nvSpPr>
              <p:cNvPr id="17" name="Rectangle 14"/>
              <p:cNvSpPr>
                <a:spLocks noChangeArrowheads="1"/>
              </p:cNvSpPr>
              <p:nvPr/>
            </p:nvSpPr>
            <p:spPr bwMode="auto">
              <a:xfrm>
                <a:off x="327" y="33"/>
                <a:ext cx="1524" cy="260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/>
                <a:r>
                  <a:rPr lang="en-US" altLang="zh-CN" sz="2400" b="1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三、</a:t>
                </a:r>
                <a:r>
                  <a:rPr lang="zh-CN" altLang="en-US" sz="2400" b="1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安全施工</a:t>
                </a:r>
              </a:p>
            </p:txBody>
          </p:sp>
          <p:sp>
            <p:nvSpPr>
              <p:cNvPr id="18" name="Oval 15"/>
              <p:cNvSpPr>
                <a:spLocks noChangeArrowheads="1"/>
              </p:cNvSpPr>
              <p:nvPr/>
            </p:nvSpPr>
            <p:spPr bwMode="auto">
              <a:xfrm>
                <a:off x="0" y="101"/>
                <a:ext cx="144" cy="146"/>
              </a:xfrm>
              <a:prstGeom prst="ellipse">
                <a:avLst/>
              </a:prstGeom>
              <a:gradFill rotWithShape="1">
                <a:gsLst>
                  <a:gs pos="0">
                    <a:srgbClr val="FFC319"/>
                  </a:gs>
                  <a:gs pos="100000">
                    <a:srgbClr val="AA8211"/>
                  </a:gs>
                </a:gsLst>
                <a:path path="shape">
                  <a:fillToRect l="50000" t="50000" r="50000" b="50000"/>
                </a:path>
              </a:gradFill>
              <a:ln w="19050">
                <a:solidFill>
                  <a:srgbClr val="000000"/>
                </a:solidFill>
                <a:round/>
              </a:ln>
              <a:effectLst>
                <a:outerShdw dist="63500" dir="2212194" algn="ctr" rotWithShape="0">
                  <a:srgbClr val="FDF58D">
                    <a:alpha val="50000"/>
                  </a:srgbClr>
                </a:outerShdw>
              </a:effec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>
                  <a:solidFill>
                    <a:srgbClr val="000000"/>
                  </a:solidFill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2" name="Group 19"/>
            <p:cNvGrpSpPr/>
            <p:nvPr/>
          </p:nvGrpSpPr>
          <p:grpSpPr>
            <a:xfrm>
              <a:off x="2172" y="2430"/>
              <a:ext cx="2793" cy="288"/>
              <a:chOff x="75" y="-93"/>
              <a:chExt cx="3329" cy="288"/>
            </a:xfrm>
          </p:grpSpPr>
          <p:sp>
            <p:nvSpPr>
              <p:cNvPr id="13" name="AutoShape 21"/>
              <p:cNvSpPr>
                <a:spLocks noChangeArrowheads="1"/>
              </p:cNvSpPr>
              <p:nvPr/>
            </p:nvSpPr>
            <p:spPr bwMode="auto">
              <a:xfrm>
                <a:off x="75" y="-93"/>
                <a:ext cx="3329" cy="288"/>
              </a:xfrm>
              <a:prstGeom prst="roundRect">
                <a:avLst>
                  <a:gd name="adj" fmla="val 50000"/>
                </a:avLst>
              </a:prstGeom>
              <a:noFill/>
              <a:ln w="19050" cap="rnd">
                <a:solidFill>
                  <a:srgbClr val="000000"/>
                </a:solidFill>
                <a:prstDash val="sysDot"/>
                <a:round/>
              </a:ln>
              <a:effectLst>
                <a:outerShdw dist="107763" dir="2700000" algn="ctr" rotWithShape="0">
                  <a:srgbClr val="FDF58D">
                    <a:alpha val="50000"/>
                  </a:srgbClr>
                </a:outerShdw>
              </a:effec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>
                  <a:solidFill>
                    <a:srgbClr val="000000"/>
                  </a:solidFill>
                  <a:ea typeface="宋体" panose="02010600030101010101" pitchFamily="2" charset="-122"/>
                </a:endParaRPr>
              </a:p>
            </p:txBody>
          </p:sp>
          <p:sp>
            <p:nvSpPr>
              <p:cNvPr id="14" name="Rectangle 22"/>
              <p:cNvSpPr>
                <a:spLocks noChangeArrowheads="1"/>
              </p:cNvSpPr>
              <p:nvPr/>
            </p:nvSpPr>
            <p:spPr bwMode="auto">
              <a:xfrm>
                <a:off x="274" y="-64"/>
                <a:ext cx="2426" cy="259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 eaLnBrk="0" hangingPunct="0"/>
                <a:r>
                  <a:rPr lang="en-US" altLang="zh-CN" sz="2400" b="1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四</a:t>
                </a:r>
                <a:r>
                  <a:rPr lang="zh-CN" altLang="en-US" sz="2400" b="1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、防触电及触电急救</a:t>
                </a:r>
              </a:p>
            </p:txBody>
          </p:sp>
        </p:grpSp>
      </p:grpSp>
      <p:pic>
        <p:nvPicPr>
          <p:cNvPr id="32" name="Picture 24" descr="mark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541634" y="5416707"/>
            <a:ext cx="892308" cy="885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2" name="Oval 23"/>
          <p:cNvSpPr>
            <a:spLocks noChangeArrowheads="1"/>
          </p:cNvSpPr>
          <p:nvPr/>
        </p:nvSpPr>
        <p:spPr bwMode="auto">
          <a:xfrm>
            <a:off x="4941946" y="4363371"/>
            <a:ext cx="191798" cy="259617"/>
          </a:xfrm>
          <a:prstGeom prst="ellipse">
            <a:avLst/>
          </a:prstGeom>
          <a:gradFill rotWithShape="1">
            <a:gsLst>
              <a:gs pos="0">
                <a:srgbClr val="A8D02A"/>
              </a:gs>
              <a:gs pos="100000">
                <a:srgbClr val="708B1C"/>
              </a:gs>
            </a:gsLst>
            <a:path path="shape">
              <a:fillToRect l="50000" t="50000" r="50000" b="50000"/>
            </a:path>
          </a:gradFill>
          <a:ln w="19050">
            <a:solidFill>
              <a:srgbClr val="000000"/>
            </a:solidFill>
            <a:round/>
          </a:ln>
          <a:effectLst>
            <a:outerShdw dist="63500" dir="2212194" algn="ctr" rotWithShape="0">
              <a:srgbClr val="FDF58D">
                <a:alpha val="50000"/>
              </a:srgbClr>
            </a:outerShdw>
          </a:effec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zh-CN" altLang="en-US">
              <a:solidFill>
                <a:srgbClr val="000000"/>
              </a:solidFill>
              <a:ea typeface="宋体" panose="02010600030101010101" pitchFamily="2" charset="-122"/>
            </a:endParaRPr>
          </a:p>
        </p:txBody>
      </p:sp>
      <p:cxnSp>
        <p:nvCxnSpPr>
          <p:cNvPr id="4" name="直接箭头连接符 3"/>
          <p:cNvCxnSpPr/>
          <p:nvPr/>
        </p:nvCxnSpPr>
        <p:spPr>
          <a:xfrm flipV="1">
            <a:off x="4253344" y="2873008"/>
            <a:ext cx="659188" cy="52797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直接箭头连接符 5"/>
          <p:cNvCxnSpPr/>
          <p:nvPr/>
        </p:nvCxnSpPr>
        <p:spPr>
          <a:xfrm flipV="1">
            <a:off x="4172768" y="2021411"/>
            <a:ext cx="675140" cy="100689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直接箭头连接符 57"/>
          <p:cNvCxnSpPr/>
          <p:nvPr/>
        </p:nvCxnSpPr>
        <p:spPr>
          <a:xfrm>
            <a:off x="4227937" y="3627120"/>
            <a:ext cx="649395" cy="198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直接箭头连接符 61"/>
          <p:cNvCxnSpPr>
            <a:endCxn id="52" idx="2"/>
          </p:cNvCxnSpPr>
          <p:nvPr/>
        </p:nvCxnSpPr>
        <p:spPr>
          <a:xfrm>
            <a:off x="4198008" y="3850869"/>
            <a:ext cx="757909" cy="64231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fade/>
  </p:transition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Rectangle 24"/>
          <p:cNvSpPr>
            <a:spLocks noChangeArrowheads="1"/>
          </p:cNvSpPr>
          <p:nvPr/>
        </p:nvSpPr>
        <p:spPr bwMode="auto">
          <a:xfrm>
            <a:off x="2024034" y="642918"/>
            <a:ext cx="8235950" cy="71277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27" tIns="45714" rIns="91427" bIns="45714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defRPr/>
            </a:pPr>
            <a:r>
              <a:rPr lang="en-US" altLang="zh-CN" sz="32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二</a:t>
            </a:r>
            <a:r>
              <a:rPr lang="zh-CN" altLang="en-US" sz="32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、电源配电日常巡视及检测</a:t>
            </a:r>
            <a:endParaRPr lang="en-US" altLang="zh-CN" sz="2400" b="1">
              <a:solidFill>
                <a:srgbClr val="00B050"/>
              </a:solidFill>
              <a:latin typeface="华文琥珀" panose="02010800040101010101" pitchFamily="2" charset="-122"/>
              <a:ea typeface="华文琥珀" panose="02010800040101010101" pitchFamily="2" charset="-122"/>
            </a:endParaRPr>
          </a:p>
        </p:txBody>
      </p:sp>
      <p:sp>
        <p:nvSpPr>
          <p:cNvPr id="7" name="Rectangle 25"/>
          <p:cNvSpPr>
            <a:spLocks noChangeArrowheads="1"/>
          </p:cNvSpPr>
          <p:nvPr/>
        </p:nvSpPr>
        <p:spPr bwMode="auto">
          <a:xfrm>
            <a:off x="2205009" y="1355692"/>
            <a:ext cx="7874000" cy="43834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27" tIns="45714" rIns="91427" bIns="45714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  <a:r>
              <a:rPr lang="zh-CN" altLang="en-US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日常(或月)巡检内容</a:t>
            </a:r>
          </a:p>
          <a:p>
            <a:pPr algn="just"/>
            <a:r>
              <a:rPr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①查看配电屏（箱）安装固定是否牢固，特别是挂壁式配电箱的固定螺丝有否受潮生锈腐蚀而松动，箱门能否关闭。</a:t>
            </a:r>
          </a:p>
          <a:p>
            <a:pPr algn="just"/>
            <a:r>
              <a:rPr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②查看配电屏（箱）面板上的声光告警指示状态，电压表、电流表指示是否正常。查看各个开关的通电分合状态。</a:t>
            </a:r>
          </a:p>
          <a:p>
            <a:pPr algn="just"/>
            <a:r>
              <a:rPr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③检查各接线端子连接是否紧固牢靠，查看导线有否因温升发热导致绝缘层破损、烧毁。</a:t>
            </a:r>
          </a:p>
          <a:p>
            <a:pPr algn="just"/>
            <a:r>
              <a:rPr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④检查防雷器（箱）是否处在有效工作状态。</a:t>
            </a:r>
          </a:p>
          <a:p>
            <a:pPr algn="just"/>
            <a:r>
              <a:rPr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⑤闻：配电设备有无烧焦味；看：电源线外皮、连接有无过热变色的情况；听：有无异响。</a:t>
            </a:r>
          </a:p>
        </p:txBody>
      </p:sp>
    </p:spTree>
    <p:custDataLst>
      <p:tags r:id="rId2"/>
    </p:custDataLst>
  </p:cSld>
  <p:clrMapOvr>
    <a:masterClrMapping/>
  </p:clrMapOvr>
  <p:transition spd="slow">
    <p:fade/>
  </p:transition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https://d.book118.com/877146151101006035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SLIDE_MODEL_TYPE" val="cover"/>
</p:tagLst>
</file>

<file path=ppt/tags/tag2.xml><?xml version="1.0" encoding="utf-8"?>
<p:tagLst xmlns:p="http://schemas.openxmlformats.org/presentationml/2006/main">
  <p:tag name="TIMING" val="|2.4"/>
</p:tagLst>
</file>

<file path=ppt/tags/tag3.xml><?xml version="1.0" encoding="utf-8"?>
<p:tagLst xmlns:p="http://schemas.openxmlformats.org/presentationml/2006/main">
  <p:tag name="TIMING" val="|2.4"/>
</p:tagLst>
</file>

<file path=ppt/tags/tag4.xml><?xml version="1.0" encoding="utf-8"?>
<p:tagLst xmlns:p="http://schemas.openxmlformats.org/presentationml/2006/main">
  <p:tag name="TIMING" val="|2.4"/>
</p:tagLst>
</file>

<file path=ppt/tags/tag5.xml><?xml version="1.0" encoding="utf-8"?>
<p:tagLst xmlns:p="http://schemas.openxmlformats.org/presentationml/2006/main">
  <p:tag name="TIMING" val="|2.4"/>
</p:tagLst>
</file>

<file path=ppt/tags/tag6.xml><?xml version="1.0" encoding="utf-8"?>
<p:tagLst xmlns:p="http://schemas.openxmlformats.org/presentationml/2006/main">
  <p:tag name="TIMING" val="|2.4"/>
</p:tagLst>
</file>

<file path=ppt/tags/tag7.xml><?xml version="1.0" encoding="utf-8"?>
<p:tagLst xmlns:p="http://schemas.openxmlformats.org/presentationml/2006/main">
  <p:tag name="TIMING" val="|2.4"/>
</p:tagLst>
</file>

<file path=ppt/tags/tag8.xml><?xml version="1.0" encoding="utf-8"?>
<p:tagLst xmlns:p="http://schemas.openxmlformats.org/presentationml/2006/main">
  <p:tag name="TIMING" val="|2.4"/>
</p:tagLst>
</file>

<file path=ppt/tags/tag9.xml><?xml version="1.0" encoding="utf-8"?>
<p:tagLst xmlns:p="http://schemas.openxmlformats.org/presentationml/2006/main">
  <p:tag name="TIMING" val="|2.4"/>
</p:tagLst>
</file>

<file path=ppt/tags/tag10.xml><?xml version="1.0" encoding="utf-8"?>
<p:tagLst xmlns:p="http://schemas.openxmlformats.org/presentationml/2006/main">
  <p:tag name="TIMING" val="|2.4"/>
</p:tagLst>
</file>

<file path=ppt/tags/tag11.xml><?xml version="1.0" encoding="utf-8"?>
<p:tagLst xmlns:p="http://schemas.openxmlformats.org/presentationml/2006/main">
  <p:tag name="TIMING" val="|2.4"/>
</p:tagLst>
</file>

<file path=ppt/tags/tag12.xml><?xml version="1.0" encoding="utf-8"?>
<p:tagLst xmlns:p="http://schemas.openxmlformats.org/presentationml/2006/main">
  <p:tag name="TIMING" val="|2.4"/>
</p:tagLst>
</file>

<file path=ppt/tags/tag13.xml><?xml version="1.0" encoding="utf-8"?>
<p:tagLst xmlns:p="http://schemas.openxmlformats.org/presentationml/2006/main">
  <p:tag name="TIMING" val="|2.4"/>
</p:tagLst>
</file>

<file path=ppt/tags/tag14.xml><?xml version="1.0" encoding="utf-8"?>
<p:tagLst xmlns:p="http://schemas.openxmlformats.org/presentationml/2006/main">
  <p:tag name="TIMING" val="|2.4"/>
</p:tagLst>
</file>

<file path=ppt/tags/tag1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 主题​​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​​">
      <a:majorFont>
        <a:latin typeface="Calibri Light" panose="020f0302020204030204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Calibri Light</vt:lpstr>
      <vt:lpstr>等线 Light</vt:lpstr>
      <vt:lpstr>等线</vt:lpstr>
      <vt:lpstr>华文隶书</vt:lpstr>
      <vt:lpstr>黑体</vt:lpstr>
      <vt:lpstr>宋体</vt:lpstr>
      <vt:lpstr>微软雅黑</vt:lpstr>
      <vt:lpstr>华文琥珀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2024-09-09T23:33:18.804</cp:lastPrinted>
  <dcterms:created xsi:type="dcterms:W3CDTF">2024-09-09T15:33:18Z</dcterms:created>
  <dcterms:modified xsi:type="dcterms:W3CDTF">2024-09-09T15:33:20Z</dcterms:modified>
</cp:coreProperties>
</file>