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7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9144000" cy="51435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Tx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Tx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Tx/>
              <a:buNone/>
              <a:defRPr sz="1200">
                <a:latin typeface="Arial" pitchFamily="34" charset="0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hangingPunct="1">
              <a:buFont typeface="Arial" pitchFamily="34" charset="0"/>
              <a:buNone/>
              <a:defRPr sz="1200" noProof="1">
                <a:cs typeface="+mn-ea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2777C792-66A4-4874-9257-D0B0E0331A0C}" type="slidenum">
              <a:rPr kumimoji="0" lang="zh-CN" altLang="en-US" sz="1200" b="0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ea"/>
              </a:rPr>
              <a:t/>
            </a:fld>
            <a:endParaRPr kumimoji="0" lang="zh-CN" altLang="en-US" sz="120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57" name="幻灯片图像占位符 1"/>
          <p:cNvSpPr>
            <a:spLocks noGrp="1" noRot="1"/>
          </p:cNvSpPr>
          <p:nvPr>
            <p:ph type="sldImg"/>
          </p:nvPr>
        </p:nvSpPr>
        <p:spPr/>
      </p:sp>
      <p:sp>
        <p:nvSpPr>
          <p:cNvPr id="19458" name="文本占位符 2"/>
          <p:cNvSpPr txBox="1">
            <a:spLocks noGrp="1"/>
          </p:cNvSpPr>
          <p:nvPr>
            <p:ph type="body" idx="1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png" /><Relationship Id="rId2" Type="http://schemas.openxmlformats.org/officeDocument/2006/relationships/image" Target="../media/image9.emf" /><Relationship Id="rId3" Type="http://schemas.openxmlformats.org/officeDocument/2006/relationships/image" Target="../media/image10.png" /><Relationship Id="rId4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02C5F-ADA2-4A02-815B-AF240BE4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F48592-31B1-4906-A15E-060307256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ABC81-3256-4F18-A79B-77B471A40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2B320-052D-425F-B6F7-4702DDE0C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E25D2B-55A4-4CAB-90F0-11CAF3861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569F46-746F-405D-AFDB-45EDCB6EC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ADBDAB-D106-4E04-A9B5-D63FC2AB9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287BF1-BCD5-43BC-BE09-25C2B7303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48FEAB-6A50-4DDB-AC7A-2EF89B3B6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384D12-DECB-4809-8AD2-89932BF00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600AC-19D7-424B-870E-2E6FD8039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rgbClr val="66A9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椭圆 9"/>
          <p:cNvSpPr/>
          <p:nvPr userDrawn="1"/>
        </p:nvSpPr>
        <p:spPr>
          <a:xfrm>
            <a:off x="6734810" y="4556359"/>
            <a:ext cx="2343785" cy="656624"/>
          </a:xfrm>
          <a:prstGeom prst="ellipse">
            <a:avLst/>
          </a:prstGeom>
          <a:solidFill>
            <a:schemeClr val="tx1">
              <a:lumMod val="95000"/>
              <a:lumOff val="5000"/>
              <a:alpha val="54000"/>
            </a:schemeClr>
          </a:solidFill>
          <a:ln>
            <a:noFill/>
          </a:ln>
          <a:effectLst>
            <a:softEdge rad="152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z="1800" strike="noStrike" noProof="1"/>
          </a:p>
        </p:txBody>
      </p:sp>
      <p:pic>
        <p:nvPicPr>
          <p:cNvPr id="8197" name="图片 8" descr="C:\Users\admin\Desktop\千库网_矢量三角板可商用元素_元素编号11665788.png千库网_矢量三角板可商用元素_元素编号11665788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rot="-1320000">
            <a:off x="5003800" y="1294765"/>
            <a:ext cx="4499610" cy="449961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立方体 5"/>
          <p:cNvSpPr/>
          <p:nvPr userDrawn="1"/>
        </p:nvSpPr>
        <p:spPr>
          <a:xfrm>
            <a:off x="6877685" y="3316605"/>
            <a:ext cx="1510030" cy="1416685"/>
          </a:xfrm>
          <a:prstGeom prst="cub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3600" strike="noStrike" noProof="1"/>
              <a:t>÷</a:t>
            </a:r>
            <a:endParaRPr lang="zh-CN" altLang="en-US" sz="3600" strike="noStrike" noProof="1"/>
          </a:p>
        </p:txBody>
      </p:sp>
      <p:sp>
        <p:nvSpPr>
          <p:cNvPr id="7" name="圆角矩形 6"/>
          <p:cNvSpPr/>
          <p:nvPr userDrawn="1"/>
        </p:nvSpPr>
        <p:spPr>
          <a:xfrm>
            <a:off x="1128713" y="1047804"/>
            <a:ext cx="6886575" cy="2462340"/>
          </a:xfrm>
          <a:prstGeom prst="roundRect">
            <a:avLst/>
          </a:prstGeom>
          <a:ln>
            <a:noFill/>
          </a:ln>
          <a:effectLst>
            <a:outerShdw blurRad="50800" dist="381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z="1800" strike="noStrike" noProof="1"/>
          </a:p>
        </p:txBody>
      </p:sp>
      <p:pic>
        <p:nvPicPr>
          <p:cNvPr id="8202" name="图片 11" descr="cloud"/>
          <p:cNvPicPr>
            <a:picLocks noChangeAspect="1"/>
          </p:cNvPicPr>
          <p:nvPr userDrawn="1"/>
        </p:nvPicPr>
        <p:blipFill>
          <a:blip r:embed="rId2"/>
          <a:srcRect t="64526"/>
          <a:stretch>
            <a:fillRect/>
          </a:stretch>
        </p:blipFill>
        <p:spPr>
          <a:xfrm>
            <a:off x="0" y="2479040"/>
            <a:ext cx="9144000" cy="266446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solidFill>
          <a:srgbClr val="66A9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圆角矩形 7"/>
          <p:cNvSpPr/>
          <p:nvPr userDrawn="1"/>
        </p:nvSpPr>
        <p:spPr>
          <a:xfrm>
            <a:off x="843280" y="1127125"/>
            <a:ext cx="7559675" cy="2341880"/>
          </a:xfrm>
          <a:prstGeom prst="roundRect">
            <a:avLst/>
          </a:pr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schemeClr val="bg1">
                <a:lumMod val="50000"/>
                <a:alpha val="40000"/>
              </a:schemeClr>
            </a:outerShdw>
          </a:effectLst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z="1800" strike="noStrike" noProof="1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圆角矩形 5"/>
          <p:cNvSpPr/>
          <p:nvPr userDrawn="1"/>
        </p:nvSpPr>
        <p:spPr>
          <a:xfrm>
            <a:off x="0" y="635"/>
            <a:ext cx="9144000" cy="5143500"/>
          </a:xfrm>
          <a:prstGeom prst="roundRect">
            <a:avLst>
              <a:gd name="adj" fmla="val 1809"/>
            </a:avLst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z="1800" strike="noStrike" noProof="1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06375"/>
            <a:ext cx="8229600" cy="857250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4684713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05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4684713"/>
            <a:ext cx="2895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sz="1050" b="0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4684713"/>
            <a:ext cx="2133600" cy="35877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fontAlgn="base" hangingPunct="1"/>
            <a:fld id="{9A0DB2DC-4C9A-4742-B13C-FB6460FD3503}" type="slidenum">
              <a:rPr lang="zh-CN" altLang="zh-CN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zh-CN" strike="noStrike" noProof="1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5565"/>
            <a:ext cx="2743200" cy="365080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82F288E0-7875-42C4-84C8-98DBBD3BF4D2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5565"/>
            <a:ext cx="4114800" cy="365080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5565"/>
            <a:ext cx="2743200" cy="365080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D9BB5D0-35E4-459D-AEF3-FE4D7C45CC19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40" t="15128" r="14594" b="12479"/>
          <a:stretch>
            <a:fillRect/>
          </a:stretch>
        </p:blipFill>
        <p:spPr bwMode="auto">
          <a:xfrm>
            <a:off x="0" y="-19050"/>
            <a:ext cx="9144000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4"/>
          <p:cNvSpPr>
            <a:spLocks noChangeArrowheads="1"/>
          </p:cNvSpPr>
          <p:nvPr userDrawn="1"/>
        </p:nvSpPr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alpha val="4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endParaRPr lang="zh-CN" altLang="en-US" sz="24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五边形 4"/>
          <p:cNvSpPr/>
          <p:nvPr userDrawn="1"/>
        </p:nvSpPr>
        <p:spPr bwMode="auto">
          <a:xfrm>
            <a:off x="0" y="133350"/>
            <a:ext cx="3276600" cy="533400"/>
          </a:xfrm>
          <a:prstGeom prst="homePlate">
            <a:avLst/>
          </a:prstGeom>
          <a:solidFill>
            <a:srgbClr val="CFECFA"/>
          </a:solidFill>
          <a:ln w="19050">
            <a:noFill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 sz="2400" b="1">
              <a:solidFill>
                <a:srgbClr val="00B0F0"/>
              </a:solidFill>
              <a:latin typeface="+mj-ea"/>
              <a:ea typeface="+mj-ea"/>
            </a:endParaRPr>
          </a:p>
        </p:txBody>
      </p:sp>
      <p:pic>
        <p:nvPicPr>
          <p:cNvPr id="5" name="图片 5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83513" y="-28575"/>
            <a:ext cx="1354137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图片 7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5138" y="1371600"/>
            <a:ext cx="3133725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540" t="15128" r="14594" b="12479"/>
          <a:stretch>
            <a:fillRect/>
          </a:stretch>
        </p:blipFill>
        <p:spPr bwMode="auto">
          <a:xfrm>
            <a:off x="0" y="-19050"/>
            <a:ext cx="9144000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4"/>
          <p:cNvSpPr>
            <a:spLocks noChangeArrowheads="1"/>
          </p:cNvSpPr>
          <p:nvPr userDrawn="1"/>
        </p:nvSpPr>
        <p:spPr bwMode="auto">
          <a:xfrm>
            <a:off x="0" y="0"/>
            <a:ext cx="9144000" cy="5143500"/>
          </a:xfrm>
          <a:prstGeom prst="rect">
            <a:avLst/>
          </a:prstGeom>
          <a:solidFill>
            <a:schemeClr val="bg1">
              <a:alpha val="49019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</a:pPr>
            <a:endParaRPr lang="zh-CN" altLang="en-US" sz="2400" b="1">
              <a:solidFill>
                <a:srgbClr val="00B0F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pic>
        <p:nvPicPr>
          <p:cNvPr id="4" name="图片 4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83513" y="-28575"/>
            <a:ext cx="1354137" cy="719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图片 6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5138" y="1371600"/>
            <a:ext cx="3133725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 descr="底图2.png"/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559999"/>
            <a:ext cx="9144000" cy="588264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85210" y="48263"/>
            <a:ext cx="2269879" cy="693151"/>
          </a:xfrm>
          <a:prstGeom prst="rect">
            <a:avLst/>
          </a:prstGeom>
        </p:spPr>
      </p:pic>
      <p:sp>
        <p:nvSpPr>
          <p:cNvPr id="10" name="文本框 14"/>
          <p:cNvSpPr txBox="1"/>
          <p:nvPr userDrawn="1"/>
        </p:nvSpPr>
        <p:spPr>
          <a:xfrm>
            <a:off x="504206" y="28766"/>
            <a:ext cx="2122891" cy="623248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 smtClean="0">
                <a:latin typeface="黑体" panose="02010609060101010101" pitchFamily="49" charset="-122"/>
                <a:ea typeface="黑体" panose="02010609060101010101" pitchFamily="49" charset="-122"/>
              </a:rPr>
              <a:t>巩固练习</a:t>
            </a:r>
            <a:endParaRPr lang="zh-CN" altLang="en-US" sz="3600" b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09" y="56733"/>
            <a:ext cx="443315" cy="551442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3.pn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slideLayout" Target="../slideLayouts/slideLayout22.xml" /><Relationship Id="rId11" Type="http://schemas.openxmlformats.org/officeDocument/2006/relationships/slideLayout" Target="../slideLayouts/slideLayout23.xml" /><Relationship Id="rId12" Type="http://schemas.openxmlformats.org/officeDocument/2006/relationships/slideLayout" Target="../slideLayouts/slideLayout24.xml" /><Relationship Id="rId13" Type="http://schemas.openxmlformats.org/officeDocument/2006/relationships/slideLayout" Target="../slideLayouts/slideLayout25.xml" /><Relationship Id="rId14" Type="http://schemas.openxmlformats.org/officeDocument/2006/relationships/slideLayout" Target="../slideLayouts/slideLayout26.xml" /><Relationship Id="rId15" Type="http://schemas.openxmlformats.org/officeDocument/2006/relationships/slideLayout" Target="../slideLayouts/slideLayout27.xml" /><Relationship Id="rId16" Type="http://schemas.openxmlformats.org/officeDocument/2006/relationships/image" Target="file:///D:\qq&#25991;&#20214;\712321467\Image\C2C\Image2\%7b75232B38-A165-1FB7-499C-2E1C792CACB5%7d.png" TargetMode="External" /><Relationship Id="rId17" Type="http://schemas.openxmlformats.org/officeDocument/2006/relationships/image" Target="../media/image3.png" /><Relationship Id="rId18" Type="http://schemas.openxmlformats.org/officeDocument/2006/relationships/theme" Target="../theme/theme3.xml" /><Relationship Id="rId2" Type="http://schemas.openxmlformats.org/officeDocument/2006/relationships/slideLayout" Target="../slideLayouts/slideLayout14.xml" /><Relationship Id="rId3" Type="http://schemas.openxmlformats.org/officeDocument/2006/relationships/slideLayout" Target="../slideLayouts/slideLayout15.xml" /><Relationship Id="rId4" Type="http://schemas.openxmlformats.org/officeDocument/2006/relationships/slideLayout" Target="../slideLayouts/slideLayout16.xml" /><Relationship Id="rId5" Type="http://schemas.openxmlformats.org/officeDocument/2006/relationships/slideLayout" Target="../slideLayouts/slideLayout17.xml" /><Relationship Id="rId6" Type="http://schemas.openxmlformats.org/officeDocument/2006/relationships/slideLayout" Target="../slideLayouts/slideLayout18.xml" /><Relationship Id="rId7" Type="http://schemas.openxmlformats.org/officeDocument/2006/relationships/slideLayout" Target="../slideLayouts/slideLayout19.xml" /><Relationship Id="rId8" Type="http://schemas.openxmlformats.org/officeDocument/2006/relationships/slideLayout" Target="../slideLayouts/slideLayout20.xml" /><Relationship Id="rId9" Type="http://schemas.openxmlformats.org/officeDocument/2006/relationships/slideLayout" Target="../slideLayouts/slideLayout2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66A9F5"/>
        </a:solidFill>
        <a:effectLst/>
      </p:bgPr>
    </p:bg>
    <p:spTree>
      <p:nvGrpSpPr>
        <p:cNvPr id="1" name=""/>
        <p:cNvGrpSpPr/>
        <p:nvPr/>
      </p:nvGrpSpPr>
      <p:grpSpPr/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lvl="0" indent="0" algn="ctr" defTabSz="685800" eaLnBrk="1" fontAlgn="base" latinLnBrk="0" hangingPunct="1">
        <a:spcBef>
          <a:spcPct val="0"/>
        </a:spcBef>
        <a:spcAft>
          <a:spcPct val="0"/>
        </a:spcAft>
        <a:buClr>
          <a:srgbClr val="000000"/>
        </a:buClr>
        <a:buNone/>
        <a:defRPr sz="33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57175" lvl="0" indent="-257175" algn="l" defTabSz="685800" eaLnBrk="1" fontAlgn="base" latinLnBrk="0" hangingPunct="1">
        <a:spcBef>
          <a:spcPts val="70"/>
        </a:spcBef>
        <a:spcAft>
          <a:spcPct val="0"/>
        </a:spcAft>
        <a:buChar char="•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57530" lvl="1" indent="-213995" algn="l" defTabSz="685800" eaLnBrk="1" fontAlgn="base" latinLnBrk="0" hangingPunct="1">
        <a:spcBef>
          <a:spcPts val="70"/>
        </a:spcBef>
        <a:spcAft>
          <a:spcPct val="0"/>
        </a:spcAft>
        <a:buChar char="–"/>
        <a:defRPr sz="21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857250" lvl="2" indent="-171450" algn="l" defTabSz="685800" eaLnBrk="1" fontAlgn="base" latinLnBrk="0" hangingPunct="1">
        <a:spcBef>
          <a:spcPts val="70"/>
        </a:spcBef>
        <a:spcAft>
          <a:spcPct val="0"/>
        </a:spcAft>
        <a:buChar char="•"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200150" lvl="3" indent="-171450" algn="l" defTabSz="685800" eaLnBrk="1" fontAlgn="base" latinLnBrk="0" hangingPunct="1">
        <a:spcBef>
          <a:spcPts val="70"/>
        </a:spcBef>
        <a:spcAft>
          <a:spcPct val="0"/>
        </a:spcAft>
        <a:buChar char="–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543685" lvl="4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887855" lvl="5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230755" lvl="6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72385" lvl="7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15285" lvl="8" indent="-171450" algn="l" defTabSz="685800" eaLnBrk="1" fontAlgn="base" latinLnBrk="0" hangingPunct="1">
        <a:spcBef>
          <a:spcPts val="70"/>
        </a:spcBef>
        <a:spcAft>
          <a:spcPct val="0"/>
        </a:spcAft>
        <a:buChar char="»"/>
        <a:defRPr sz="15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343535" lvl="1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685800" lvl="2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029335" lvl="3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371600" lvl="4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15135" lvl="5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8035" lvl="6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2205" lvl="7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743835" lvl="8" indent="0" algn="l" defTabSz="685800" eaLnBrk="1" fontAlgn="base" latinLnBrk="0" hangingPunct="1">
        <a:spcBef>
          <a:spcPct val="0"/>
        </a:spcBef>
        <a:spcAft>
          <a:spcPct val="0"/>
        </a:spcAft>
        <a:buFont typeface="Arial" pitchFamily="34" charset="0"/>
        <a:buNone/>
        <a:defRPr sz="135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66A9F5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24" name="任意多边形 23"/>
          <p:cNvSpPr/>
          <p:nvPr userDrawn="1"/>
        </p:nvSpPr>
        <p:spPr>
          <a:xfrm rot="18900000" flipH="1">
            <a:off x="8737600" y="-307991"/>
            <a:ext cx="476250" cy="952549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50" h="1500">
                <a:moveTo>
                  <a:pt x="750" y="0"/>
                </a:moveTo>
                <a:lnTo>
                  <a:pt x="750" y="1500"/>
                </a:lnTo>
                <a:lnTo>
                  <a:pt x="0" y="750"/>
                </a:lnTo>
                <a:lnTo>
                  <a:pt x="75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fontAlgn="base"/>
            <a:endParaRPr lang="zh-CN" altLang="en-US" sz="1800" strike="noStrike" noProof="1"/>
          </a:p>
        </p:txBody>
      </p:sp>
      <p:sp>
        <p:nvSpPr>
          <p:cNvPr id="23" name="任意多边形 22"/>
          <p:cNvSpPr/>
          <p:nvPr userDrawn="1"/>
        </p:nvSpPr>
        <p:spPr>
          <a:xfrm rot="18900000" flipH="1">
            <a:off x="1779588" y="3759394"/>
            <a:ext cx="1065213" cy="7606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679" h="11979">
                <a:moveTo>
                  <a:pt x="1679" y="11976"/>
                </a:moveTo>
                <a:lnTo>
                  <a:pt x="1679" y="11979"/>
                </a:lnTo>
                <a:lnTo>
                  <a:pt x="1677" y="11979"/>
                </a:lnTo>
                <a:lnTo>
                  <a:pt x="1679" y="11976"/>
                </a:lnTo>
                <a:close/>
                <a:moveTo>
                  <a:pt x="0" y="0"/>
                </a:moveTo>
                <a:lnTo>
                  <a:pt x="721" y="721"/>
                </a:lnTo>
                <a:lnTo>
                  <a:pt x="0" y="144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z="1800" strike="noStrike" noProof="1"/>
          </a:p>
        </p:txBody>
      </p:sp>
      <p:sp>
        <p:nvSpPr>
          <p:cNvPr id="2" name="任意多边形 1"/>
          <p:cNvSpPr/>
          <p:nvPr userDrawn="1"/>
        </p:nvSpPr>
        <p:spPr>
          <a:xfrm rot="2700000">
            <a:off x="-66675" y="-296877"/>
            <a:ext cx="458788" cy="91921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724" h="1448">
                <a:moveTo>
                  <a:pt x="724" y="0"/>
                </a:moveTo>
                <a:lnTo>
                  <a:pt x="724" y="1448"/>
                </a:lnTo>
                <a:lnTo>
                  <a:pt x="0" y="724"/>
                </a:lnTo>
                <a:lnTo>
                  <a:pt x="724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z="1800" strike="noStrike" noProof="1"/>
          </a:p>
        </p:txBody>
      </p:sp>
      <p:sp>
        <p:nvSpPr>
          <p:cNvPr id="21" name="任意多边形 20"/>
          <p:cNvSpPr/>
          <p:nvPr userDrawn="1"/>
        </p:nvSpPr>
        <p:spPr>
          <a:xfrm rot="2580000">
            <a:off x="8726488" y="4430941"/>
            <a:ext cx="511175" cy="102399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4" h="1611">
                <a:moveTo>
                  <a:pt x="0" y="0"/>
                </a:moveTo>
                <a:lnTo>
                  <a:pt x="804" y="862"/>
                </a:lnTo>
                <a:lnTo>
                  <a:pt x="0" y="161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 fontAlgn="base"/>
            <a:endParaRPr lang="zh-CN" altLang="en-US" sz="1800" strike="noStrike" noProof="1"/>
          </a:p>
        </p:txBody>
      </p:sp>
      <p:sp>
        <p:nvSpPr>
          <p:cNvPr id="4" name="圆角矩形 3"/>
          <p:cNvSpPr/>
          <p:nvPr userDrawn="1"/>
        </p:nvSpPr>
        <p:spPr>
          <a:xfrm>
            <a:off x="100013" y="90493"/>
            <a:ext cx="8943975" cy="4962780"/>
          </a:xfrm>
          <a:prstGeom prst="roundRect">
            <a:avLst>
              <a:gd name="adj" fmla="val 1809"/>
            </a:avLst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z="1800" strike="noStrike" noProof="1"/>
          </a:p>
        </p:txBody>
      </p:sp>
      <p:pic>
        <p:nvPicPr>
          <p:cNvPr id="25" name="图片 1073743875" descr="学科网 zxxk.com" title=""/>
          <p:cNvPicPr>
            <a:picLocks noChangeAspect="1"/>
          </p:cNvPicPr>
          <p:nvPr/>
        </p:nvPicPr>
        <p:blipFill>
          <a:blip r:embed="rId17" r:link="rId1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770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18865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94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238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015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80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93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2565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5.xml" /><Relationship Id="rId3" Type="http://schemas.openxmlformats.org/officeDocument/2006/relationships/image" Target="../media/image11.png" /><Relationship Id="rId4" Type="http://schemas.openxmlformats.org/officeDocument/2006/relationships/tags" Target="../tags/tag6.xml" /><Relationship Id="rId5" Type="http://schemas.openxmlformats.org/officeDocument/2006/relationships/tags" Target="../tags/tag7.xml" /><Relationship Id="rId6" Type="http://schemas.openxmlformats.org/officeDocument/2006/relationships/image" Target="../media/image1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.xml" /><Relationship Id="rId3" Type="http://schemas.openxmlformats.org/officeDocument/2006/relationships/tags" Target="../tags/tag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5504602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6A9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 hidden="1"/>
          <p:cNvSpPr/>
          <p:nvPr/>
        </p:nvSpPr>
        <p:spPr>
          <a:xfrm>
            <a:off x="1128" y="768"/>
            <a:ext cx="9141742" cy="5161276"/>
          </a:xfrm>
          <a:prstGeom prst="rect">
            <a:avLst/>
          </a:prstGeom>
          <a:solidFill>
            <a:srgbClr val="009AC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endParaRPr lang="zh-CN" altLang="en-US" sz="1800" strike="noStrike" noProof="1"/>
          </a:p>
        </p:txBody>
      </p:sp>
      <p:sp>
        <p:nvSpPr>
          <p:cNvPr id="30885" name="文本框 1" title=""/>
          <p:cNvSpPr txBox="1"/>
          <p:nvPr/>
        </p:nvSpPr>
        <p:spPr>
          <a:xfrm>
            <a:off x="96356" y="41583"/>
            <a:ext cx="4604202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18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义务教育人教版五年级上册</a:t>
            </a:r>
            <a:endParaRPr lang="zh-CN" altLang="en-US" sz="1800" b="1">
              <a:solidFill>
                <a:schemeClr val="bg1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7569" name="文本框 39" title=""/>
          <p:cNvSpPr txBox="1"/>
          <p:nvPr>
            <p:custDataLst>
              <p:tags r:id="rId3"/>
            </p:custDataLst>
          </p:nvPr>
        </p:nvSpPr>
        <p:spPr>
          <a:xfrm>
            <a:off x="320675" y="2254250"/>
            <a:ext cx="850265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</a:t>
            </a:r>
            <a:r>
              <a:rPr lang="en-US" altLang="zh-CN" sz="40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</a:t>
            </a:r>
            <a:r>
              <a:rPr lang="zh-CN" altLang="en-US" sz="40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课时  简易方程</a:t>
            </a:r>
            <a:r>
              <a:rPr lang="zh-CN" altLang="en-US" sz="3600" b="1">
                <a:latin typeface="微软雅黑" panose="020b0503020204020204" charset="-122"/>
                <a:ea typeface="微软雅黑"/>
              </a:rPr>
              <a:t>          </a:t>
            </a:r>
            <a:endParaRPr lang="zh-CN" altLang="en-US" sz="3600" b="1">
              <a:latin typeface="微软雅黑" panose="020b0503020204020204" charset="-122"/>
              <a:ea typeface="微软雅黑"/>
            </a:endParaRPr>
          </a:p>
        </p:txBody>
      </p:sp>
      <p:grpSp>
        <p:nvGrpSpPr>
          <p:cNvPr id="2" name="组合 1" title=""/>
          <p:cNvGrpSpPr/>
          <p:nvPr/>
        </p:nvGrpSpPr>
        <p:grpSpPr>
          <a:xfrm>
            <a:off x="2954631" y="1419869"/>
            <a:ext cx="761812" cy="685630"/>
            <a:chOff x="3299" y="2218"/>
            <a:chExt cx="1200" cy="1080"/>
          </a:xfrm>
        </p:grpSpPr>
        <p:sp>
          <p:nvSpPr>
            <p:cNvPr id="7" name="五角星 6"/>
            <p:cNvSpPr/>
            <p:nvPr>
              <p:custDataLst>
                <p:tags r:id="rId4"/>
              </p:custDataLst>
            </p:nvPr>
          </p:nvSpPr>
          <p:spPr>
            <a:xfrm rot="19740000">
              <a:off x="3299" y="2218"/>
              <a:ext cx="1200" cy="1080"/>
            </a:xfrm>
            <a:prstGeom prst="star5">
              <a:avLst>
                <a:gd name="adj" fmla="val 29564"/>
                <a:gd name="hf" fmla="val 105146"/>
                <a:gd name="vf" fmla="val 110557"/>
              </a:avLst>
            </a:prstGeom>
            <a:solidFill>
              <a:srgbClr val="9C6E3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/>
              <a:endParaRPr lang="zh-CN" altLang="en-US" sz="1800" strike="noStrike" noProof="1"/>
            </a:p>
          </p:txBody>
        </p:sp>
        <p:sp>
          <p:nvSpPr>
            <p:cNvPr id="8" name="文本框 8"/>
            <p:cNvSpPr txBox="1"/>
            <p:nvPr>
              <p:custDataLst>
                <p:tags r:id="rId5"/>
              </p:custDataLst>
            </p:nvPr>
          </p:nvSpPr>
          <p:spPr>
            <a:xfrm>
              <a:off x="3599" y="2423"/>
              <a:ext cx="599" cy="8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en-US" altLang="zh-CN" sz="2800" b="1">
                  <a:solidFill>
                    <a:schemeClr val="bg1"/>
                  </a:solidFill>
                  <a:latin typeface="Arial" pitchFamily="34" charset="0"/>
                  <a:ea typeface="宋体" panose="02010600030101010101" pitchFamily="2" charset="-122"/>
                </a:rPr>
                <a:t>8</a:t>
              </a:r>
              <a:endParaRPr lang="en-US" altLang="zh-CN" sz="2800" b="1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</a:endParaRPr>
            </a:p>
          </p:txBody>
        </p:sp>
      </p:grpSp>
      <p:sp>
        <p:nvSpPr>
          <p:cNvPr id="9" name="Rectangle 9" title=""/>
          <p:cNvSpPr/>
          <p:nvPr>
            <p:custDataLst>
              <p:tags r:id="rId6"/>
            </p:custDataLst>
          </p:nvPr>
        </p:nvSpPr>
        <p:spPr>
          <a:xfrm>
            <a:off x="2392295" y="1491777"/>
            <a:ext cx="4678102" cy="645160"/>
          </a:xfrm>
          <a:prstGeom prst="rect">
            <a:avLst/>
          </a:prstGeom>
          <a:noFill/>
          <a:ln w="9525">
            <a:noFill/>
            <a:miter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r>
              <a:rPr lang="zh-CN" sz="3600" b="1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黑体" panose="02010609060101010101" pitchFamily="49" charset="-122"/>
                <a:sym typeface="+mn-ea"/>
              </a:rPr>
              <a:t>总复习</a:t>
            </a:r>
            <a:endParaRPr kumimoji="0" lang="zh-CN" sz="3600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黑体" panose="02010609060101010101" pitchFamily="49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AutoShape 39" title=""/>
          <p:cNvSpPr/>
          <p:nvPr/>
        </p:nvSpPr>
        <p:spPr>
          <a:xfrm flipH="1">
            <a:off x="1349375" y="901700"/>
            <a:ext cx="396875" cy="3613150"/>
          </a:xfrm>
          <a:prstGeom prst="rightBrace">
            <a:avLst>
              <a:gd name="adj1" fmla="val 82188"/>
              <a:gd name="adj2" fmla="val 50000"/>
            </a:avLst>
          </a:prstGeom>
          <a:noFill/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AutoShape 39" title=""/>
          <p:cNvSpPr/>
          <p:nvPr/>
        </p:nvSpPr>
        <p:spPr>
          <a:xfrm flipH="1">
            <a:off x="4318000" y="250825"/>
            <a:ext cx="158750" cy="1444625"/>
          </a:xfrm>
          <a:prstGeom prst="rightBrace">
            <a:avLst>
              <a:gd name="adj1" fmla="val 82026"/>
              <a:gd name="adj2" fmla="val 50000"/>
            </a:avLst>
          </a:prstGeom>
          <a:noFill/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4" name="Text Box 10" title=""/>
          <p:cNvSpPr txBox="1">
            <a:spLocks noChangeArrowheads="1"/>
          </p:cNvSpPr>
          <p:nvPr/>
        </p:nvSpPr>
        <p:spPr bwMode="auto">
          <a:xfrm>
            <a:off x="4572000" y="90647"/>
            <a:ext cx="1714500" cy="52197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strike="noStrike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数量关系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25" name="Text Box 10" title=""/>
          <p:cNvSpPr txBox="1">
            <a:spLocks noChangeArrowheads="1"/>
          </p:cNvSpPr>
          <p:nvPr/>
        </p:nvSpPr>
        <p:spPr bwMode="auto">
          <a:xfrm>
            <a:off x="4583113" y="801053"/>
            <a:ext cx="1714500" cy="52197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strike="noStrike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运算律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27" name="AutoShape 39" title=""/>
          <p:cNvSpPr/>
          <p:nvPr/>
        </p:nvSpPr>
        <p:spPr>
          <a:xfrm flipH="1">
            <a:off x="4092575" y="2435225"/>
            <a:ext cx="225425" cy="1347788"/>
          </a:xfrm>
          <a:prstGeom prst="rightBrace">
            <a:avLst>
              <a:gd name="adj1" fmla="val 82790"/>
              <a:gd name="adj2" fmla="val 50000"/>
            </a:avLst>
          </a:prstGeom>
          <a:noFill/>
          <a:ln w="2857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Char char="•"/>
            </a:pPr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28" name="Text Box 10" title=""/>
          <p:cNvSpPr txBox="1">
            <a:spLocks noChangeArrowheads="1"/>
          </p:cNvSpPr>
          <p:nvPr/>
        </p:nvSpPr>
        <p:spPr bwMode="auto">
          <a:xfrm>
            <a:off x="4583113" y="1473359"/>
            <a:ext cx="1716088" cy="52197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计算公式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30" name="Text Box 10" title=""/>
          <p:cNvSpPr txBox="1">
            <a:spLocks noChangeArrowheads="1"/>
          </p:cNvSpPr>
          <p:nvPr/>
        </p:nvSpPr>
        <p:spPr bwMode="auto">
          <a:xfrm>
            <a:off x="4467225" y="2278222"/>
            <a:ext cx="2024063" cy="52197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strike="noStrike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方程的意义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7" name="Text Box 10" title=""/>
          <p:cNvSpPr txBox="1">
            <a:spLocks noChangeArrowheads="1"/>
          </p:cNvSpPr>
          <p:nvPr/>
        </p:nvSpPr>
        <p:spPr bwMode="auto">
          <a:xfrm>
            <a:off x="468313" y="1534954"/>
            <a:ext cx="677863" cy="1814830"/>
          </a:xfrm>
          <a:prstGeom prst="rect">
            <a:avLst/>
          </a:prstGeom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简易方程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8" name="Text Box 11" title=""/>
          <p:cNvSpPr txBox="1">
            <a:spLocks noChangeArrowheads="1"/>
          </p:cNvSpPr>
          <p:nvPr/>
        </p:nvSpPr>
        <p:spPr bwMode="auto">
          <a:xfrm>
            <a:off x="1820863" y="711359"/>
            <a:ext cx="2390775" cy="521970"/>
          </a:xfrm>
          <a:prstGeom prst="rect">
            <a:avLst/>
          </a:prstGeom>
          <a:noFill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用字母表示数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9" name="Text Box 12" title=""/>
          <p:cNvSpPr txBox="1">
            <a:spLocks noChangeArrowheads="1"/>
          </p:cNvSpPr>
          <p:nvPr/>
        </p:nvSpPr>
        <p:spPr bwMode="auto">
          <a:xfrm>
            <a:off x="1820863" y="2794159"/>
            <a:ext cx="2085975" cy="521970"/>
          </a:xfrm>
          <a:prstGeom prst="rect">
            <a:avLst/>
          </a:prstGeom>
          <a:noFill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解简易方程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0" name="Text Box 13" title=""/>
          <p:cNvSpPr txBox="1">
            <a:spLocks noChangeArrowheads="1"/>
          </p:cNvSpPr>
          <p:nvPr/>
        </p:nvSpPr>
        <p:spPr bwMode="auto">
          <a:xfrm>
            <a:off x="1746250" y="4272122"/>
            <a:ext cx="2836863" cy="521970"/>
          </a:xfrm>
          <a:prstGeom prst="rect">
            <a:avLst/>
          </a:prstGeom>
          <a:noFill/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  <a:sym typeface="+mn-ea"/>
              </a:rPr>
              <a:t>实际问题与方程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1" name="Text Box 10" title=""/>
          <p:cNvSpPr txBox="1">
            <a:spLocks noChangeArrowheads="1"/>
          </p:cNvSpPr>
          <p:nvPr/>
        </p:nvSpPr>
        <p:spPr bwMode="auto">
          <a:xfrm>
            <a:off x="4467225" y="2848134"/>
            <a:ext cx="2057400" cy="52197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strike="noStrike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等式的性质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sp>
        <p:nvSpPr>
          <p:cNvPr id="12" name="Text Box 10" title=""/>
          <p:cNvSpPr txBox="1">
            <a:spLocks noChangeArrowheads="1"/>
          </p:cNvSpPr>
          <p:nvPr/>
        </p:nvSpPr>
        <p:spPr bwMode="auto">
          <a:xfrm>
            <a:off x="4467225" y="3441859"/>
            <a:ext cx="1474788" cy="52197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anchor="ctr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sz="2000" b="1" i="0" u="none" kern="1200" baseline="0">
                <a:solidFill>
                  <a:schemeClr val="tx1"/>
                </a:solidFill>
                <a:latin typeface="楷体_GB2312" pitchFamily="49" charset="-122"/>
                <a:ea typeface="楷体_GB2312" pitchFamily="49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strike="noStrike" noProof="0">
                <a:ln>
                  <a:noFill/>
                </a:ln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sym typeface="+mn-ea"/>
              </a:rPr>
              <a:t>解方程</a:t>
            </a: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  <a:sym typeface="+mn-ea"/>
            </a:endParaRPr>
          </a:p>
        </p:txBody>
      </p:sp>
      <p:cxnSp>
        <p:nvCxnSpPr>
          <p:cNvPr id="44" name="直接箭头连接符 43" title=""/>
          <p:cNvCxnSpPr/>
          <p:nvPr/>
        </p:nvCxnSpPr>
        <p:spPr>
          <a:xfrm>
            <a:off x="4630738" y="4514850"/>
            <a:ext cx="517525" cy="0"/>
          </a:xfrm>
          <a:prstGeom prst="straightConnector1">
            <a:avLst/>
          </a:prstGeom>
          <a:ln w="190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428" name="文本框 44" title=""/>
          <p:cNvSpPr txBox="1"/>
          <p:nvPr/>
        </p:nvSpPr>
        <p:spPr>
          <a:xfrm>
            <a:off x="5173663" y="4121150"/>
            <a:ext cx="3557587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85000"/>
              </a:lnSpc>
            </a:pPr>
            <a:r>
              <a:rPr lang="zh-CN" altLang="en-US" sz="2800" b="1">
                <a:latin typeface="黑体" panose="02010609060101010101" pitchFamily="49" charset="-122"/>
                <a:ea typeface="黑体" panose="02010609060101010101" pitchFamily="49" charset="-122"/>
                <a:sym typeface="宋体" panose="02010600030101010101" pitchFamily="2" charset="-122"/>
              </a:rPr>
              <a:t>抓住数量间的等量关系列方程</a:t>
            </a:r>
            <a:endParaRPr lang="zh-CN" altLang="en-US" sz="2800" b="1">
              <a:latin typeface="黑体" panose="02010609060101010101" pitchFamily="49" charset="-122"/>
              <a:ea typeface="黑体" panose="02010609060101010101" pitchFamily="49" charset="-122"/>
              <a:sym typeface="宋体" panose="02010600030101010101" pitchFamily="2" charset="-122"/>
            </a:endParaRPr>
          </a:p>
        </p:txBody>
      </p:sp>
      <p:sp>
        <p:nvSpPr>
          <p:cNvPr id="5" name="圆角矩形标注 4" title=""/>
          <p:cNvSpPr/>
          <p:nvPr/>
        </p:nvSpPr>
        <p:spPr>
          <a:xfrm>
            <a:off x="6856413" y="2028825"/>
            <a:ext cx="2027238" cy="819150"/>
          </a:xfrm>
          <a:prstGeom prst="wedgeRoundRectCallout">
            <a:avLst>
              <a:gd name="adj1" fmla="val -65659"/>
              <a:gd name="adj2" fmla="val 55809"/>
              <a:gd name="adj3" fmla="val 16667"/>
            </a:avLst>
          </a:prstGeom>
          <a:noFill/>
          <a:ln w="12700">
            <a:solidFill>
              <a:srgbClr val="C0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base"/>
            <a:r>
              <a:rPr lang="zh-CN" altLang="en-US" sz="2400" b="1" strike="noStrike" noProof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rPr>
              <a:t>同加、同减、同乘、同除</a:t>
            </a:r>
            <a:r>
              <a:rPr lang="zh-CN" altLang="en-US" sz="2000" b="1" strike="noStrike" noProof="1"/>
              <a:t>、</a:t>
            </a:r>
            <a:endParaRPr lang="zh-CN" altLang="en-US" sz="2000" b="1" strike="noStrike" noProof="1"/>
          </a:p>
        </p:txBody>
      </p:sp>
      <p:grpSp>
        <p:nvGrpSpPr>
          <p:cNvPr id="20482" name="组合 7" title=""/>
          <p:cNvGrpSpPr/>
          <p:nvPr/>
        </p:nvGrpSpPr>
        <p:grpSpPr>
          <a:xfrm>
            <a:off x="131445" y="74931"/>
            <a:ext cx="2052638" cy="454025"/>
            <a:chOff x="121" y="199"/>
            <a:chExt cx="3679" cy="1080"/>
          </a:xfrm>
        </p:grpSpPr>
        <p:sp>
          <p:nvSpPr>
            <p:cNvPr id="3" name="任意多边形 2"/>
            <p:cNvSpPr/>
            <p:nvPr>
              <p:custDataLst>
                <p:tags r:id="rId2"/>
              </p:custDataLst>
            </p:nvPr>
          </p:nvSpPr>
          <p:spPr>
            <a:xfrm rot="21180000">
              <a:off x="987" y="923"/>
              <a:ext cx="2813" cy="356"/>
            </a:xfrm>
            <a:custGeom>
              <a:gdLst>
                <a:gd name="connisteX0" fmla="*/ 0 w 4155440"/>
                <a:gd name="connsiteY0" fmla="*/ 31659 h 730248"/>
                <a:gd name="connisteX1" fmla="*/ 577850 w 4155440"/>
                <a:gd name="connsiteY1" fmla="*/ 25309 h 730248"/>
                <a:gd name="connisteX2" fmla="*/ 1184910 w 4155440"/>
                <a:gd name="connsiteY2" fmla="*/ 317409 h 730248"/>
                <a:gd name="connisteX3" fmla="*/ 1655445 w 4155440"/>
                <a:gd name="connsiteY3" fmla="*/ 102779 h 730248"/>
                <a:gd name="connisteX4" fmla="*/ 2363470 w 4155440"/>
                <a:gd name="connsiteY4" fmla="*/ 489494 h 730248"/>
                <a:gd name="connisteX5" fmla="*/ 2720975 w 4155440"/>
                <a:gd name="connsiteY5" fmla="*/ 215809 h 730248"/>
                <a:gd name="connisteX6" fmla="*/ 3495040 w 4155440"/>
                <a:gd name="connsiteY6" fmla="*/ 727619 h 730248"/>
                <a:gd name="connisteX7" fmla="*/ 4155440 w 4155440"/>
                <a:gd name="connsiteY7" fmla="*/ 382814 h 730248"/>
              </a:gdLst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</a:cxnLst>
              <a:rect l="l" t="t" r="r" b="b"/>
              <a:pathLst>
                <a:path w="4155440" h="730248">
                  <a:moveTo>
                    <a:pt x="0" y="31659"/>
                  </a:moveTo>
                  <a:cubicBezTo>
                    <a:pt x="103505" y="24674"/>
                    <a:pt x="340995" y="-31841"/>
                    <a:pt x="577850" y="25309"/>
                  </a:cubicBezTo>
                  <a:cubicBezTo>
                    <a:pt x="814705" y="82459"/>
                    <a:pt x="969645" y="302169"/>
                    <a:pt x="1184910" y="317409"/>
                  </a:cubicBezTo>
                  <a:cubicBezTo>
                    <a:pt x="1400175" y="332649"/>
                    <a:pt x="1419860" y="68489"/>
                    <a:pt x="1655445" y="102779"/>
                  </a:cubicBezTo>
                  <a:cubicBezTo>
                    <a:pt x="1891030" y="137069"/>
                    <a:pt x="2150110" y="466634"/>
                    <a:pt x="2363470" y="489494"/>
                  </a:cubicBezTo>
                  <a:cubicBezTo>
                    <a:pt x="2576830" y="512354"/>
                    <a:pt x="2494915" y="168184"/>
                    <a:pt x="2720975" y="215809"/>
                  </a:cubicBezTo>
                  <a:cubicBezTo>
                    <a:pt x="2947035" y="263434"/>
                    <a:pt x="3208020" y="693964"/>
                    <a:pt x="3495040" y="727619"/>
                  </a:cubicBezTo>
                  <a:cubicBezTo>
                    <a:pt x="3782060" y="761274"/>
                    <a:pt x="4038600" y="462189"/>
                    <a:pt x="4155440" y="382814"/>
                  </a:cubicBezTo>
                </a:path>
              </a:pathLst>
            </a:custGeom>
            <a:noFill/>
            <a:ln w="50800">
              <a:solidFill>
                <a:srgbClr val="F0B500"/>
              </a:solidFill>
              <a:headEnd type="none"/>
              <a:tailEnd type="triangle" w="med" len="me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fontAlgn="base"/>
              <a:endParaRPr lang="zh-CN" altLang="en-US" strike="noStrike" noProof="1"/>
            </a:p>
          </p:txBody>
        </p:sp>
        <p:pic>
          <p:nvPicPr>
            <p:cNvPr id="20484" name="图片 1" descr="2221 (20)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121" y="199"/>
              <a:ext cx="1370" cy="1000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2" name="文本框 1" title=""/>
          <p:cNvSpPr txBox="1"/>
          <p:nvPr>
            <p:custDataLst>
              <p:tags r:id="rId5"/>
            </p:custDataLst>
          </p:nvPr>
        </p:nvSpPr>
        <p:spPr>
          <a:xfrm>
            <a:off x="820420" y="82869"/>
            <a:ext cx="130556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000" b="1" spc="200" noProof="1">
                <a:latin typeface="黑体" panose="02010609060101010101" pitchFamily="49" charset="-122"/>
                <a:ea typeface="黑体" panose="02010609060101010101" pitchFamily="49" charset="-122"/>
              </a:rPr>
              <a:t>知识回顾</a:t>
            </a:r>
            <a:endParaRPr lang="zh-CN" altLang="en-US" sz="2000" b="1" spc="200" noProof="1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flipH="1">
            <a:off x="11176000" y="10515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  <p:cond evt="onBegin" delay="0">
                          <p:tn val="9"/>
                        </p:cond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  <p:cond evt="onBegin" delay="0">
                          <p:tn val="14"/>
                        </p:cond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  <p:cond evt="onBegin" delay="0">
                          <p:tn val="19"/>
                        </p:cond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  <p:cond evt="onBegin" delay="0">
                          <p:tn val="24"/>
                        </p:cond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  <p:cond evt="onBegin" delay="0">
                          <p:tn val="29"/>
                        </p:cond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  <p:cond evt="onBegin" delay="0">
                          <p:tn val="34"/>
                        </p:cond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  <p:cond evt="onBegin" delay="0">
                          <p:tn val="39"/>
                        </p:cond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  <p:cond evt="onBegin" delay="0">
                          <p:tn val="49"/>
                        </p:cond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  <p:cond evt="onBegin" delay="0">
                          <p:tn val="54"/>
                        </p:cond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  <p:cond evt="onBegin" delay="0">
                          <p:tn val="58"/>
                        </p:cond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  <p:cond evt="onBegin" delay="0">
                          <p:tn val="63"/>
                        </p:cond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70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16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9" grpId="0"/>
      <p:bldP spid="8" grpId="0"/>
      <p:bldP spid="9" grpId="0"/>
      <p:bldP spid="10" grpId="0"/>
      <p:bldP spid="4" grpId="0"/>
      <p:bldP spid="24" grpId="0"/>
      <p:bldP spid="25" grpId="0"/>
      <p:bldP spid="28" grpId="0"/>
      <p:bldP spid="27" grpId="0"/>
      <p:bldP spid="30" grpId="0"/>
      <p:bldP spid="11" grpId="0"/>
      <p:bldP spid="12" grpId="0"/>
      <p:bldP spid="5" grpId="0"/>
      <p:bldP spid="1642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圆角矩形 4" title=""/>
          <p:cNvSpPr/>
          <p:nvPr/>
        </p:nvSpPr>
        <p:spPr>
          <a:xfrm>
            <a:off x="2975248" y="295811"/>
            <a:ext cx="3744416" cy="4947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TextBox 1" title=""/>
          <p:cNvSpPr txBox="1"/>
          <p:nvPr/>
        </p:nvSpPr>
        <p:spPr>
          <a:xfrm>
            <a:off x="1247184" y="1043702"/>
            <a:ext cx="4914305" cy="73723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28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用字母表示数应该注意什么？</a:t>
            </a:r>
            <a:endParaRPr lang="zh-CN" altLang="en-US" sz="2800" b="1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960164" y="1973637"/>
            <a:ext cx="7374210" cy="95313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    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数字要写在字母的前面；数字与字母之间的乘号可以省略。</a:t>
            </a:r>
            <a:endParaRPr lang="zh-CN" altLang="en-US" sz="1600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" name="矩形 2" title=""/>
          <p:cNvSpPr/>
          <p:nvPr/>
        </p:nvSpPr>
        <p:spPr>
          <a:xfrm>
            <a:off x="3052151" y="174510"/>
            <a:ext cx="3667125" cy="73723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1.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复习用字母表示数。</a:t>
            </a:r>
            <a:endParaRPr lang="zh-CN" altLang="en-US" sz="2800" b="1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6" name="TextBox 5" title=""/>
          <p:cNvSpPr txBox="1"/>
          <p:nvPr>
            <p:custDataLst>
              <p:tags r:id="rId2"/>
            </p:custDataLst>
          </p:nvPr>
        </p:nvSpPr>
        <p:spPr>
          <a:xfrm>
            <a:off x="1073150" y="3119120"/>
            <a:ext cx="6997700" cy="112458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省略乘号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或记作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“</a:t>
            </a:r>
            <a:r>
              <a:rPr lang="en-US" altLang="zh-CN" sz="28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·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”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；省略乘号时，一般把数写在字母前面，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省略不写。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  <p:bldP spid="10" grpId="0"/>
      <p:bldP spid="3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" name="圆角矩形 37" title=""/>
          <p:cNvSpPr/>
          <p:nvPr/>
        </p:nvSpPr>
        <p:spPr>
          <a:xfrm>
            <a:off x="3157538" y="425450"/>
            <a:ext cx="2384425" cy="579438"/>
          </a:xfrm>
          <a:prstGeom prst="roundRect">
            <a:avLst>
              <a:gd name="adj" fmla="val 16667"/>
            </a:avLst>
          </a:prstGeom>
          <a:solidFill>
            <a:srgbClr val="FCD9DD"/>
          </a:solidFill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charset="-122"/>
                <a:ea typeface="楷体" panose="02010609060101010101" charset="-122"/>
              </a:rPr>
              <a:t>用字母表示数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2424113" y="1289050"/>
            <a:ext cx="3600450" cy="522288"/>
          </a:xfrm>
          <a:prstGeom prst="rect">
            <a:avLst/>
          </a:prstGeom>
          <a:noFill/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1.</a:t>
            </a:r>
            <a:r>
              <a:rPr lang="zh-CN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用字母表示一个数。</a:t>
            </a:r>
            <a:endParaRPr lang="en-US" altLang="zh-CN" sz="2800" b="1">
              <a:solidFill>
                <a:srgbClr val="0070C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46" name="矩形 45" title=""/>
          <p:cNvSpPr/>
          <p:nvPr/>
        </p:nvSpPr>
        <p:spPr>
          <a:xfrm>
            <a:off x="2424113" y="2309813"/>
            <a:ext cx="5599112" cy="523875"/>
          </a:xfrm>
          <a:prstGeom prst="rect">
            <a:avLst/>
          </a:prstGeom>
          <a:noFill/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2.</a:t>
            </a:r>
            <a:r>
              <a:rPr lang="zh-CN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用字母表示变化的数及数量关系。</a:t>
            </a:r>
            <a:endParaRPr lang="en-US" altLang="zh-CN" sz="2800" b="1">
              <a:solidFill>
                <a:srgbClr val="0070C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47" name="矩形 46" title=""/>
          <p:cNvSpPr/>
          <p:nvPr/>
        </p:nvSpPr>
        <p:spPr>
          <a:xfrm>
            <a:off x="2424113" y="3409950"/>
            <a:ext cx="5429250" cy="522288"/>
          </a:xfrm>
          <a:prstGeom prst="rect">
            <a:avLst/>
          </a:prstGeom>
          <a:noFill/>
          <a:ln w="28575" cap="flat" cmpd="sng">
            <a:solidFill>
              <a:srgbClr val="0070C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3.</a:t>
            </a:r>
            <a:r>
              <a:rPr lang="zh-CN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用字母表示</a:t>
            </a:r>
            <a:r>
              <a:rPr lang="zh-CN" altLang="en-US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运算律和计算公式</a:t>
            </a:r>
            <a:r>
              <a:rPr lang="zh-CN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。</a:t>
            </a:r>
            <a:endParaRPr lang="en-US" altLang="zh-CN" sz="2800" b="1">
              <a:solidFill>
                <a:srgbClr val="0070C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5" grpId="0"/>
      <p:bldP spid="46" grpId="0"/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78" name="图片 2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56585" y="52388"/>
            <a:ext cx="2074069" cy="20728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 Box 5" title=""/>
          <p:cNvSpPr txBox="1">
            <a:spLocks noChangeArrowheads="1"/>
          </p:cNvSpPr>
          <p:nvPr/>
        </p:nvSpPr>
        <p:spPr bwMode="auto">
          <a:xfrm>
            <a:off x="517922" y="686991"/>
            <a:ext cx="8143875" cy="3928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b="0" i="0" u="none" kern="1200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b="0" i="0" u="none" kern="1200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b="0" i="0" u="none" kern="1200" baseline="0">
                <a:solidFill>
                  <a:schemeClr val="tx1"/>
                </a:solidFill>
                <a:latin typeface="等线" panose="02010600030101010101" charset="-122"/>
                <a:ea typeface="等线" panose="02010600030101010101" charset="-122"/>
                <a:cs typeface="+mn-cs"/>
              </a:defRPr>
            </a:lvl9pPr>
          </a:lstStyle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1.“平方”的概念容易出错。</a:t>
            </a:r>
            <a:endParaRPr lang="zh-CN" altLang="en-US" sz="24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2.省略乘号。</a:t>
            </a:r>
            <a:endParaRPr lang="zh-CN" altLang="en-US" sz="24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3.数字写在字母前面，乘“1”时“1”可省略。</a:t>
            </a:r>
            <a:endParaRPr lang="zh-CN" altLang="en-US" sz="24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4.应用等式的性质解方程时，方程两边要同加同减同乘同除以相同的数，但除以的数不能是0。</a:t>
            </a:r>
            <a:endParaRPr lang="zh-CN" altLang="en-US" sz="24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5.解方程后别忘了检验。</a:t>
            </a:r>
            <a:endParaRPr lang="zh-CN" altLang="en-US" sz="24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  <a:p>
            <a:pPr eaLnBrk="1" hangingPunct="1">
              <a:lnSpc>
                <a:spcPct val="130000"/>
              </a:lnSpc>
              <a:spcBef>
                <a:spcPct val="0"/>
              </a:spcBef>
              <a:buFontTx/>
              <a:buNone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6.用方程解决实际问题时，要从题目的关键句中找等量关系，再列出方程。</a:t>
            </a:r>
            <a:endParaRPr lang="zh-CN" altLang="en-US" sz="2400" b="1"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爆炸形 2 3" title=""/>
          <p:cNvSpPr/>
          <p:nvPr/>
        </p:nvSpPr>
        <p:spPr>
          <a:xfrm rot="196189">
            <a:off x="4822031" y="442913"/>
            <a:ext cx="3146822" cy="1291829"/>
          </a:xfrm>
          <a:prstGeom prst="irregularSeal2">
            <a:avLst/>
          </a:prstGeom>
          <a:noFill/>
          <a:ln>
            <a:noFill/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en-US" sz="3200" b="1" noProof="1">
                <a:latin typeface="楷体" panose="02010609060101010101" charset="-122"/>
                <a:ea typeface="楷体" panose="02010609060101010101" charset="-122"/>
              </a:rPr>
              <a:t>注意</a:t>
            </a:r>
            <a:endParaRPr lang="en-US" altLang="en-US" sz="3200" b="1" noProof="1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1" title=""/>
          <p:cNvSpPr txBox="1"/>
          <p:nvPr/>
        </p:nvSpPr>
        <p:spPr>
          <a:xfrm>
            <a:off x="723593" y="611223"/>
            <a:ext cx="7163494" cy="396938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+mj-lt"/>
                <a:ea typeface="黑体" panose="02010609060101010101" pitchFamily="49" charset="-122"/>
              </a:rPr>
              <a:t>你能用含有字母的式子表示下面的数量关系吗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?</a:t>
            </a:r>
            <a:endParaRPr lang="en-US" altLang="zh-CN" sz="2400" b="1">
              <a:latin typeface="+mj-lt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（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1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）</a:t>
            </a:r>
            <a:r>
              <a:rPr lang="en-US" altLang="zh-CN" sz="2400" b="1" i="1">
                <a:latin typeface="+mj-lt"/>
                <a:ea typeface="黑体" panose="02010609060101010101" pitchFamily="49" charset="-122"/>
              </a:rPr>
              <a:t>x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的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7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倍；</a:t>
            </a:r>
            <a:endParaRPr lang="en-US" altLang="zh-CN" sz="2400" b="1">
              <a:latin typeface="+mj-lt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（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2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）</a:t>
            </a:r>
            <a:r>
              <a:rPr lang="en-US" altLang="zh-CN" sz="2400" b="1" i="1">
                <a:latin typeface="+mj-lt"/>
                <a:ea typeface="黑体" panose="02010609060101010101" pitchFamily="49" charset="-122"/>
              </a:rPr>
              <a:t>x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的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5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倍加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6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；</a:t>
            </a:r>
            <a:endParaRPr lang="en-US" altLang="zh-CN" sz="2400" b="1">
              <a:latin typeface="+mj-lt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（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3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）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5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减</a:t>
            </a:r>
            <a:r>
              <a:rPr lang="en-US" altLang="zh-CN" sz="2400" b="1" i="1">
                <a:latin typeface="+mj-lt"/>
                <a:ea typeface="黑体" panose="02010609060101010101" pitchFamily="49" charset="-122"/>
              </a:rPr>
              <a:t>x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的差除以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3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；</a:t>
            </a:r>
            <a:endParaRPr lang="en-US" altLang="zh-CN" sz="2400" b="1">
              <a:latin typeface="+mj-lt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（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4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）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200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减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5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个</a:t>
            </a:r>
            <a:r>
              <a:rPr lang="en-US" altLang="zh-CN" sz="2400" b="1" i="1">
                <a:latin typeface="+mj-lt"/>
                <a:ea typeface="黑体" panose="02010609060101010101" pitchFamily="49" charset="-122"/>
              </a:rPr>
              <a:t>a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的差；</a:t>
            </a:r>
            <a:endParaRPr lang="en-US" altLang="zh-CN" sz="2400" b="1">
              <a:latin typeface="+mj-lt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（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5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）比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7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个</a:t>
            </a:r>
            <a:r>
              <a:rPr lang="en-US" altLang="zh-CN" sz="2400" b="1" i="1">
                <a:latin typeface="+mj-lt"/>
                <a:ea typeface="黑体" panose="02010609060101010101" pitchFamily="49" charset="-122"/>
              </a:rPr>
              <a:t>b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多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2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的数；</a:t>
            </a:r>
            <a:endParaRPr lang="en-US" altLang="zh-CN" sz="2400" b="1">
              <a:latin typeface="+mj-lt"/>
              <a:ea typeface="黑体" panose="02010609060101010101" pitchFamily="49" charset="-122"/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（</a:t>
            </a:r>
            <a:r>
              <a:rPr lang="en-US" altLang="zh-CN" sz="2400" b="1">
                <a:latin typeface="+mj-lt"/>
                <a:ea typeface="黑体" panose="02010609060101010101" pitchFamily="49" charset="-122"/>
              </a:rPr>
              <a:t>6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）边长为</a:t>
            </a:r>
            <a:r>
              <a:rPr lang="en-US" altLang="zh-CN" sz="2400" b="1" i="1">
                <a:latin typeface="+mj-lt"/>
                <a:ea typeface="黑体" panose="02010609060101010101" pitchFamily="49" charset="-122"/>
              </a:rPr>
              <a:t>a</a:t>
            </a:r>
            <a:r>
              <a:rPr lang="zh-CN" altLang="en-US" sz="2400" b="1">
                <a:latin typeface="+mj-lt"/>
                <a:ea typeface="黑体" panose="02010609060101010101" pitchFamily="49" charset="-122"/>
              </a:rPr>
              <a:t>的正方形的面积与周长。</a:t>
            </a:r>
            <a:endParaRPr lang="zh-CN" altLang="en-US" sz="2400" b="1">
              <a:latin typeface="+mj-lt"/>
              <a:ea typeface="黑体" panose="02010609060101010101" pitchFamily="49" charset="-122"/>
            </a:endParaRPr>
          </a:p>
        </p:txBody>
      </p:sp>
      <p:sp>
        <p:nvSpPr>
          <p:cNvPr id="4" name="TextBox 6" title=""/>
          <p:cNvSpPr txBox="1"/>
          <p:nvPr/>
        </p:nvSpPr>
        <p:spPr>
          <a:xfrm>
            <a:off x="2667050" y="1266979"/>
            <a:ext cx="685800" cy="5067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7</a:t>
            </a:r>
            <a:r>
              <a:rPr lang="en-US" altLang="zh-CN" sz="2700" b="1" i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x</a:t>
            </a:r>
            <a:endParaRPr lang="zh-CN" altLang="en-US" sz="2700" b="1" i="1">
              <a:solidFill>
                <a:srgbClr val="FF0000"/>
              </a:solidFill>
              <a:latin typeface="+mj-lt"/>
              <a:ea typeface="黑体" panose="02010609060101010101" pitchFamily="49" charset="-122"/>
            </a:endParaRPr>
          </a:p>
        </p:txBody>
      </p:sp>
      <p:sp>
        <p:nvSpPr>
          <p:cNvPr id="5" name="TextBox 6" title=""/>
          <p:cNvSpPr txBox="1"/>
          <p:nvPr/>
        </p:nvSpPr>
        <p:spPr>
          <a:xfrm>
            <a:off x="3124238" y="1815681"/>
            <a:ext cx="1257300" cy="5067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5</a:t>
            </a:r>
            <a:r>
              <a:rPr lang="en-US" altLang="zh-CN" sz="2700" b="1" i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x+</a:t>
            </a:r>
            <a:r>
              <a:rPr lang="en-US" altLang="zh-CN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6</a:t>
            </a:r>
            <a:endParaRPr lang="zh-CN" altLang="en-US" sz="2700" b="1">
              <a:solidFill>
                <a:srgbClr val="FF0000"/>
              </a:solidFill>
              <a:latin typeface="+mj-lt"/>
              <a:ea typeface="黑体" panose="02010609060101010101" pitchFamily="49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3676648" y="2323681"/>
            <a:ext cx="1943100" cy="5067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（</a:t>
            </a:r>
            <a:r>
              <a:rPr lang="en-US" altLang="zh-CN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5-</a:t>
            </a:r>
            <a:r>
              <a:rPr lang="en-US" altLang="zh-CN" sz="2700" b="1" i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x</a:t>
            </a:r>
            <a:r>
              <a:rPr lang="zh-CN" altLang="en-US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）</a:t>
            </a:r>
            <a:r>
              <a:rPr lang="en-US" altLang="zh-CN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÷3</a:t>
            </a:r>
            <a:endParaRPr lang="zh-CN" altLang="en-US" sz="2700" b="1">
              <a:solidFill>
                <a:srgbClr val="FF0000"/>
              </a:solidFill>
              <a:latin typeface="+mj-lt"/>
              <a:ea typeface="黑体" panose="02010609060101010101" pitchFamily="49" charset="-122"/>
            </a:endParaRPr>
          </a:p>
        </p:txBody>
      </p:sp>
      <p:sp>
        <p:nvSpPr>
          <p:cNvPr id="7" name="TextBox 6" title=""/>
          <p:cNvSpPr txBox="1"/>
          <p:nvPr/>
        </p:nvSpPr>
        <p:spPr>
          <a:xfrm>
            <a:off x="3752888" y="2939503"/>
            <a:ext cx="1943100" cy="5067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200-5</a:t>
            </a:r>
            <a:r>
              <a:rPr lang="en-US" altLang="zh-CN" sz="2700" b="1" i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a</a:t>
            </a:r>
            <a:endParaRPr lang="zh-CN" altLang="en-US" sz="2700" b="1" i="1">
              <a:solidFill>
                <a:srgbClr val="FF0000"/>
              </a:solidFill>
              <a:latin typeface="+mj-lt"/>
              <a:ea typeface="黑体" panose="02010609060101010101" pitchFamily="49" charset="-122"/>
            </a:endParaRPr>
          </a:p>
        </p:txBody>
      </p:sp>
      <p:sp>
        <p:nvSpPr>
          <p:cNvPr id="8" name="TextBox 6" title=""/>
          <p:cNvSpPr txBox="1"/>
          <p:nvPr/>
        </p:nvSpPr>
        <p:spPr>
          <a:xfrm>
            <a:off x="3752888" y="3471983"/>
            <a:ext cx="1943100" cy="50673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7</a:t>
            </a:r>
            <a:r>
              <a:rPr lang="en-US" altLang="zh-CN" sz="2700" b="1" i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b</a:t>
            </a:r>
            <a:r>
              <a:rPr lang="en-US" altLang="zh-CN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+2</a:t>
            </a:r>
            <a:endParaRPr lang="zh-CN" altLang="en-US" sz="2700" b="1" i="1">
              <a:solidFill>
                <a:srgbClr val="FF0000"/>
              </a:solidFill>
              <a:latin typeface="+mj-lt"/>
              <a:ea typeface="黑体" panose="02010609060101010101" pitchFamily="49" charset="-122"/>
            </a:endParaRPr>
          </a:p>
        </p:txBody>
      </p:sp>
      <p:sp>
        <p:nvSpPr>
          <p:cNvPr id="9" name="TextBox 6" title=""/>
          <p:cNvSpPr txBox="1"/>
          <p:nvPr/>
        </p:nvSpPr>
        <p:spPr>
          <a:xfrm>
            <a:off x="5881150" y="3994222"/>
            <a:ext cx="952430" cy="506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2700" b="1" i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S=a</a:t>
            </a:r>
            <a:r>
              <a:rPr lang="en-US" altLang="zh-CN" sz="2700" b="1" baseline="30000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2</a:t>
            </a:r>
            <a:endParaRPr lang="zh-CN" altLang="en-US" sz="2700" b="1" baseline="30000">
              <a:solidFill>
                <a:srgbClr val="FF0000"/>
              </a:solidFill>
              <a:latin typeface="+mj-lt"/>
              <a:ea typeface="黑体" panose="02010609060101010101" pitchFamily="49" charset="-122"/>
            </a:endParaRPr>
          </a:p>
        </p:txBody>
      </p:sp>
      <p:sp>
        <p:nvSpPr>
          <p:cNvPr id="10" name="TextBox 6" title=""/>
          <p:cNvSpPr txBox="1"/>
          <p:nvPr/>
        </p:nvSpPr>
        <p:spPr>
          <a:xfrm>
            <a:off x="6857940" y="3994222"/>
            <a:ext cx="1124297" cy="5067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US" altLang="zh-CN" sz="2700" b="1" i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C</a:t>
            </a:r>
            <a:r>
              <a:rPr lang="en-US" altLang="zh-CN" sz="2700" b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=4</a:t>
            </a:r>
            <a:r>
              <a:rPr lang="en-US" altLang="zh-CN" sz="2700" b="1" i="1">
                <a:solidFill>
                  <a:srgbClr val="FF0000"/>
                </a:solidFill>
                <a:latin typeface="+mj-lt"/>
                <a:ea typeface="黑体" panose="02010609060101010101" pitchFamily="49" charset="-122"/>
              </a:rPr>
              <a:t>a</a:t>
            </a:r>
            <a:endParaRPr lang="zh-CN" altLang="en-US" sz="2700" b="1" baseline="30000">
              <a:solidFill>
                <a:srgbClr val="FF0000"/>
              </a:solidFill>
              <a:latin typeface="+mj-lt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矩形 1" title=""/>
          <p:cNvSpPr/>
          <p:nvPr/>
        </p:nvSpPr>
        <p:spPr>
          <a:xfrm>
            <a:off x="177800" y="-34925"/>
            <a:ext cx="9512300" cy="427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endParaRPr lang="en-US" altLang="en-US" sz="28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10000"/>
              </a:lnSpc>
            </a:pP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1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.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填空。</a:t>
            </a:r>
            <a:endParaRPr lang="en-US" altLang="en-US" sz="28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1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）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图书角原来有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本书，小英借走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2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本后，还剩</a:t>
            </a:r>
            <a:endParaRPr lang="en-US" altLang="en-US" sz="28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（         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）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本。小芳今年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y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岁，妈妈的年龄是小</a:t>
            </a:r>
            <a:endParaRPr lang="en-US" altLang="en-US" sz="28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芳的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6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倍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，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妈妈今年（       ）岁。     </a:t>
            </a:r>
            <a:endParaRPr lang="en-US" altLang="en-US" sz="28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（</a:t>
            </a:r>
            <a:r>
              <a:rPr lang="en-US" altLang="zh-CN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2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）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一个正方形的边长是</a:t>
            </a:r>
            <a:r>
              <a:rPr lang="en-US" altLang="zh-CN" sz="2800" b="1" i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a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分米，它的面积是</a:t>
            </a:r>
            <a:endParaRPr lang="en-US" altLang="en-US" sz="28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pPr>
              <a:lnSpc>
                <a:spcPct val="150000"/>
              </a:lnSpc>
            </a:pP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（      </a:t>
            </a:r>
            <a:r>
              <a:rPr lang="zh-CN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）</a:t>
            </a:r>
            <a:r>
              <a:rPr lang="en-US" altLang="en-US" sz="28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平方分米。</a:t>
            </a:r>
            <a:endParaRPr lang="en-US" altLang="en-US" sz="2800" b="1">
              <a:solidFill>
                <a:srgbClr val="00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" name="TextBox 2" title=""/>
          <p:cNvSpPr txBox="1"/>
          <p:nvPr/>
        </p:nvSpPr>
        <p:spPr>
          <a:xfrm>
            <a:off x="1249363" y="1684338"/>
            <a:ext cx="928687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zh-CN" altLang="en-US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－</a:t>
            </a:r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2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6" name="TextBox 3" title=""/>
          <p:cNvSpPr txBox="1"/>
          <p:nvPr/>
        </p:nvSpPr>
        <p:spPr>
          <a:xfrm>
            <a:off x="4368800" y="2311400"/>
            <a:ext cx="89535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6</a:t>
            </a: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y</a:t>
            </a:r>
            <a:endParaRPr lang="en-US" altLang="zh-CN" sz="2800" b="1" i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9" name="TextBox 4" title=""/>
          <p:cNvSpPr txBox="1"/>
          <p:nvPr/>
        </p:nvSpPr>
        <p:spPr>
          <a:xfrm>
            <a:off x="1249363" y="3656013"/>
            <a:ext cx="588962" cy="52197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a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²</a:t>
            </a:r>
            <a:endParaRPr lang="en-US" altLang="zh-CN" sz="28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TextBox 1" title=""/>
          <p:cNvSpPr txBox="1"/>
          <p:nvPr/>
        </p:nvSpPr>
        <p:spPr>
          <a:xfrm>
            <a:off x="827585" y="876702"/>
            <a:ext cx="7603352" cy="348551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lnSpc>
                <a:spcPct val="120000"/>
              </a:lnSpc>
              <a:spcBef>
                <a:spcPct val="0"/>
              </a:spcBef>
              <a:defRPr/>
            </a:pPr>
            <a:r>
              <a:rPr lang="en-US" altLang="zh-CN" sz="26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</a:t>
            </a:r>
            <a:r>
              <a:rPr lang="en-US" altLang="zh-CN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.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用含有字母的式子表示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下面的数量关系。</a:t>
            </a:r>
            <a:endParaRPr lang="en-US" altLang="zh-CN" sz="2600" b="1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fontAlgn="base">
              <a:lnSpc>
                <a:spcPct val="120000"/>
              </a:lnSpc>
              <a:spcBef>
                <a:spcPct val="0"/>
              </a:spcBef>
              <a:defRPr/>
            </a:pP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王叔叔每小时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加工</a:t>
            </a:r>
            <a:r>
              <a:rPr lang="en-US" altLang="zh-CN" sz="2800" b="1" i="1">
                <a:latin typeface="Times New Roman" panose="02020603050405020304" pitchFamily="18" charset="0"/>
                <a:ea typeface="楷体" panose="02010609060101010101" charset="-122"/>
              </a:rPr>
              <a:t>a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个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零件，</a:t>
            </a:r>
            <a:r>
              <a:rPr lang="en-US" altLang="zh-CN" sz="2600" b="1" i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t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小时共加工</a:t>
            </a:r>
            <a:r>
              <a:rPr lang="en-US" altLang="zh-CN" sz="2600" b="1" i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c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个零件。（      ）</a:t>
            </a:r>
            <a:endParaRPr lang="en-US" altLang="zh-CN" sz="2600" b="1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fontAlgn="base">
              <a:lnSpc>
                <a:spcPct val="120000"/>
              </a:lnSpc>
              <a:spcBef>
                <a:spcPct val="0"/>
              </a:spcBef>
              <a:defRPr/>
            </a:pP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①如果每小时加工</a:t>
            </a:r>
            <a:r>
              <a:rPr lang="en-US" altLang="zh-CN" sz="26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30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个零件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，</a:t>
            </a:r>
            <a:r>
              <a:rPr lang="en-US" altLang="zh-CN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5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小时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可以加工</a:t>
            </a:r>
            <a:r>
              <a:rPr lang="en-US" altLang="zh-CN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( </a:t>
            </a:r>
            <a:r>
              <a:rPr lang="en-US" altLang="zh-CN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     </a:t>
            </a:r>
            <a:r>
              <a:rPr lang="en-US" altLang="zh-CN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 )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个零件。</a:t>
            </a:r>
            <a:endParaRPr lang="en-US" altLang="zh-CN" sz="2600" b="1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  <a:p>
            <a:pPr fontAlgn="base">
              <a:lnSpc>
                <a:spcPct val="120000"/>
              </a:lnSpc>
              <a:spcBef>
                <a:spcPct val="0"/>
              </a:spcBef>
              <a:defRPr/>
            </a:pP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②如果每小时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加工</a:t>
            </a:r>
            <a:r>
              <a:rPr lang="en-US" altLang="zh-CN" sz="2600" b="1" smtClean="0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25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个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零件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，（      ）小时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可以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加工</a:t>
            </a:r>
            <a:r>
              <a:rPr lang="en-US" altLang="zh-CN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100</a:t>
            </a:r>
            <a:r>
              <a:rPr lang="zh-CN" altLang="en-US" sz="2600" b="1" smtClean="0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个</a:t>
            </a:r>
            <a:r>
              <a:rPr lang="zh-CN" altLang="en-US" sz="26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零件。</a:t>
            </a:r>
            <a:endParaRPr lang="en-US" altLang="zh-CN" sz="2600" b="1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8" name="TextBox 6" title=""/>
          <p:cNvSpPr txBox="1"/>
          <p:nvPr/>
        </p:nvSpPr>
        <p:spPr>
          <a:xfrm>
            <a:off x="1331640" y="1855197"/>
            <a:ext cx="1960563" cy="521970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 i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a</a:t>
            </a:r>
            <a:r>
              <a:rPr lang="en-US" altLang="zh-CN" sz="2800" b="1" i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t</a:t>
            </a:r>
            <a:r>
              <a:rPr lang="en-US" altLang="zh-CN" sz="2800" b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=</a:t>
            </a:r>
            <a:r>
              <a:rPr lang="en-US" altLang="zh-CN" sz="2800" b="1" i="1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c</a:t>
            </a:r>
            <a:endParaRPr lang="zh-CN" altLang="en-US" sz="2800" b="1" i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0" name="矩形 19" title=""/>
          <p:cNvSpPr>
            <a:spLocks noChangeArrowheads="1"/>
          </p:cNvSpPr>
          <p:nvPr/>
        </p:nvSpPr>
        <p:spPr bwMode="auto">
          <a:xfrm>
            <a:off x="1331640" y="2864908"/>
            <a:ext cx="71628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 sz="2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150</a:t>
            </a:r>
            <a:endParaRPr lang="zh-CN" altLang="en-US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1" name="矩形 20" title=""/>
          <p:cNvSpPr>
            <a:spLocks noChangeArrowheads="1"/>
          </p:cNvSpPr>
          <p:nvPr/>
        </p:nvSpPr>
        <p:spPr bwMode="auto">
          <a:xfrm>
            <a:off x="5922395" y="3304347"/>
            <a:ext cx="36068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None/>
              <a:defRPr sz="2800" b="1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mtClean="0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4</a:t>
            </a:r>
            <a:endParaRPr lang="zh-CN" altLang="en-US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20486" name="文本框 2" title=""/>
          <p:cNvSpPr txBox="1"/>
          <p:nvPr>
            <p:custDataLst>
              <p:tags r:id="rId2"/>
            </p:custDataLst>
          </p:nvPr>
        </p:nvSpPr>
        <p:spPr>
          <a:xfrm>
            <a:off x="3292475" y="416243"/>
            <a:ext cx="2835275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[</a:t>
            </a:r>
            <a:r>
              <a:rPr lang="zh-CN" altLang="en-US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教材</a:t>
            </a:r>
            <a:r>
              <a:rPr lang="en-US" altLang="zh-CN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P110  T3</a:t>
            </a:r>
            <a:r>
              <a:rPr lang="zh-CN" altLang="en-US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en-US" altLang="zh-CN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]</a:t>
            </a:r>
            <a:endParaRPr lang="en-US" altLang="zh-CN" sz="2000" b="1">
              <a:solidFill>
                <a:srgbClr val="FF8772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 title=""/>
          <p:cNvSpPr txBox="1"/>
          <p:nvPr/>
        </p:nvSpPr>
        <p:spPr>
          <a:xfrm>
            <a:off x="609484" y="742998"/>
            <a:ext cx="7925033" cy="119888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  <a:defRPr/>
            </a:pPr>
            <a:r>
              <a:rPr lang="zh-CN" altLang="en-US" sz="2400" b="1">
                <a:latin typeface="+mj-lt"/>
                <a:ea typeface="黑体" panose="02010609060101010101" pitchFamily="49" charset="-122"/>
              </a:rPr>
              <a:t>什么叫方程？等式与方程有什么区别和联系？什么叫方程的解和解方程？</a:t>
            </a:r>
            <a:endParaRPr lang="zh-CN" altLang="en-US" sz="2400" b="1">
              <a:latin typeface="+mj-lt"/>
              <a:ea typeface="黑体" panose="02010609060101010101" pitchFamily="49" charset="-122"/>
            </a:endParaRPr>
          </a:p>
        </p:txBody>
      </p:sp>
      <p:sp>
        <p:nvSpPr>
          <p:cNvPr id="3" name="TextBox 6" title=""/>
          <p:cNvSpPr txBox="1"/>
          <p:nvPr/>
        </p:nvSpPr>
        <p:spPr>
          <a:xfrm>
            <a:off x="1143090" y="2007333"/>
            <a:ext cx="4144932" cy="460375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rgbClr val="00B050"/>
            </a:solidFill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含有未知数的等式叫做</a:t>
            </a:r>
            <a:r>
              <a:rPr lang="zh-CN" altLang="en-US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方程</a:t>
            </a:r>
            <a:r>
              <a:rPr lang="zh-CN" altLang="en-US" sz="2400" b="1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1143090" y="2630858"/>
            <a:ext cx="5692140" cy="4603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en-US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dk1"/>
                </a:solidFill>
                <a:latin typeface="楷体" panose="02010609060101010101" charset="-122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方程一定是等式，但等式不一定是方程。</a:t>
            </a:r>
            <a:endParaRPr lang="zh-CN" altLang="en-US"/>
          </a:p>
        </p:txBody>
      </p:sp>
      <p:sp>
        <p:nvSpPr>
          <p:cNvPr id="6" name="矩形 5" title=""/>
          <p:cNvSpPr/>
          <p:nvPr/>
        </p:nvSpPr>
        <p:spPr>
          <a:xfrm>
            <a:off x="1143090" y="3254383"/>
            <a:ext cx="7238810" cy="4603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zh-CN" sz="2400" b="1">
                <a:latin typeface="楷体" panose="02010609060101010101" charset="-122"/>
                <a:ea typeface="楷体" panose="02010609060101010101" charset="-122"/>
              </a:rPr>
              <a:t>使方程左右两边相等的未知数的值，叫做方程的</a:t>
            </a:r>
            <a:r>
              <a:rPr lang="zh-CN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解</a:t>
            </a:r>
            <a:r>
              <a:rPr lang="zh-CN" altLang="zh-CN" sz="2400" b="1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1143090" y="3877908"/>
            <a:ext cx="4467860" cy="4603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zh-CN" sz="2400" b="1">
                <a:latin typeface="楷体" panose="02010609060101010101" charset="-122"/>
                <a:ea typeface="楷体" panose="02010609060101010101" charset="-122"/>
              </a:rPr>
              <a:t>求方程的解的过程叫做</a:t>
            </a:r>
            <a:r>
              <a:rPr lang="zh-CN" altLang="zh-CN" sz="240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</a:rPr>
              <a:t>解方程</a:t>
            </a:r>
            <a:r>
              <a:rPr lang="zh-CN" altLang="zh-CN" sz="2400" b="1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zh-CN" altLang="en-US" sz="24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7" name="圆角矩形 6" title=""/>
          <p:cNvSpPr/>
          <p:nvPr>
            <p:custDataLst>
              <p:tags r:id="rId2"/>
            </p:custDataLst>
          </p:nvPr>
        </p:nvSpPr>
        <p:spPr>
          <a:xfrm>
            <a:off x="3204349" y="182781"/>
            <a:ext cx="2736304" cy="49478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 title=""/>
          <p:cNvSpPr/>
          <p:nvPr>
            <p:custDataLst>
              <p:tags r:id="rId3"/>
            </p:custDataLst>
          </p:nvPr>
        </p:nvSpPr>
        <p:spPr>
          <a:xfrm>
            <a:off x="3277870" y="58420"/>
            <a:ext cx="2237105" cy="538480"/>
          </a:xfrm>
          <a:prstGeom prst="rect">
            <a:avLst/>
          </a:prstGeom>
        </p:spPr>
        <p:txBody>
          <a:bodyPr wrap="none">
            <a:no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base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zh-CN" sz="2800" b="1">
                <a:solidFill>
                  <a:prstClr val="black"/>
                </a:solidFill>
                <a:latin typeface="Times New Roman" panose="02020603050405020304" pitchFamily="18" charset="0"/>
                <a:ea typeface="楷体" panose="02010609060101010101" charset="-122"/>
                <a:cs typeface="Times New Roman" panose="02020603050405020304" pitchFamily="18" charset="0"/>
              </a:rPr>
              <a:t>2.</a:t>
            </a:r>
            <a:r>
              <a:rPr lang="zh-CN" altLang="en-US" sz="28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复习方程。</a:t>
            </a:r>
            <a:endParaRPr lang="zh-CN" altLang="en-US" sz="2800" b="1">
              <a:solidFill>
                <a:prstClr val="black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8" grpId="0"/>
      <p:bldP spid="7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extBox 8" title=""/>
          <p:cNvSpPr txBox="1"/>
          <p:nvPr/>
        </p:nvSpPr>
        <p:spPr>
          <a:xfrm>
            <a:off x="966521" y="1861462"/>
            <a:ext cx="477268" cy="119888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2400" b="1" i="0" u="none" kern="1200" baseline="0">
                <a:solidFill>
                  <a:schemeClr val="tx1"/>
                </a:solidFill>
                <a:latin typeface="Times New Roman" panose="02020603050405020304" pitchFamily="18" charset="0"/>
                <a:ea typeface="楷体" panose="02010609060101010101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>
                <a:solidFill>
                  <a:srgbClr val="0070C0"/>
                </a:solidFill>
              </a:rPr>
              <a:t>解方程</a:t>
            </a:r>
            <a:endParaRPr lang="zh-CN" altLang="en-US">
              <a:solidFill>
                <a:srgbClr val="0070C0"/>
              </a:solidFill>
            </a:endParaRPr>
          </a:p>
        </p:txBody>
      </p:sp>
      <p:sp>
        <p:nvSpPr>
          <p:cNvPr id="10" name="左大括号 9" title=""/>
          <p:cNvSpPr/>
          <p:nvPr/>
        </p:nvSpPr>
        <p:spPr>
          <a:xfrm>
            <a:off x="1579166" y="1211179"/>
            <a:ext cx="249238" cy="2500900"/>
          </a:xfrm>
          <a:prstGeom prst="leftBrace">
            <a:avLst>
              <a:gd name="adj1" fmla="val 67793"/>
              <a:gd name="adj2" fmla="val 50000"/>
            </a:avLst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13" name="TextBox 12" title=""/>
          <p:cNvSpPr txBox="1"/>
          <p:nvPr/>
        </p:nvSpPr>
        <p:spPr>
          <a:xfrm>
            <a:off x="1858566" y="1203598"/>
            <a:ext cx="6303962" cy="46037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形如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ax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的方程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charset="-122"/>
              </a:rPr>
              <a:t>   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解：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ax</a:t>
            </a:r>
            <a:r>
              <a:rPr lang="en-US" altLang="zh-CN" sz="2400" b="1" err="1">
                <a:latin typeface="Times New Roman" panose="02020603050405020304" pitchFamily="18" charset="0"/>
                <a:ea typeface="楷体" panose="02010609060101010101" charset="-122"/>
              </a:rPr>
              <a:t>÷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a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en-US" altLang="zh-CN" sz="2400" b="1" err="1">
                <a:latin typeface="Times New Roman" panose="02020603050405020304" pitchFamily="18" charset="0"/>
                <a:ea typeface="楷体" panose="02010609060101010101" charset="-122"/>
              </a:rPr>
              <a:t>÷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a    x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en-US" altLang="zh-CN" sz="2400" b="1" err="1">
                <a:latin typeface="Times New Roman" panose="02020603050405020304" pitchFamily="18" charset="0"/>
                <a:ea typeface="楷体" panose="02010609060101010101" charset="-122"/>
              </a:rPr>
              <a:t>÷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a</a:t>
            </a:r>
            <a:endParaRPr lang="zh-CN" altLang="en-US" sz="2400" b="1" i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14" name="TextBox 13" title=""/>
          <p:cNvSpPr txBox="1"/>
          <p:nvPr/>
        </p:nvSpPr>
        <p:spPr>
          <a:xfrm>
            <a:off x="1858566" y="1801118"/>
            <a:ext cx="4697412" cy="82994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形如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a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－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x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的方程</a:t>
            </a:r>
            <a:endParaRPr lang="en-US" altLang="zh-CN" sz="2400" b="1">
              <a:latin typeface="Times New Roman" panose="02020603050405020304" pitchFamily="18" charset="0"/>
              <a:ea typeface="楷体" panose="02010609060101010101" charset="-122"/>
            </a:endParaRPr>
          </a:p>
          <a:p>
            <a:pPr eaLnBrk="1" hangingPunct="1">
              <a:defRPr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解：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a</a:t>
            </a:r>
            <a:r>
              <a:rPr lang="zh-CN" altLang="en-US" sz="2400" b="1" i="1">
                <a:latin typeface="Times New Roman" panose="02020603050405020304" pitchFamily="18" charset="0"/>
                <a:ea typeface="楷体" panose="02010609060101010101" charset="-122"/>
              </a:rPr>
              <a:t>－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x+x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en-US" altLang="zh-CN" sz="2400" b="1" err="1">
                <a:latin typeface="Times New Roman" panose="02020603050405020304" pitchFamily="18" charset="0"/>
                <a:ea typeface="楷体" panose="02010609060101010101" charset="-122"/>
              </a:rPr>
              <a:t>+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x    b+x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a    x=a-b</a:t>
            </a:r>
            <a:endParaRPr lang="zh-CN" altLang="en-US" sz="2400" b="1" i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15" name="TextBox 14" title=""/>
          <p:cNvSpPr txBox="1"/>
          <p:nvPr/>
        </p:nvSpPr>
        <p:spPr>
          <a:xfrm>
            <a:off x="1858566" y="2766938"/>
            <a:ext cx="5275262" cy="46037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形如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ax</a:t>
            </a:r>
            <a:r>
              <a:rPr lang="en-US" altLang="zh-CN" sz="2400" b="1" err="1">
                <a:latin typeface="Times New Roman" panose="02020603050405020304" pitchFamily="18" charset="0"/>
                <a:ea typeface="楷体" panose="02010609060101010101" charset="-122"/>
              </a:rPr>
              <a:t>±</a:t>
            </a:r>
            <a:r>
              <a:rPr lang="en-US" altLang="zh-CN" sz="2400" b="1" i="1" err="1"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c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的方程把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ax</a:t>
            </a:r>
            <a:r>
              <a:rPr lang="zh-CN" altLang="en-US" sz="2400" b="1" smtClean="0">
                <a:latin typeface="Times New Roman" panose="02020603050405020304" pitchFamily="18" charset="0"/>
                <a:ea typeface="楷体" panose="02010609060101010101" charset="-122"/>
              </a:rPr>
              <a:t>看作一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个整体</a:t>
            </a:r>
            <a:endParaRPr lang="zh-CN" altLang="en-US" sz="2400" b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16" name="TextBox 15" title=""/>
          <p:cNvSpPr txBox="1"/>
          <p:nvPr/>
        </p:nvSpPr>
        <p:spPr>
          <a:xfrm>
            <a:off x="1864639" y="3362872"/>
            <a:ext cx="6405066" cy="82994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形如</a:t>
            </a:r>
            <a:r>
              <a:rPr lang="en-US" altLang="zh-CN" sz="2400" b="1" i="1" smtClean="0">
                <a:latin typeface="Times New Roman" panose="02020603050405020304" pitchFamily="18" charset="0"/>
                <a:ea typeface="楷体" panose="02010609060101010101" charset="-122"/>
              </a:rPr>
              <a:t>a</a:t>
            </a:r>
            <a:r>
              <a:rPr lang="zh-CN" altLang="en-US" sz="2400" b="1" smtClean="0">
                <a:latin typeface="Times New Roman" panose="02020603050405020304" pitchFamily="18" charset="0"/>
                <a:ea typeface="楷体" panose="02010609060101010101" charset="-122"/>
              </a:rPr>
              <a:t>（</a:t>
            </a:r>
            <a:r>
              <a:rPr lang="en-US" altLang="zh-CN" sz="2400" b="1" i="1" smtClean="0">
                <a:latin typeface="Times New Roman" panose="02020603050405020304" pitchFamily="18" charset="0"/>
                <a:ea typeface="楷体" panose="02010609060101010101" charset="-122"/>
              </a:rPr>
              <a:t>x</a:t>
            </a:r>
            <a:r>
              <a:rPr lang="en-US" altLang="zh-CN" sz="2400" b="1" smtClean="0">
                <a:latin typeface="Times New Roman" panose="02020603050405020304" pitchFamily="18" charset="0"/>
                <a:ea typeface="楷体" panose="02010609060101010101" charset="-122"/>
              </a:rPr>
              <a:t>±</a:t>
            </a:r>
            <a:r>
              <a:rPr lang="en-US" altLang="zh-CN" sz="2400" b="1" i="1" smtClean="0"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zh-CN" altLang="en-US" sz="2400" b="1" smtClean="0">
                <a:latin typeface="Times New Roman" panose="02020603050405020304" pitchFamily="18" charset="0"/>
                <a:ea typeface="楷体" panose="02010609060101010101" charset="-122"/>
              </a:rPr>
              <a:t>）</a:t>
            </a:r>
            <a:r>
              <a:rPr lang="en-US" altLang="zh-CN" sz="2400" b="1" smtClean="0">
                <a:latin typeface="Times New Roman" panose="02020603050405020304" pitchFamily="18" charset="0"/>
                <a:ea typeface="楷体" panose="02010609060101010101" charset="-122"/>
              </a:rPr>
              <a:t>=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c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的方程</a:t>
            </a:r>
            <a:r>
              <a:rPr lang="zh-CN" altLang="en-US" sz="2400" b="1" smtClean="0">
                <a:latin typeface="Times New Roman" panose="02020603050405020304" pitchFamily="18" charset="0"/>
                <a:ea typeface="楷体" panose="02010609060101010101" charset="-122"/>
              </a:rPr>
              <a:t>把（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x</a:t>
            </a:r>
            <a:r>
              <a:rPr lang="en-US" altLang="zh-CN" sz="2400" b="1">
                <a:latin typeface="Times New Roman" panose="02020603050405020304" pitchFamily="18" charset="0"/>
                <a:ea typeface="楷体" panose="02010609060101010101" charset="-122"/>
              </a:rPr>
              <a:t>±</a:t>
            </a:r>
            <a:r>
              <a:rPr lang="en-US" altLang="zh-CN" sz="2400" b="1" i="1">
                <a:latin typeface="Times New Roman" panose="02020603050405020304" pitchFamily="18" charset="0"/>
                <a:ea typeface="楷体" panose="02010609060101010101" charset="-122"/>
              </a:rPr>
              <a:t>b</a:t>
            </a:r>
            <a:r>
              <a:rPr lang="zh-CN" altLang="en-US" sz="2400" b="1" smtClean="0">
                <a:latin typeface="Times New Roman" panose="02020603050405020304" pitchFamily="18" charset="0"/>
                <a:ea typeface="楷体" panose="02010609060101010101" charset="-122"/>
              </a:rPr>
              <a:t>）看作一</a:t>
            </a:r>
            <a:r>
              <a:rPr lang="zh-CN" altLang="en-US" sz="2400" b="1">
                <a:latin typeface="Times New Roman" panose="02020603050405020304" pitchFamily="18" charset="0"/>
                <a:ea typeface="楷体" panose="02010609060101010101" charset="-122"/>
              </a:rPr>
              <a:t>个整体</a:t>
            </a:r>
            <a:endParaRPr lang="zh-CN" altLang="en-US" sz="2400" b="1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 title=""/>
          <p:cNvSpPr/>
          <p:nvPr/>
        </p:nvSpPr>
        <p:spPr>
          <a:xfrm>
            <a:off x="371055" y="2613171"/>
            <a:ext cx="2088232" cy="52197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zh-CN" sz="2800" b="1">
                <a:solidFill>
                  <a:srgbClr val="FF0000"/>
                </a:solidFill>
                <a:latin typeface="Times New Roman" panose="02020603050405020304" pitchFamily="18" charset="0"/>
                <a:ea typeface="楷体" panose="02010609060101010101" charset="-122"/>
              </a:rPr>
              <a:t>等式的性质</a:t>
            </a:r>
            <a:endParaRPr lang="zh-CN" altLang="en-US" sz="2800" b="1">
              <a:solidFill>
                <a:srgbClr val="FF000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10" name="矩形 9" title=""/>
          <p:cNvSpPr/>
          <p:nvPr/>
        </p:nvSpPr>
        <p:spPr>
          <a:xfrm>
            <a:off x="3048003" y="1851407"/>
            <a:ext cx="1251150" cy="52197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sym typeface="+mn-ea"/>
              </a:rPr>
              <a:t>性质</a:t>
            </a:r>
            <a:r>
              <a:rPr lang="zh-CN" altLang="zh-CN" sz="2800" b="1" smtClean="0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  <a:sym typeface="+mn-ea"/>
              </a:rPr>
              <a:t>1</a:t>
            </a:r>
            <a:endParaRPr lang="zh-CN" altLang="zh-CN" sz="2800" b="1">
              <a:solidFill>
                <a:srgbClr val="0070C0"/>
              </a:solidFill>
              <a:latin typeface="Times New Roman" panose="02020603050405020304" pitchFamily="18" charset="0"/>
              <a:ea typeface="楷体" panose="02010609060101010101" charset="-122"/>
              <a:sym typeface="+mn-ea"/>
            </a:endParaRPr>
          </a:p>
        </p:txBody>
      </p:sp>
      <p:sp>
        <p:nvSpPr>
          <p:cNvPr id="13" name="矩形 12" title=""/>
          <p:cNvSpPr/>
          <p:nvPr/>
        </p:nvSpPr>
        <p:spPr>
          <a:xfrm>
            <a:off x="4477841" y="1557804"/>
            <a:ext cx="3838575" cy="138366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 b="1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charset="-122"/>
              </a:rPr>
              <a:t>等式两边加上或减去同一个数，左右两边仍然相等。</a:t>
            </a:r>
            <a:endParaRPr lang="zh-CN" altLang="en-US" sz="2800" b="1">
              <a:solidFill>
                <a:schemeClr val="dk1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14" name="矩形 13" title=""/>
          <p:cNvSpPr/>
          <p:nvPr/>
        </p:nvSpPr>
        <p:spPr>
          <a:xfrm>
            <a:off x="3071810" y="3612055"/>
            <a:ext cx="1227343" cy="521970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 b="1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性质</a:t>
            </a:r>
            <a:r>
              <a:rPr lang="en-US" altLang="zh-CN" sz="2800" b="1" smtClean="0">
                <a:solidFill>
                  <a:srgbClr val="0070C0"/>
                </a:solidFill>
                <a:latin typeface="Times New Roman" panose="02020603050405020304" pitchFamily="18" charset="0"/>
                <a:ea typeface="楷体" panose="02010609060101010101" charset="-122"/>
              </a:rPr>
              <a:t>2</a:t>
            </a:r>
            <a:endParaRPr lang="zh-CN" altLang="en-US" sz="2800" b="1">
              <a:solidFill>
                <a:srgbClr val="0070C0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15" name="矩形 14" title=""/>
          <p:cNvSpPr/>
          <p:nvPr/>
        </p:nvSpPr>
        <p:spPr>
          <a:xfrm>
            <a:off x="4477840" y="3242722"/>
            <a:ext cx="3838575" cy="1383665"/>
          </a:xfrm>
          <a:prstGeom prst="rect">
            <a:avLst/>
          </a:prstGeom>
          <a:noFill/>
          <a:ln w="28575">
            <a:solidFill>
              <a:srgbClr val="00B050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800" b="1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charset="-122"/>
              </a:rPr>
              <a:t>等式两边乘同一个数，或除以同一个不为</a:t>
            </a:r>
            <a:r>
              <a:rPr lang="en-US" altLang="zh-CN" sz="2800" b="1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charset="-122"/>
              </a:rPr>
              <a:t>0</a:t>
            </a:r>
            <a:r>
              <a:rPr lang="zh-CN" altLang="zh-CN" sz="2800" b="1">
                <a:solidFill>
                  <a:schemeClr val="dk1"/>
                </a:solidFill>
                <a:latin typeface="Times New Roman" panose="02020603050405020304" pitchFamily="18" charset="0"/>
                <a:ea typeface="楷体" panose="02010609060101010101" charset="-122"/>
              </a:rPr>
              <a:t>的数，左右两边仍然相等。</a:t>
            </a:r>
            <a:endParaRPr lang="zh-CN" altLang="zh-CN" sz="2800" b="1">
              <a:solidFill>
                <a:schemeClr val="dk1"/>
              </a:solidFill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16" name="左大括号 15" title=""/>
          <p:cNvSpPr/>
          <p:nvPr/>
        </p:nvSpPr>
        <p:spPr>
          <a:xfrm>
            <a:off x="2555776" y="1866719"/>
            <a:ext cx="309563" cy="2016125"/>
          </a:xfrm>
          <a:prstGeom prst="leftBrace">
            <a:avLst>
              <a:gd name="adj1" fmla="val 54487"/>
              <a:gd name="adj2" fmla="val 50000"/>
            </a:avLst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defRPr/>
            </a:pPr>
            <a:endParaRPr lang="zh-CN" altLang="en-US">
              <a:latin typeface="Times New Roman" panose="02020603050405020304" pitchFamily="18" charset="0"/>
              <a:ea typeface="楷体" panose="02010609060101010101" charset="-122"/>
            </a:endParaRPr>
          </a:p>
        </p:txBody>
      </p:sp>
      <p:sp>
        <p:nvSpPr>
          <p:cNvPr id="17" name="圆角矩形标注 16" title=""/>
          <p:cNvSpPr/>
          <p:nvPr/>
        </p:nvSpPr>
        <p:spPr>
          <a:xfrm>
            <a:off x="420193" y="935148"/>
            <a:ext cx="3265288" cy="578480"/>
          </a:xfrm>
          <a:prstGeom prst="wedgeRoundRectCallout">
            <a:avLst>
              <a:gd name="adj1" fmla="val -46623"/>
              <a:gd name="adj2" fmla="val -12665"/>
              <a:gd name="adj3" fmla="val 16667"/>
            </a:avLst>
          </a:prstGeom>
          <a:solidFill>
            <a:srgbClr val="E8F0F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矩形 18" title=""/>
          <p:cNvSpPr/>
          <p:nvPr/>
        </p:nvSpPr>
        <p:spPr>
          <a:xfrm>
            <a:off x="398223" y="935148"/>
            <a:ext cx="3400425" cy="521970"/>
          </a:xfrm>
          <a:prstGeom prst="rect">
            <a:avLst/>
          </a:prstGeom>
          <a:ln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8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等式的性质有哪些</a:t>
            </a:r>
            <a:r>
              <a:rPr lang="zh-CN" altLang="zh-CN" sz="2800" b="1">
                <a:solidFill>
                  <a:prstClr val="black"/>
                </a:solidFill>
                <a:latin typeface="楷体" panose="02010609060101010101" charset="-122"/>
                <a:ea typeface="楷体" panose="02010609060101010101" charset="-122"/>
              </a:rPr>
              <a:t>？</a:t>
            </a:r>
            <a:endParaRPr lang="zh-CN" altLang="en-US" sz="2800"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3" name="TextBox 1" title=""/>
          <p:cNvSpPr txBox="1"/>
          <p:nvPr/>
        </p:nvSpPr>
        <p:spPr>
          <a:xfrm>
            <a:off x="749300" y="636588"/>
            <a:ext cx="5041900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（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3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）解下列方程。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3554" name="TextBox 2" title=""/>
          <p:cNvSpPr txBox="1"/>
          <p:nvPr/>
        </p:nvSpPr>
        <p:spPr>
          <a:xfrm>
            <a:off x="1306513" y="1266825"/>
            <a:ext cx="6373812" cy="58356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5</a:t>
            </a:r>
            <a:r>
              <a:rPr lang="en-US" altLang="zh-CN" sz="3200" b="1" i="1"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＋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7=42                      </a:t>
            </a:r>
            <a:r>
              <a:rPr lang="en-US" altLang="zh-CN" sz="3200" b="1" i="1"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÷4.2=2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3555" name="TextBox 3" title=""/>
          <p:cNvSpPr txBox="1"/>
          <p:nvPr/>
        </p:nvSpPr>
        <p:spPr>
          <a:xfrm>
            <a:off x="1166813" y="2860675"/>
            <a:ext cx="7172325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3.6</a:t>
            </a:r>
            <a:r>
              <a:rPr lang="en-US" altLang="zh-CN" sz="3200" b="1" i="1"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－</a:t>
            </a:r>
            <a:r>
              <a:rPr lang="en-US" altLang="zh-CN" sz="3200" b="1" i="1"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=3.25                2(</a:t>
            </a:r>
            <a:r>
              <a:rPr lang="en-US" altLang="zh-CN" sz="3200" b="1" i="1"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zh-CN" altLang="en-US" sz="3200" b="1">
                <a:latin typeface="Times New Roman" panose="02020603050405020304" pitchFamily="18" charset="0"/>
                <a:ea typeface="黑体" panose="02010609060101010101" pitchFamily="49" charset="-122"/>
              </a:rPr>
              <a:t>－</a:t>
            </a:r>
            <a:r>
              <a:rPr lang="en-US" altLang="zh-CN" sz="3200" b="1">
                <a:latin typeface="Times New Roman" panose="02020603050405020304" pitchFamily="18" charset="0"/>
                <a:ea typeface="黑体" panose="02010609060101010101" pitchFamily="49" charset="-122"/>
              </a:rPr>
              <a:t>3)=5.8</a:t>
            </a:r>
            <a:endParaRPr lang="zh-CN" altLang="en-US" sz="3200" b="1"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5" name="TextBox 4" title=""/>
          <p:cNvSpPr txBox="1"/>
          <p:nvPr/>
        </p:nvSpPr>
        <p:spPr>
          <a:xfrm>
            <a:off x="1095058" y="1851025"/>
            <a:ext cx="3665537" cy="1076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解：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5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=35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   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=7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7" name="TextBox 6" title=""/>
          <p:cNvSpPr txBox="1"/>
          <p:nvPr/>
        </p:nvSpPr>
        <p:spPr>
          <a:xfrm>
            <a:off x="3479483" y="1752600"/>
            <a:ext cx="4743450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解：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÷4.2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  <a:sym typeface="宋体" panose="02010600030101010101" pitchFamily="2" charset="-122"/>
              </a:rPr>
              <a:t>×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4.2=2×4.2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                   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=8.4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8" name="TextBox 7" title=""/>
          <p:cNvSpPr txBox="1"/>
          <p:nvPr/>
        </p:nvSpPr>
        <p:spPr>
          <a:xfrm>
            <a:off x="970598" y="3403600"/>
            <a:ext cx="3667125" cy="1076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解：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2.6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=3.25                 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      x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=1.25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9" name="TextBox 8" title=""/>
          <p:cNvSpPr txBox="1"/>
          <p:nvPr/>
        </p:nvSpPr>
        <p:spPr>
          <a:xfrm>
            <a:off x="4725353" y="3390900"/>
            <a:ext cx="3665537" cy="107632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解：</a:t>
            </a:r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x</a:t>
            </a:r>
            <a:r>
              <a:rPr lang="zh-CN" altLang="en-US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－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3=2.9                 </a:t>
            </a:r>
            <a:endParaRPr lang="en-US" altLang="zh-CN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  <a:p>
            <a:r>
              <a:rPr lang="en-US" altLang="zh-CN" sz="3200" b="1" i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              x</a:t>
            </a:r>
            <a:r>
              <a:rPr lang="en-US" altLang="zh-CN"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pitchFamily="49" charset="-122"/>
              </a:rPr>
              <a:t>=5.9</a:t>
            </a:r>
            <a:endParaRPr lang="zh-CN" altLang="en-US" sz="3200" b="1">
              <a:solidFill>
                <a:srgbClr val="FF0000"/>
              </a:solidFill>
              <a:latin typeface="Times New Roman" panose="02020603050405020304" pitchFamily="18" charset="0"/>
              <a:ea typeface="黑体" panose="02010609060101010101" pitchFamily="49" charset="-122"/>
            </a:endParaRPr>
          </a:p>
        </p:txBody>
      </p:sp>
      <p:sp>
        <p:nvSpPr>
          <p:cNvPr id="23560" name="文本框 2" title=""/>
          <p:cNvSpPr txBox="1"/>
          <p:nvPr/>
        </p:nvSpPr>
        <p:spPr>
          <a:xfrm>
            <a:off x="3303588" y="134938"/>
            <a:ext cx="2836862" cy="398780"/>
          </a:xfrm>
          <a:prstGeom prst="rect">
            <a:avLst/>
          </a:prstGeom>
          <a:noFill/>
          <a:ln w="9525">
            <a:noFill/>
          </a:ln>
        </p:spPr>
        <p:txBody>
          <a:bodyPr wrap="square" anchor="t" anchorCtr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[</a:t>
            </a:r>
            <a:r>
              <a:rPr lang="zh-CN" altLang="en-US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教材</a:t>
            </a:r>
            <a:r>
              <a:rPr lang="en-US" altLang="zh-CN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P110  T3</a:t>
            </a:r>
            <a:r>
              <a:rPr lang="zh-CN" altLang="en-US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2</a:t>
            </a:r>
            <a:r>
              <a:rPr lang="zh-CN" altLang="en-US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en-US" altLang="zh-CN" sz="2000" b="1">
                <a:solidFill>
                  <a:srgbClr val="FF8772"/>
                </a:solidFill>
                <a:latin typeface="楷体" panose="02010609060101010101" charset="-122"/>
                <a:ea typeface="楷体" panose="02010609060101010101" charset="-122"/>
              </a:rPr>
              <a:t>]</a:t>
            </a:r>
            <a:endParaRPr lang="en-US" altLang="zh-CN" sz="2000" b="1">
              <a:solidFill>
                <a:srgbClr val="FF8772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charRg st="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charRg st="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charRg st="10" end="2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charRg st="10" end="2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charRg st="27" end="4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>
                                            <p:txEl>
                                              <p:charRg st="27" end="4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https://d.book118.com/877155046023006040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自定义设计方案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宋体</vt:lpstr>
      <vt:lpstr>楷体</vt:lpstr>
      <vt:lpstr>Times New Roman</vt:lpstr>
      <vt:lpstr>微软雅黑</vt:lpstr>
      <vt:lpstr>黑体</vt:lpstr>
      <vt:lpstr>Wingdings</vt:lpstr>
      <vt:lpstr>楷体_GB2312</vt:lpstr>
      <vt:lpstr>等线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2024-09-12T09:19:55.736</cp:lastPrinted>
  <dcterms:created xsi:type="dcterms:W3CDTF">2024-09-12T01:19:55Z</dcterms:created>
  <dcterms:modified xsi:type="dcterms:W3CDTF">2024-09-12T01:19:57Z</dcterms:modified>
</cp:coreProperties>
</file>