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A12751-13FD-41F6-8355-E878C0030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73FE4-0639-46ED-AF22-E81E52D2F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30A73E-8FB7-4FFD-AD4A-A1F747794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53629C-2B35-4D69-A1B4-860C813AE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668151-6650-40A1-8318-F11DF7483B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354CE0-405B-4A89-A8F8-36666FD4C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6711E4-211C-4773-BF54-260487EC4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78B92-71F4-4AAF-97CB-114EE2B7D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B255E-3834-4E19-97E8-E9411BE13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E146C-0D40-477D-81F9-3A83602C9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CF64A-2A98-4962-98DE-BA5F58BA7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7161201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产后抑郁个案护理PPT\n## 1.产后抑郁的基本概念与识别\n### 1.1产后抑郁的定义与症状\n### 1.2产后抑郁的发病原因\n### 1.3产后抑郁的识别方法\n## 2.产后抑郁的评估与诊断\n### 2.1产后抑郁的评估工具\n### 2.2产后抑郁的诊断标准\n### 2.3产后抑郁的诊断流程\n## 3.产后抑郁的治疗与护理\n### 3.1产后抑郁的治疗方法\n### 3.2产后抑郁的护理措施\n### 3.3产后抑郁的治疗与护理效果评估\n## 4.产后抑郁的预防策略\n### 4.1产前教育与心理干预\n### 4.2产后家庭支持与社会资源\n### 4.3预防产后抑郁的综合措施\n## 5.产后抑郁个案护理案例分析\n### 5.1个案护理案例介绍\n### 5.2个案护理案例分析\n### 5.3个案护理案例的启示与借鉴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产后抑郁个案护理PPT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产后抑郁的基本概念与识别</a:t>
            </a:r>
            <a:endParaRPr/>
          </a:p>
        </p:txBody>
      </p:sp>
      <p:sp>
        <p:nvSpPr>
          <p:cNvPr id="13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4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7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8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是一种发生在分娩后的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心理障碍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主要表现为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持续的情绪低落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兴趣丧失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能量下降</a:t>
                </a:r>
                <a:endParaRPr/>
              </a:p>
            </p:txBody>
          </p:sp>
          <p:sp>
            <p:nvSpPr>
              <p:cNvPr id="18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产后抑郁的定义</a:t>
                </a:r>
                <a:endParaRPr/>
              </a:p>
            </p:txBody>
          </p:sp>
          <p:sp>
            <p:nvSpPr>
              <p:cNvPr id="18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8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悲伤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绝望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对生活失去兴趣，对宝宝产生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睡眠和食欲改变，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，无法应对日常生活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伤害宝宝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的念头</a:t>
                </a:r>
                <a:endParaRPr/>
              </a:p>
            </p:txBody>
          </p:sp>
          <p:sp>
            <p:nvSpPr>
              <p:cNvPr id="18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产后抑郁的症状</a:t>
                </a:r>
                <a:endParaRPr/>
              </a:p>
            </p:txBody>
          </p:sp>
          <p:sp>
            <p:nvSpPr>
              <p:cNvPr id="18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产后抑郁的定义与症状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生物因素</a:t>
                </a:r>
                <a:endParaRPr/>
              </a:p>
            </p:txBody>
          </p:sp>
          <p:sp>
            <p:nvSpPr>
              <p:cNvPr id="19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荷尔蒙变化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：产后雌激素和孕酮水平急剧下降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神经递质失衡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：影响情绪调节的神经递质如5-羟色胺、多巴胺等失衡</a:t>
                </a:r>
                <a:endParaRPr/>
              </a:p>
            </p:txBody>
          </p:sp>
        </p:grpSp>
        <p:grpSp>
          <p:nvGrpSpPr>
            <p:cNvPr id="19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</a:t>
                </a:r>
                <a:endParaRPr/>
              </a:p>
            </p:txBody>
          </p:sp>
          <p:sp>
            <p:nvSpPr>
              <p:cNvPr id="19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：分娩过程中的疼痛、恐惧、不安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对育儿的担忧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：缺乏育儿经验，担心照顾不好宝宝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：夫妻关系、婆媳关系等家庭问题</a:t>
                </a:r>
                <a:endParaRPr/>
              </a:p>
            </p:txBody>
          </p:sp>
        </p:grpSp>
        <p:grpSp>
          <p:nvGrpSpPr>
            <p:cNvPr id="19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</a:t>
                </a:r>
                <a:endParaRPr/>
              </a:p>
            </p:txBody>
          </p:sp>
          <p:sp>
            <p:nvSpPr>
              <p:cNvPr id="20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：生活费用、宝宝开销增加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：缺乏来自家人、朋友和社会的支持</a:t>
                </a:r>
                <a:endParaRPr/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观察产妇的情绪变化</a:t>
                </a:r>
                <a:endParaRPr/>
              </a:p>
            </p:txBody>
          </p:sp>
          <p:sp>
            <p:nvSpPr>
              <p:cNvPr id="20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注意产妇是否出现持续的情绪低落、焦虑、无助等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观察产妇对宝宝的关心和照顾程度</a:t>
                </a:r>
                <a:endParaRPr/>
              </a:p>
            </p:txBody>
          </p:sp>
        </p:grpSp>
        <p:grpSp>
          <p:nvGrpSpPr>
            <p:cNvPr id="20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了解产妇的生活状况</a:t>
                </a:r>
                <a:endParaRPr/>
              </a:p>
            </p:txBody>
          </p:sp>
          <p:sp>
            <p:nvSpPr>
              <p:cNvPr id="21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了解产妇的睡眠、饮食和体重变化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了解产妇的家庭环境、人际关系和社交活动</a:t>
                </a:r>
                <a:endParaRPr/>
              </a:p>
            </p:txBody>
          </p:sp>
        </p:grpSp>
        <p:grpSp>
          <p:nvGrpSpPr>
            <p:cNvPr id="21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评估产妇的心理状况</a:t>
                </a:r>
                <a:endParaRPr/>
              </a:p>
            </p:txBody>
          </p:sp>
          <p:sp>
            <p:nvSpPr>
              <p:cNvPr id="21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心理评估量表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，如EPDS、BFS等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与产妇进行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心理访谈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，了解其内心感受和需求</a:t>
                </a:r>
                <a:endParaRPr/>
              </a:p>
            </p:txBody>
          </p:sp>
        </p:grpSp>
      </p:grpSp>
      <p:pic>
        <p:nvPicPr>
          <p:cNvPr id="21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产后抑郁的识别方法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产后抑郁的评估与诊断</a:t>
            </a:r>
            <a:endParaRPr/>
          </a:p>
        </p:txBody>
      </p:sp>
      <p:sp>
        <p:nvSpPr>
          <p:cNvPr id="221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22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抑郁自评量表（EPDS）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工具，用于评估产后抑郁症状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包括10个条目，总分越高，抑郁症状越严重</a:t>
                </a:r>
                <a:endParaRPr/>
              </a:p>
            </p:txBody>
          </p:sp>
          <p:sp>
            <p:nvSpPr>
              <p:cNvPr id="22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贝克焦虑量表（BFS）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包括21个条目，总分越高，焦虑症状越严重</a:t>
                </a:r>
                <a:endParaRPr/>
              </a:p>
            </p:txBody>
          </p:sp>
          <p:sp>
            <p:nvSpPr>
              <p:cNvPr id="23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汉密尔顿焦虑量表（HAMA）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用于评估产妇的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包括14个条目，总分越高，焦虑症状越严重</a:t>
                </a:r>
                <a:endParaRPr/>
              </a:p>
            </p:txBody>
          </p:sp>
          <p:sp>
            <p:nvSpPr>
              <p:cNvPr id="23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产后抑郁的评估工具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诊断标准：根据DSM-5和ICD-10的诊断标准</a:t>
                </a:r>
                <a:endParaRPr/>
              </a:p>
            </p:txBody>
          </p:sp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持续的情绪低落、焦虑、无助等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对生活失去兴趣，对宝宝产生疏离感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睡眠和食欲改变，体重下降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感到疲惫和无力，无法应对日常生活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出现自杀或伤害宝宝的念头</a:t>
                </a:r>
                <a:endParaRPr/>
              </a:p>
            </p:txBody>
          </p:sp>
          <p:sp>
            <p:nvSpPr>
              <p:cNvPr id="24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严重程度：轻度、中度和重度</a:t>
                </a:r>
                <a:endParaRPr/>
              </a:p>
            </p:txBody>
          </p:sp>
          <p:sp>
            <p:nvSpPr>
              <p:cNvPr id="25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轻度：症状较轻，对生活影响较小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中度：症状较重，对生活有一定影响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重度：症状严重，对生活产生严重影响</a:t>
                </a:r>
                <a:endParaRPr/>
              </a:p>
            </p:txBody>
          </p:sp>
          <p:sp>
            <p:nvSpPr>
              <p:cNvPr id="25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产后抑郁的诊断流程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60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收集病史和进行体格检查</a:t>
                </a:r>
                <a:endParaRPr/>
              </a:p>
            </p:txBody>
          </p:sp>
          <p:cxnSp>
            <p:nvCxnSpPr>
              <p:cNvPr id="264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5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68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使用心理评估工具进行初步评估</a:t>
                </a:r>
                <a:endParaRPr/>
              </a:p>
            </p:txBody>
          </p:sp>
        </p:grpSp>
        <p:grpSp>
          <p:nvGrpSpPr>
            <p:cNvPr id="270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3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与产妇进行心理访谈，了解其内心感受和需求</a:t>
                </a:r>
                <a:endParaRPr/>
              </a:p>
            </p:txBody>
          </p:sp>
        </p:grpSp>
        <p:grpSp>
          <p:nvGrpSpPr>
            <p:cNvPr id="275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78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结合评估结果和诊断标准进行诊断</a:t>
                </a:r>
                <a:endParaRPr/>
              </a:p>
            </p:txBody>
          </p:sp>
        </p:grpSp>
        <p:grpSp>
          <p:nvGrpSpPr>
            <p:cNvPr id="280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83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评估抑郁的严重程度，制定治疗和护理计划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产后抑郁的治疗与护理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认知行为疗法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（CBT）：改变不良认知，提高应对能力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心理动力学治疗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：挖掘内心深处的情感和需求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人际治疗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（IPT）：改善人际关系，提高社会支持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抗抑郁药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：如选择性5-羟色胺再摄取抑制剂（SSRIs）、三环抗抑郁药（TCAs）等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抗焦虑药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：如苯二氮卓类药物（BDZs）和非苯二氮卓类药物（NBZs）等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：如心理辅导、心理咨询等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：如参加支持团体、亲子活动等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产后抑郁的治疗方法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https://d.book118.com/877161201005006042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产后抑郁个案护理PPT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2024-09-15T02:38:35.975</cp:lastPrinted>
  <dcterms:created xsi:type="dcterms:W3CDTF">2024-09-14T18:38:35Z</dcterms:created>
  <dcterms:modified xsi:type="dcterms:W3CDTF">2024-09-14T18:38:37Z</dcterms:modified>
</cp:coreProperties>
</file>