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5E6178-8DFF-41EE-A52B-384F6AB49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48E7B-155E-420F-8FEC-B139EFF95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484D2E-87F1-4E4F-BCA5-37318B64C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99E183-7C03-4AFB-9952-CCFDC01B5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56DBED-B881-4FD4-A962-F82AC255E4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182C6-928E-415C-9EA1-EB862E9F6A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B5A3A-440E-4C20-AE43-0327CB2F21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AC35C4-F294-4F67-9A22-AAD820177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C7504B-22F0-4CD0-A8E3-ABFCBF3FD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739F0E-2360-4581-831F-25C9C831B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0B9A2-AE85-47DA-A9E8-FA5386508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0" i="0">
                <a:solidFill>
                  <a:schemeClr val="tx1"/>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chemeClr val="tx1"/>
                </a:solidFill>
                <a:latin typeface="宋体"/>
                <a:cs typeface="宋体"/>
              </a:defRPr>
            </a:lvl1pPr>
          </a:lstStyle>
          <a:p/>
        </p:txBody>
      </p:sp>
      <p:sp>
        <p:nvSpPr>
          <p:cNvPr id="3" name="Holder 3"/>
          <p:cNvSpPr>
            <a:spLocks noGrp="1"/>
          </p:cNvSpPr>
          <p:nvPr>
            <p:ph type="body" idx="1"/>
          </p:nvPr>
        </p:nvSpPr>
        <p:spPr/>
        <p:txBody>
          <a:bodyPr lIns="0" tIns="0" rIns="0" bIns="0"/>
          <a:lstStyle>
            <a:lvl1pPr>
              <a:defRPr sz="32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chemeClr val="tx1"/>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chemeClr val="tx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2603499" y="515620"/>
            <a:ext cx="3937000" cy="695960"/>
          </a:xfrm>
          <a:prstGeom prst="rect">
            <a:avLst/>
          </a:prstGeom>
        </p:spPr>
        <p:txBody>
          <a:bodyPr wrap="square" lIns="0" tIns="0" rIns="0" bIns="0">
            <a:spAutoFit/>
          </a:bodyPr>
          <a:lstStyle>
            <a:lvl1pPr>
              <a:defRPr sz="4400" b="0" i="0">
                <a:solidFill>
                  <a:schemeClr val="tx1"/>
                </a:solidFill>
                <a:latin typeface="宋体"/>
                <a:cs typeface="宋体"/>
              </a:defRPr>
            </a:lvl1pPr>
          </a:lstStyle>
          <a:p/>
        </p:txBody>
      </p:sp>
      <p:sp>
        <p:nvSpPr>
          <p:cNvPr id="3" name="Holder 3"/>
          <p:cNvSpPr>
            <a:spLocks noGrp="1"/>
          </p:cNvSpPr>
          <p:nvPr>
            <p:ph type="body" idx="1"/>
          </p:nvPr>
        </p:nvSpPr>
        <p:spPr>
          <a:xfrm>
            <a:off x="535940" y="1645920"/>
            <a:ext cx="7683500" cy="2659379"/>
          </a:xfrm>
          <a:prstGeom prst="rect">
            <a:avLst/>
          </a:prstGeom>
        </p:spPr>
        <p:txBody>
          <a:bodyPr wrap="square" lIns="0" tIns="0" rIns="0" bIns="0">
            <a:spAutoFit/>
          </a:bodyPr>
          <a:lstStyle>
            <a:lvl1pPr>
              <a:defRPr sz="32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0406212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11300" y="2419350"/>
            <a:ext cx="6121400" cy="939800"/>
          </a:xfrm>
          <a:prstGeom prst="rect">
            <a:avLst/>
          </a:prstGeom>
        </p:spPr>
        <p:txBody>
          <a:bodyPr vert="horz" wrap="square" lIns="0" tIns="12700" rIns="0" bIns="0" rtlCol="0">
            <a:spAutoFit/>
          </a:bodyPr>
          <a:lstStyle/>
          <a:p>
            <a:pPr marL="12700">
              <a:lnSpc>
                <a:spcPct val="100000"/>
              </a:lnSpc>
              <a:spcBef>
                <a:spcPts val="100"/>
              </a:spcBef>
            </a:pPr>
            <a:r>
              <a:rPr sz="6000" spc="-10"/>
              <a:t>安全知识教育培训</a:t>
            </a:r>
            <a:endParaRPr sz="60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82900" y="515620"/>
            <a:ext cx="3378200" cy="695960"/>
          </a:xfrm>
          <a:prstGeom prst="rect">
            <a:avLst/>
          </a:prstGeom>
        </p:spPr>
        <p:txBody>
          <a:bodyPr vert="horz" wrap="square" lIns="0" tIns="12700" rIns="0" bIns="0" rtlCol="0">
            <a:spAutoFit/>
          </a:bodyPr>
          <a:lstStyle/>
          <a:p>
            <a:pPr marL="12700">
              <a:lnSpc>
                <a:spcPct val="100000"/>
              </a:lnSpc>
              <a:spcBef>
                <a:spcPts val="100"/>
              </a:spcBef>
            </a:pPr>
            <a:r>
              <a:rPr spc="-10"/>
              <a:t>一、用电检查</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indent="-342265">
              <a:lnSpc>
                <a:spcPct val="100000"/>
              </a:lnSpc>
              <a:spcBef>
                <a:spcPts val="100"/>
              </a:spcBef>
              <a:buSzPct val="101562"/>
              <a:buFont typeface="Arial"/>
              <a:buChar char="•"/>
              <a:tabLst>
                <a:tab pos="354965"/>
                <a:tab pos="355600"/>
              </a:tabLst>
            </a:pPr>
            <a:r>
              <a:rPr spc="-20"/>
              <a:t>概念：</a:t>
            </a:r>
          </a:p>
          <a:p>
            <a:pPr>
              <a:lnSpc>
                <a:spcPct val="100000"/>
              </a:lnSpc>
              <a:spcBef>
                <a:spcPts val="55"/>
              </a:spcBef>
              <a:buFont typeface="Arial"/>
              <a:buChar char="•"/>
            </a:pPr>
            <a:endParaRPr sz="4150"/>
          </a:p>
          <a:p>
            <a:pPr marL="355600" marR="5080" indent="-342900" algn="just">
              <a:lnSpc>
                <a:spcPct val="100000"/>
              </a:lnSpc>
              <a:buSzPct val="101562"/>
              <a:buFont typeface="Arial"/>
              <a:buChar char="•"/>
              <a:tabLst>
                <a:tab pos="355600"/>
              </a:tabLst>
            </a:pPr>
            <a:r>
              <a:rPr spc="-5"/>
              <a:t>为了维护正常的供用电秩序、维护社会的公共安全而对用户的用电行为及与用电安全密切相关的行为实施检查。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用电检查的内容</a:t>
            </a:r>
          </a:p>
        </p:txBody>
      </p:sp>
      <p:sp>
        <p:nvSpPr>
          <p:cNvPr id="3" name="object 3"/>
          <p:cNvSpPr txBox="1"/>
          <p:nvPr/>
        </p:nvSpPr>
        <p:spPr>
          <a:xfrm>
            <a:off x="535940" y="1573432"/>
            <a:ext cx="7889875" cy="4547870"/>
          </a:xfrm>
          <a:prstGeom prst="rect">
            <a:avLst/>
          </a:prstGeom>
        </p:spPr>
        <p:txBody>
          <a:bodyPr vert="horz" wrap="square" lIns="0" tIns="40005" rIns="0" bIns="0" rtlCol="0">
            <a:spAutoFit/>
          </a:bodyPr>
          <a:lstStyle/>
          <a:p>
            <a:pPr marL="354965" marR="5080" indent="-342265">
              <a:lnSpc>
                <a:spcPts val="3729"/>
              </a:lnSpc>
              <a:spcBef>
                <a:spcPts val="315"/>
              </a:spcBef>
              <a:buSzPct val="101562"/>
              <a:buFont typeface="Arial"/>
              <a:buChar char="•"/>
              <a:tabLst>
                <a:tab pos="354965"/>
                <a:tab pos="355600"/>
              </a:tabLst>
            </a:pPr>
            <a:r>
              <a:rPr sz="3200">
                <a:latin typeface="Calibri"/>
                <a:cs typeface="Calibri"/>
              </a:rPr>
              <a:t>1</a:t>
            </a:r>
            <a:r>
              <a:rPr sz="3200" spc="-5">
                <a:latin typeface="宋体"/>
                <a:cs typeface="宋体"/>
              </a:rPr>
              <a:t>、用户执行国家有关电力供应与使用的法规、方针、政策、标准、规章制度情况；</a:t>
            </a:r>
            <a:endParaRPr sz="3200">
              <a:latin typeface="宋体"/>
              <a:cs typeface="宋体"/>
            </a:endParaRPr>
          </a:p>
          <a:p>
            <a:pPr marL="354965" indent="-342265">
              <a:lnSpc>
                <a:spcPct val="100000"/>
              </a:lnSpc>
              <a:spcBef>
                <a:spcPts val="5"/>
              </a:spcBef>
              <a:buSzPct val="101562"/>
              <a:buFont typeface="Arial"/>
              <a:buChar char="•"/>
              <a:tabLst>
                <a:tab pos="354965"/>
                <a:tab pos="355600"/>
              </a:tabLst>
            </a:pPr>
            <a:r>
              <a:rPr sz="3200">
                <a:latin typeface="Calibri"/>
                <a:cs typeface="Calibri"/>
              </a:rPr>
              <a:t>2</a:t>
            </a:r>
            <a:r>
              <a:rPr sz="3200">
                <a:latin typeface="宋体"/>
                <a:cs typeface="宋体"/>
              </a:rPr>
              <a:t>、用户受</a:t>
            </a:r>
            <a:r>
              <a:rPr sz="3200">
                <a:latin typeface="Calibri"/>
                <a:cs typeface="Calibri"/>
              </a:rPr>
              <a:t>(</a:t>
            </a:r>
            <a:r>
              <a:rPr sz="3200">
                <a:latin typeface="宋体"/>
                <a:cs typeface="宋体"/>
              </a:rPr>
              <a:t>送</a:t>
            </a:r>
            <a:r>
              <a:rPr sz="3200">
                <a:latin typeface="Calibri"/>
                <a:cs typeface="Calibri"/>
              </a:rPr>
              <a:t>)</a:t>
            </a:r>
            <a:r>
              <a:rPr sz="3200" spc="-5">
                <a:latin typeface="宋体"/>
                <a:cs typeface="宋体"/>
              </a:rPr>
              <a:t>电装置工程施工质量检验；</a:t>
            </a:r>
            <a:endParaRPr sz="3200">
              <a:latin typeface="宋体"/>
              <a:cs typeface="宋体"/>
            </a:endParaRPr>
          </a:p>
          <a:p>
            <a:pPr marL="354965" marR="164465" indent="-342265">
              <a:lnSpc>
                <a:spcPts val="3729"/>
              </a:lnSpc>
              <a:spcBef>
                <a:spcPts val="600"/>
              </a:spcBef>
              <a:buSzPct val="101562"/>
              <a:buFont typeface="Arial"/>
              <a:buChar char="•"/>
              <a:tabLst>
                <a:tab pos="354965"/>
                <a:tab pos="355600"/>
              </a:tabLst>
            </a:pPr>
            <a:r>
              <a:rPr sz="3200">
                <a:latin typeface="Calibri"/>
                <a:cs typeface="Calibri"/>
              </a:rPr>
              <a:t>3</a:t>
            </a:r>
            <a:r>
              <a:rPr sz="3200">
                <a:latin typeface="宋体"/>
                <a:cs typeface="宋体"/>
              </a:rPr>
              <a:t>、用户受</a:t>
            </a:r>
            <a:r>
              <a:rPr sz="3200">
                <a:latin typeface="Calibri"/>
                <a:cs typeface="Calibri"/>
              </a:rPr>
              <a:t>(</a:t>
            </a:r>
            <a:r>
              <a:rPr sz="3200">
                <a:latin typeface="宋体"/>
                <a:cs typeface="宋体"/>
              </a:rPr>
              <a:t>送</a:t>
            </a:r>
            <a:r>
              <a:rPr sz="3200">
                <a:latin typeface="Calibri"/>
                <a:cs typeface="Calibri"/>
              </a:rPr>
              <a:t>)</a:t>
            </a:r>
            <a:r>
              <a:rPr sz="3200" spc="-5">
                <a:latin typeface="宋体"/>
                <a:cs typeface="宋体"/>
              </a:rPr>
              <a:t>电装置中电气设备运行安全</a:t>
            </a:r>
            <a:r>
              <a:rPr sz="3200" spc="-15">
                <a:latin typeface="宋体"/>
                <a:cs typeface="宋体"/>
              </a:rPr>
              <a:t>状况的；</a:t>
            </a:r>
            <a:endParaRPr sz="3200">
              <a:latin typeface="宋体"/>
              <a:cs typeface="宋体"/>
            </a:endParaRPr>
          </a:p>
          <a:p>
            <a:pPr marL="354965" indent="-342265">
              <a:lnSpc>
                <a:spcPct val="100000"/>
              </a:lnSpc>
              <a:buSzPct val="101562"/>
              <a:buFont typeface="Arial"/>
              <a:buChar char="•"/>
              <a:tabLst>
                <a:tab pos="354965"/>
                <a:tab pos="355600"/>
              </a:tabLst>
            </a:pPr>
            <a:r>
              <a:rPr sz="3200">
                <a:latin typeface="Calibri"/>
                <a:cs typeface="Calibri"/>
              </a:rPr>
              <a:t>4</a:t>
            </a:r>
            <a:r>
              <a:rPr sz="3200" spc="-5">
                <a:latin typeface="宋体"/>
                <a:cs typeface="宋体"/>
              </a:rPr>
              <a:t>、用户保安电源和非电性质的保安措施；</a:t>
            </a:r>
            <a:endParaRPr sz="3200">
              <a:latin typeface="宋体"/>
              <a:cs typeface="宋体"/>
            </a:endParaRPr>
          </a:p>
          <a:p>
            <a:pPr marL="354965" indent="-342265">
              <a:lnSpc>
                <a:spcPct val="100000"/>
              </a:lnSpc>
              <a:spcBef>
                <a:spcPts val="385"/>
              </a:spcBef>
              <a:buSzPct val="101562"/>
              <a:buFont typeface="Arial"/>
              <a:buChar char="•"/>
              <a:tabLst>
                <a:tab pos="354965"/>
                <a:tab pos="355600"/>
              </a:tabLst>
            </a:pPr>
            <a:r>
              <a:rPr sz="3200">
                <a:latin typeface="Calibri"/>
                <a:cs typeface="Calibri"/>
              </a:rPr>
              <a:t>5</a:t>
            </a:r>
            <a:r>
              <a:rPr sz="3200" spc="-10">
                <a:latin typeface="宋体"/>
                <a:cs typeface="宋体"/>
              </a:rPr>
              <a:t>、用户反事故措施；</a:t>
            </a:r>
            <a:endParaRPr sz="3200">
              <a:latin typeface="宋体"/>
              <a:cs typeface="宋体"/>
            </a:endParaRPr>
          </a:p>
          <a:p>
            <a:pPr marL="354965" marR="5080" indent="-342265">
              <a:lnSpc>
                <a:spcPts val="3729"/>
              </a:lnSpc>
              <a:spcBef>
                <a:spcPts val="600"/>
              </a:spcBef>
              <a:buSzPct val="101562"/>
              <a:buFont typeface="Arial"/>
              <a:buChar char="•"/>
              <a:tabLst>
                <a:tab pos="354965"/>
                <a:tab pos="355600"/>
              </a:tabLst>
            </a:pPr>
            <a:r>
              <a:rPr sz="3200">
                <a:latin typeface="Calibri"/>
                <a:cs typeface="Calibri"/>
              </a:rPr>
              <a:t>6</a:t>
            </a:r>
            <a:r>
              <a:rPr sz="3200" spc="-5">
                <a:latin typeface="宋体"/>
                <a:cs typeface="宋体"/>
              </a:rPr>
              <a:t>、用户进网作业电工的资格、进网作业安全状况及作业安全保障措施；</a:t>
            </a:r>
            <a:endParaRPr sz="3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用电检查的内容</a:t>
            </a:r>
          </a:p>
        </p:txBody>
      </p:sp>
      <p:sp>
        <p:nvSpPr>
          <p:cNvPr id="3" name="object 3"/>
          <p:cNvSpPr txBox="1"/>
          <p:nvPr/>
        </p:nvSpPr>
        <p:spPr>
          <a:xfrm>
            <a:off x="535940" y="1556137"/>
            <a:ext cx="7886700" cy="4505960"/>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Arial"/>
              <a:buChar char="•"/>
              <a:tabLst>
                <a:tab pos="354965"/>
                <a:tab pos="355600"/>
              </a:tabLst>
            </a:pPr>
            <a:r>
              <a:rPr sz="3200">
                <a:latin typeface="宋体"/>
                <a:cs typeface="宋体"/>
              </a:rPr>
              <a:t>7</a:t>
            </a:r>
            <a:r>
              <a:rPr sz="3200" spc="-5">
                <a:latin typeface="宋体"/>
                <a:cs typeface="宋体"/>
              </a:rPr>
              <a:t>、用户执行计划用电、节约用电情况；</a:t>
            </a:r>
            <a:endParaRPr sz="3200">
              <a:latin typeface="宋体"/>
              <a:cs typeface="宋体"/>
            </a:endParaRPr>
          </a:p>
          <a:p>
            <a:pPr marL="354965" marR="5080" indent="-342265">
              <a:lnSpc>
                <a:spcPct val="100000"/>
              </a:lnSpc>
              <a:spcBef>
                <a:spcPts val="770"/>
              </a:spcBef>
              <a:buSzPct val="101562"/>
              <a:buFont typeface="Arial"/>
              <a:buChar char="•"/>
              <a:tabLst>
                <a:tab pos="354965"/>
                <a:tab pos="355600"/>
              </a:tabLst>
            </a:pPr>
            <a:r>
              <a:rPr sz="3200">
                <a:latin typeface="宋体"/>
                <a:cs typeface="宋体"/>
              </a:rPr>
              <a:t>8</a:t>
            </a:r>
            <a:r>
              <a:rPr sz="3200" spc="-5">
                <a:latin typeface="宋体"/>
                <a:cs typeface="宋体"/>
              </a:rPr>
              <a:t>、用电计量装置、电力负荷控制装置、继电保护和自动装置、调度通讯等安全运行</a:t>
            </a:r>
            <a:r>
              <a:rPr sz="3200" spc="-20">
                <a:latin typeface="宋体"/>
                <a:cs typeface="宋体"/>
              </a:rPr>
              <a:t>状况；</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a:latin typeface="宋体"/>
                <a:cs typeface="宋体"/>
              </a:rPr>
              <a:t>9</a:t>
            </a:r>
            <a:r>
              <a:rPr sz="3200" spc="-5">
                <a:latin typeface="宋体"/>
                <a:cs typeface="宋体"/>
              </a:rPr>
              <a:t>、供用电合同及有关协议履行的情况；</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a:latin typeface="宋体"/>
                <a:cs typeface="宋体"/>
              </a:rPr>
              <a:t>10</a:t>
            </a:r>
            <a:r>
              <a:rPr sz="3200" spc="-5">
                <a:latin typeface="宋体"/>
                <a:cs typeface="宋体"/>
              </a:rPr>
              <a:t>、受电端电能质量状况；</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a:latin typeface="宋体"/>
                <a:cs typeface="宋体"/>
              </a:rPr>
              <a:t>11</a:t>
            </a:r>
            <a:r>
              <a:rPr sz="3200" spc="-5">
                <a:latin typeface="宋体"/>
                <a:cs typeface="宋体"/>
              </a:rPr>
              <a:t>、违章用电和窃电行为；</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a:latin typeface="宋体"/>
                <a:cs typeface="宋体"/>
              </a:rPr>
              <a:t>12</a:t>
            </a:r>
            <a:r>
              <a:rPr sz="3200" spc="-5">
                <a:latin typeface="宋体"/>
                <a:cs typeface="宋体"/>
              </a:rPr>
              <a:t>、并网电源、自备电源并网安全状况。</a:t>
            </a:r>
            <a:endParaRPr sz="32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644332"/>
            <a:ext cx="7835900" cy="3951604"/>
          </a:xfrm>
          <a:prstGeom prst="rect">
            <a:avLst/>
          </a:prstGeom>
        </p:spPr>
        <p:txBody>
          <a:bodyPr vert="horz" wrap="square" lIns="0" tIns="12700" rIns="0" bIns="0" rtlCol="0">
            <a:spAutoFit/>
          </a:bodyPr>
          <a:lstStyle/>
          <a:p>
            <a:pPr marL="355600" marR="5080" indent="-342900" algn="just">
              <a:lnSpc>
                <a:spcPct val="100000"/>
              </a:lnSpc>
              <a:spcBef>
                <a:spcPts val="100"/>
              </a:spcBef>
              <a:buSzPct val="101785"/>
              <a:buFont typeface="Arial"/>
              <a:buChar char="•"/>
              <a:tabLst>
                <a:tab pos="355600"/>
              </a:tabLst>
            </a:pPr>
            <a:r>
              <a:rPr sz="2800" spc="-5">
                <a:latin typeface="宋体"/>
                <a:cs typeface="宋体"/>
              </a:rPr>
              <a:t>根据国家有关电力供应与使用的法规、方针、政策和电力行业标准，按照检查计划，对客户用电安全及电力使用情况进行检查服务。</a:t>
            </a:r>
            <a:endParaRPr sz="2800">
              <a:latin typeface="宋体"/>
              <a:cs typeface="宋体"/>
            </a:endParaRPr>
          </a:p>
          <a:p>
            <a:pPr marL="355600" marR="5080" indent="-342900" algn="just">
              <a:lnSpc>
                <a:spcPct val="100000"/>
              </a:lnSpc>
              <a:spcBef>
                <a:spcPts val="670"/>
              </a:spcBef>
              <a:buSzPct val="101785"/>
              <a:buFont typeface="Arial"/>
              <a:buChar char="•"/>
              <a:tabLst>
                <a:tab pos="355600"/>
              </a:tabLst>
            </a:pPr>
            <a:r>
              <a:rPr sz="2800" spc="-5">
                <a:latin typeface="宋体"/>
                <a:cs typeface="宋体"/>
              </a:rPr>
              <a:t>检查计划管理是指供电企业为了加强电网安全运行，提高供电安全性，确保用户安全用电，加强查处违约用电、窃电等对所有用户进行全面的、周期性检查的管理；或根据营业普查、季节性检查、高危重要客户检查、采集异常检查、保电检查、事故检查等形成专项检查。</a:t>
            </a:r>
            <a:endParaRPr sz="28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用电检查的范围</a:t>
            </a:r>
          </a:p>
        </p:txBody>
      </p:sp>
      <p:sp>
        <p:nvSpPr>
          <p:cNvPr id="3" name="object 3"/>
          <p:cNvSpPr txBox="1"/>
          <p:nvPr/>
        </p:nvSpPr>
        <p:spPr>
          <a:xfrm>
            <a:off x="535940" y="1611769"/>
            <a:ext cx="8382000" cy="4177665"/>
          </a:xfrm>
          <a:prstGeom prst="rect">
            <a:avLst/>
          </a:prstGeom>
        </p:spPr>
        <p:txBody>
          <a:bodyPr vert="horz" wrap="square" lIns="0" tIns="12700" rIns="0" bIns="0" rtlCol="0">
            <a:spAutoFit/>
          </a:bodyPr>
          <a:lstStyle/>
          <a:p>
            <a:pPr marL="12700">
              <a:lnSpc>
                <a:spcPct val="100000"/>
              </a:lnSpc>
              <a:spcBef>
                <a:spcPts val="100"/>
              </a:spcBef>
              <a:tabLst>
                <a:tab pos="8013065"/>
              </a:tabLst>
            </a:pPr>
            <a:r>
              <a:rPr sz="2800">
                <a:latin typeface="宋体"/>
                <a:cs typeface="宋体"/>
              </a:rPr>
              <a:t>检查的主要范围是受电装置，主要为以下几种情</a:t>
            </a:r>
            <a:r>
              <a:rPr sz="2800" spc="-50">
                <a:latin typeface="宋体"/>
                <a:cs typeface="宋体"/>
              </a:rPr>
              <a:t>况</a:t>
            </a:r>
            <a:r>
              <a:rPr sz="2800">
                <a:latin typeface="宋体"/>
                <a:cs typeface="宋体"/>
              </a:rPr>
              <a:t>	</a:t>
            </a:r>
            <a:r>
              <a:rPr sz="2800" spc="-50">
                <a:latin typeface="宋体"/>
                <a:cs typeface="宋体"/>
              </a:rPr>
              <a:t>：</a:t>
            </a:r>
            <a:endParaRPr sz="2800">
              <a:latin typeface="宋体"/>
              <a:cs typeface="宋体"/>
            </a:endParaRPr>
          </a:p>
          <a:p>
            <a:pPr marL="354965" indent="-342265">
              <a:lnSpc>
                <a:spcPct val="100000"/>
              </a:lnSpc>
              <a:spcBef>
                <a:spcPts val="90"/>
              </a:spcBef>
              <a:buSzPct val="101785"/>
              <a:buFont typeface="Arial"/>
              <a:buChar char="•"/>
              <a:tabLst>
                <a:tab pos="354965"/>
                <a:tab pos="355600"/>
              </a:tabLst>
            </a:pPr>
            <a:r>
              <a:rPr sz="2800">
                <a:latin typeface="Calibri"/>
                <a:cs typeface="Calibri"/>
              </a:rPr>
              <a:t>1</a:t>
            </a:r>
            <a:r>
              <a:rPr sz="2800" spc="-10">
                <a:latin typeface="宋体"/>
                <a:cs typeface="宋体"/>
              </a:rPr>
              <a:t>、有多类电价的；</a:t>
            </a:r>
            <a:endParaRPr sz="2800">
              <a:latin typeface="宋体"/>
              <a:cs typeface="宋体"/>
            </a:endParaRPr>
          </a:p>
          <a:p>
            <a:pPr marL="354965" indent="-342265">
              <a:lnSpc>
                <a:spcPct val="100000"/>
              </a:lnSpc>
              <a:spcBef>
                <a:spcPts val="335"/>
              </a:spcBef>
              <a:buSzPct val="101785"/>
              <a:buFont typeface="Arial"/>
              <a:buChar char="•"/>
              <a:tabLst>
                <a:tab pos="354965"/>
                <a:tab pos="355600"/>
              </a:tabLst>
            </a:pPr>
            <a:r>
              <a:rPr sz="2800">
                <a:latin typeface="Calibri"/>
                <a:cs typeface="Calibri"/>
              </a:rPr>
              <a:t>2</a:t>
            </a:r>
            <a:r>
              <a:rPr sz="2800">
                <a:latin typeface="宋体"/>
                <a:cs typeface="宋体"/>
              </a:rPr>
              <a:t>、有自备电源设备</a:t>
            </a:r>
            <a:r>
              <a:rPr sz="2800">
                <a:latin typeface="Calibri"/>
                <a:cs typeface="Calibri"/>
              </a:rPr>
              <a:t>(</a:t>
            </a:r>
            <a:r>
              <a:rPr sz="2800">
                <a:latin typeface="宋体"/>
                <a:cs typeface="宋体"/>
              </a:rPr>
              <a:t>包括自备发电厂</a:t>
            </a:r>
            <a:r>
              <a:rPr sz="2800">
                <a:latin typeface="Calibri"/>
                <a:cs typeface="Calibri"/>
              </a:rPr>
              <a:t>)</a:t>
            </a:r>
            <a:r>
              <a:rPr sz="2800" spc="-25">
                <a:latin typeface="宋体"/>
                <a:cs typeface="宋体"/>
              </a:rPr>
              <a:t>的；</a:t>
            </a:r>
            <a:endParaRPr sz="2800">
              <a:latin typeface="宋体"/>
              <a:cs typeface="宋体"/>
            </a:endParaRPr>
          </a:p>
          <a:p>
            <a:pPr marL="354965" indent="-342265">
              <a:lnSpc>
                <a:spcPct val="100000"/>
              </a:lnSpc>
              <a:spcBef>
                <a:spcPts val="340"/>
              </a:spcBef>
              <a:buSzPct val="101785"/>
              <a:buFont typeface="Arial"/>
              <a:buChar char="•"/>
              <a:tabLst>
                <a:tab pos="354965"/>
                <a:tab pos="355600"/>
              </a:tabLst>
            </a:pPr>
            <a:r>
              <a:rPr sz="2800">
                <a:latin typeface="Calibri"/>
                <a:cs typeface="Calibri"/>
              </a:rPr>
              <a:t>3</a:t>
            </a:r>
            <a:r>
              <a:rPr sz="2800" spc="-5">
                <a:latin typeface="宋体"/>
                <a:cs typeface="宋体"/>
              </a:rPr>
              <a:t>、有二次变压配电的；</a:t>
            </a:r>
            <a:endParaRPr sz="2800">
              <a:latin typeface="宋体"/>
              <a:cs typeface="宋体"/>
            </a:endParaRPr>
          </a:p>
          <a:p>
            <a:pPr marL="354965" indent="-342265">
              <a:lnSpc>
                <a:spcPct val="100000"/>
              </a:lnSpc>
              <a:spcBef>
                <a:spcPts val="335"/>
              </a:spcBef>
              <a:buSzPct val="101785"/>
              <a:buFont typeface="Arial"/>
              <a:buChar char="•"/>
              <a:tabLst>
                <a:tab pos="354965"/>
                <a:tab pos="355600"/>
              </a:tabLst>
            </a:pPr>
            <a:r>
              <a:rPr sz="2800">
                <a:latin typeface="Calibri"/>
                <a:cs typeface="Calibri"/>
              </a:rPr>
              <a:t>4</a:t>
            </a:r>
            <a:r>
              <a:rPr sz="2800" spc="-5">
                <a:latin typeface="宋体"/>
                <a:cs typeface="宋体"/>
              </a:rPr>
              <a:t>、有违章现象需延伸检查的；</a:t>
            </a:r>
            <a:endParaRPr sz="2800">
              <a:latin typeface="宋体"/>
              <a:cs typeface="宋体"/>
            </a:endParaRPr>
          </a:p>
          <a:p>
            <a:pPr marL="354965" indent="-342265">
              <a:lnSpc>
                <a:spcPct val="100000"/>
              </a:lnSpc>
              <a:spcBef>
                <a:spcPts val="335"/>
              </a:spcBef>
              <a:buSzPct val="101785"/>
              <a:buFont typeface="Arial"/>
              <a:buChar char="•"/>
              <a:tabLst>
                <a:tab pos="354965"/>
                <a:tab pos="355600"/>
              </a:tabLst>
            </a:pPr>
            <a:r>
              <a:rPr sz="2800">
                <a:latin typeface="Calibri"/>
                <a:cs typeface="Calibri"/>
              </a:rPr>
              <a:t>5</a:t>
            </a:r>
            <a:r>
              <a:rPr sz="2800" spc="-5">
                <a:latin typeface="宋体"/>
                <a:cs typeface="宋体"/>
              </a:rPr>
              <a:t>、有影响电能质量的用电设备的；</a:t>
            </a:r>
            <a:endParaRPr sz="2800">
              <a:latin typeface="宋体"/>
              <a:cs typeface="宋体"/>
            </a:endParaRPr>
          </a:p>
          <a:p>
            <a:pPr marL="354965" indent="-342265">
              <a:lnSpc>
                <a:spcPct val="100000"/>
              </a:lnSpc>
              <a:spcBef>
                <a:spcPts val="335"/>
              </a:spcBef>
              <a:buSzPct val="101785"/>
              <a:buFont typeface="Arial"/>
              <a:buChar char="•"/>
              <a:tabLst>
                <a:tab pos="354965"/>
                <a:tab pos="355600"/>
              </a:tabLst>
            </a:pPr>
            <a:r>
              <a:rPr sz="2800">
                <a:latin typeface="Calibri"/>
                <a:cs typeface="Calibri"/>
              </a:rPr>
              <a:t>6</a:t>
            </a:r>
            <a:r>
              <a:rPr sz="2800" spc="-5">
                <a:latin typeface="宋体"/>
                <a:cs typeface="宋体"/>
              </a:rPr>
              <a:t>、发生影响电力系统事故需作调查的；</a:t>
            </a:r>
            <a:endParaRPr sz="2800">
              <a:latin typeface="宋体"/>
              <a:cs typeface="宋体"/>
            </a:endParaRPr>
          </a:p>
          <a:p>
            <a:pPr marL="354965" indent="-342265">
              <a:lnSpc>
                <a:spcPct val="100000"/>
              </a:lnSpc>
              <a:spcBef>
                <a:spcPts val="335"/>
              </a:spcBef>
              <a:buSzPct val="101785"/>
              <a:buFont typeface="Arial"/>
              <a:buChar char="•"/>
              <a:tabLst>
                <a:tab pos="354965"/>
                <a:tab pos="355600"/>
              </a:tabLst>
            </a:pPr>
            <a:r>
              <a:rPr sz="2800">
                <a:latin typeface="Calibri"/>
                <a:cs typeface="Calibri"/>
              </a:rPr>
              <a:t>7</a:t>
            </a:r>
            <a:r>
              <a:rPr sz="2800" spc="-5">
                <a:latin typeface="宋体"/>
                <a:cs typeface="宋体"/>
              </a:rPr>
              <a:t>、用户要求帮助检查的；</a:t>
            </a:r>
            <a:endParaRPr sz="2800">
              <a:latin typeface="宋体"/>
              <a:cs typeface="宋体"/>
            </a:endParaRPr>
          </a:p>
          <a:p>
            <a:pPr marL="354965" indent="-342265">
              <a:lnSpc>
                <a:spcPct val="100000"/>
              </a:lnSpc>
              <a:spcBef>
                <a:spcPts val="340"/>
              </a:spcBef>
              <a:buSzPct val="101785"/>
              <a:buFont typeface="Arial"/>
              <a:buChar char="•"/>
              <a:tabLst>
                <a:tab pos="354965"/>
                <a:tab pos="355600"/>
              </a:tabLst>
            </a:pPr>
            <a:r>
              <a:rPr sz="2800">
                <a:latin typeface="Calibri"/>
                <a:cs typeface="Calibri"/>
              </a:rPr>
              <a:t>8</a:t>
            </a:r>
            <a:r>
              <a:rPr sz="2800" spc="-5">
                <a:latin typeface="宋体"/>
                <a:cs typeface="宋体"/>
              </a:rPr>
              <a:t>、法律规定的其他用电检查。</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73300" y="239712"/>
            <a:ext cx="4597400" cy="635000"/>
          </a:xfrm>
          <a:prstGeom prst="rect">
            <a:avLst/>
          </a:prstGeom>
        </p:spPr>
        <p:txBody>
          <a:bodyPr vert="horz" wrap="square" lIns="0" tIns="12700" rIns="0" bIns="0" rtlCol="0">
            <a:spAutoFit/>
          </a:bodyPr>
          <a:lstStyle/>
          <a:p>
            <a:pPr marL="12700">
              <a:lnSpc>
                <a:spcPct val="100000"/>
              </a:lnSpc>
              <a:spcBef>
                <a:spcPts val="100"/>
              </a:spcBef>
            </a:pPr>
            <a:r>
              <a:rPr sz="4000" b="1" spc="-10">
                <a:latin typeface="Microsoft JhengHei"/>
                <a:cs typeface="Microsoft JhengHei"/>
              </a:rPr>
              <a:t>检查计划管理工作图</a:t>
            </a:r>
            <a:endParaRPr sz="4000">
              <a:latin typeface="Microsoft JhengHei"/>
              <a:cs typeface="Microsoft JhengHei"/>
            </a:endParaRPr>
          </a:p>
        </p:txBody>
      </p:sp>
      <p:sp>
        <p:nvSpPr>
          <p:cNvPr id="3" name="object 3"/>
          <p:cNvSpPr txBox="1"/>
          <p:nvPr/>
        </p:nvSpPr>
        <p:spPr>
          <a:xfrm>
            <a:off x="1142835" y="2137259"/>
            <a:ext cx="1372235" cy="495934"/>
          </a:xfrm>
          <a:prstGeom prst="rect">
            <a:avLst/>
          </a:prstGeom>
          <a:solidFill>
            <a:srgbClr val="FFFFFF"/>
          </a:solidFill>
          <a:ln w="9525">
            <a:solidFill>
              <a:srgbClr val="000000"/>
            </a:solidFill>
          </a:ln>
        </p:spPr>
        <p:txBody>
          <a:bodyPr vert="horz" wrap="square" lIns="0" tIns="50800" rIns="0" bIns="0" rtlCol="0">
            <a:spAutoFit/>
          </a:bodyPr>
          <a:lstStyle/>
          <a:p>
            <a:pPr marL="152400">
              <a:lnSpc>
                <a:spcPct val="100000"/>
              </a:lnSpc>
              <a:spcBef>
                <a:spcPts val="400"/>
              </a:spcBef>
            </a:pPr>
            <a:r>
              <a:rPr sz="1400" spc="-10">
                <a:latin typeface="宋体"/>
                <a:cs typeface="宋体"/>
              </a:rPr>
              <a:t>周期检查计划</a:t>
            </a:r>
            <a:endParaRPr sz="1400">
              <a:latin typeface="宋体"/>
              <a:cs typeface="宋体"/>
            </a:endParaRPr>
          </a:p>
        </p:txBody>
      </p:sp>
      <p:sp>
        <p:nvSpPr>
          <p:cNvPr id="4" name="object 4"/>
          <p:cNvSpPr txBox="1"/>
          <p:nvPr/>
        </p:nvSpPr>
        <p:spPr>
          <a:xfrm>
            <a:off x="1142835" y="2830835"/>
            <a:ext cx="1372235" cy="495934"/>
          </a:xfrm>
          <a:prstGeom prst="rect">
            <a:avLst/>
          </a:prstGeom>
          <a:solidFill>
            <a:srgbClr val="FFFFFF"/>
          </a:solidFill>
          <a:ln w="9525">
            <a:solidFill>
              <a:srgbClr val="000000"/>
            </a:solidFill>
          </a:ln>
        </p:spPr>
        <p:txBody>
          <a:bodyPr vert="horz" wrap="square" lIns="0" tIns="50800" rIns="0" bIns="0" rtlCol="0">
            <a:spAutoFit/>
          </a:bodyPr>
          <a:lstStyle/>
          <a:p>
            <a:pPr marL="152400">
              <a:lnSpc>
                <a:spcPct val="100000"/>
              </a:lnSpc>
              <a:spcBef>
                <a:spcPts val="400"/>
              </a:spcBef>
            </a:pPr>
            <a:r>
              <a:rPr sz="1400" spc="-10">
                <a:latin typeface="宋体"/>
                <a:cs typeface="宋体"/>
              </a:rPr>
              <a:t>检查周期维护</a:t>
            </a:r>
            <a:endParaRPr sz="1400">
              <a:latin typeface="宋体"/>
              <a:cs typeface="宋体"/>
            </a:endParaRPr>
          </a:p>
        </p:txBody>
      </p:sp>
      <p:sp>
        <p:nvSpPr>
          <p:cNvPr id="5" name="object 5"/>
          <p:cNvSpPr txBox="1"/>
          <p:nvPr/>
        </p:nvSpPr>
        <p:spPr>
          <a:xfrm>
            <a:off x="1142835" y="4217987"/>
            <a:ext cx="1372235" cy="495300"/>
          </a:xfrm>
          <a:prstGeom prst="rect">
            <a:avLst/>
          </a:prstGeom>
          <a:solidFill>
            <a:srgbClr val="FFFFFF"/>
          </a:solidFill>
          <a:ln w="9525">
            <a:solidFill>
              <a:srgbClr val="000000"/>
            </a:solidFill>
          </a:ln>
        </p:spPr>
        <p:txBody>
          <a:bodyPr vert="horz" wrap="square" lIns="0" tIns="50800" rIns="0" bIns="0" rtlCol="0">
            <a:spAutoFit/>
          </a:bodyPr>
          <a:lstStyle/>
          <a:p>
            <a:pPr marL="241300">
              <a:lnSpc>
                <a:spcPct val="100000"/>
              </a:lnSpc>
              <a:spcBef>
                <a:spcPts val="400"/>
              </a:spcBef>
            </a:pPr>
            <a:r>
              <a:rPr sz="1400" spc="-10">
                <a:latin typeface="宋体"/>
                <a:cs typeface="宋体"/>
              </a:rPr>
              <a:t>创建年计划</a:t>
            </a:r>
            <a:endParaRPr sz="1400">
              <a:latin typeface="宋体"/>
              <a:cs typeface="宋体"/>
            </a:endParaRPr>
          </a:p>
        </p:txBody>
      </p:sp>
      <p:sp>
        <p:nvSpPr>
          <p:cNvPr id="6" name="object 6"/>
          <p:cNvSpPr txBox="1"/>
          <p:nvPr/>
        </p:nvSpPr>
        <p:spPr>
          <a:xfrm>
            <a:off x="1142835" y="4911563"/>
            <a:ext cx="1372235" cy="495300"/>
          </a:xfrm>
          <a:prstGeom prst="rect">
            <a:avLst/>
          </a:prstGeom>
          <a:solidFill>
            <a:srgbClr val="FFFFFF"/>
          </a:solidFill>
          <a:ln w="9525">
            <a:solidFill>
              <a:srgbClr val="000000"/>
            </a:solidFill>
          </a:ln>
        </p:spPr>
        <p:txBody>
          <a:bodyPr vert="horz" wrap="square" lIns="0" tIns="50800" rIns="0" bIns="0" rtlCol="0">
            <a:spAutoFit/>
          </a:bodyPr>
          <a:lstStyle/>
          <a:p>
            <a:pPr marL="241300">
              <a:lnSpc>
                <a:spcPct val="100000"/>
              </a:lnSpc>
              <a:spcBef>
                <a:spcPts val="400"/>
              </a:spcBef>
            </a:pPr>
            <a:r>
              <a:rPr sz="1400" spc="-10">
                <a:latin typeface="宋体"/>
                <a:cs typeface="宋体"/>
              </a:rPr>
              <a:t>创建月计划</a:t>
            </a:r>
            <a:endParaRPr sz="1400">
              <a:latin typeface="宋体"/>
              <a:cs typeface="宋体"/>
            </a:endParaRPr>
          </a:p>
        </p:txBody>
      </p:sp>
      <p:sp>
        <p:nvSpPr>
          <p:cNvPr id="7" name="object 7"/>
          <p:cNvSpPr txBox="1"/>
          <p:nvPr/>
        </p:nvSpPr>
        <p:spPr>
          <a:xfrm>
            <a:off x="1142835" y="5605139"/>
            <a:ext cx="1372235" cy="495300"/>
          </a:xfrm>
          <a:prstGeom prst="rect">
            <a:avLst/>
          </a:prstGeom>
          <a:solidFill>
            <a:srgbClr val="FFFFFF"/>
          </a:solidFill>
          <a:ln w="9525">
            <a:solidFill>
              <a:srgbClr val="000000"/>
            </a:solidFill>
          </a:ln>
        </p:spPr>
        <p:txBody>
          <a:bodyPr vert="horz" wrap="square" lIns="0" tIns="50800" rIns="0" bIns="0" rtlCol="0">
            <a:spAutoFit/>
          </a:bodyPr>
          <a:lstStyle/>
          <a:p>
            <a:pPr marL="330200">
              <a:lnSpc>
                <a:spcPct val="100000"/>
              </a:lnSpc>
              <a:spcBef>
                <a:spcPts val="400"/>
              </a:spcBef>
            </a:pPr>
            <a:r>
              <a:rPr sz="1400" spc="-15">
                <a:latin typeface="宋体"/>
                <a:cs typeface="宋体"/>
              </a:rPr>
              <a:t>计划生成</a:t>
            </a:r>
            <a:endParaRPr sz="1400">
              <a:latin typeface="宋体"/>
              <a:cs typeface="宋体"/>
            </a:endParaRPr>
          </a:p>
        </p:txBody>
      </p:sp>
      <p:sp>
        <p:nvSpPr>
          <p:cNvPr id="8" name="object 8"/>
          <p:cNvSpPr txBox="1"/>
          <p:nvPr/>
        </p:nvSpPr>
        <p:spPr>
          <a:xfrm>
            <a:off x="5715015" y="2137259"/>
            <a:ext cx="1372235" cy="495934"/>
          </a:xfrm>
          <a:prstGeom prst="rect">
            <a:avLst/>
          </a:prstGeom>
          <a:solidFill>
            <a:srgbClr val="FFFFFF"/>
          </a:solidFill>
          <a:ln w="9525">
            <a:solidFill>
              <a:srgbClr val="000000"/>
            </a:solidFill>
          </a:ln>
        </p:spPr>
        <p:txBody>
          <a:bodyPr vert="horz" wrap="square" lIns="0" tIns="50800" rIns="0" bIns="0" rtlCol="0">
            <a:spAutoFit/>
          </a:bodyPr>
          <a:lstStyle/>
          <a:p>
            <a:pPr marL="152400">
              <a:lnSpc>
                <a:spcPct val="100000"/>
              </a:lnSpc>
              <a:spcBef>
                <a:spcPts val="400"/>
              </a:spcBef>
            </a:pPr>
            <a:r>
              <a:rPr sz="1400" spc="-10">
                <a:latin typeface="宋体"/>
                <a:cs typeface="宋体"/>
              </a:rPr>
              <a:t>专项检查计划</a:t>
            </a:r>
            <a:endParaRPr sz="1400">
              <a:latin typeface="宋体"/>
              <a:cs typeface="宋体"/>
            </a:endParaRPr>
          </a:p>
        </p:txBody>
      </p:sp>
      <p:sp>
        <p:nvSpPr>
          <p:cNvPr id="9" name="object 9"/>
          <p:cNvSpPr txBox="1"/>
          <p:nvPr/>
        </p:nvSpPr>
        <p:spPr>
          <a:xfrm>
            <a:off x="5715015" y="5605139"/>
            <a:ext cx="1372235" cy="495300"/>
          </a:xfrm>
          <a:prstGeom prst="rect">
            <a:avLst/>
          </a:prstGeom>
          <a:solidFill>
            <a:srgbClr val="FFFFFF"/>
          </a:solidFill>
          <a:ln w="9525">
            <a:solidFill>
              <a:srgbClr val="000000"/>
            </a:solidFill>
          </a:ln>
        </p:spPr>
        <p:txBody>
          <a:bodyPr vert="horz" wrap="square" lIns="0" tIns="50800" rIns="0" bIns="0" rtlCol="0">
            <a:spAutoFit/>
          </a:bodyPr>
          <a:lstStyle/>
          <a:p>
            <a:pPr marL="330200">
              <a:lnSpc>
                <a:spcPct val="100000"/>
              </a:lnSpc>
              <a:spcBef>
                <a:spcPts val="400"/>
              </a:spcBef>
            </a:pPr>
            <a:r>
              <a:rPr sz="1400" spc="-15">
                <a:latin typeface="宋体"/>
                <a:cs typeface="宋体"/>
              </a:rPr>
              <a:t>计划生成</a:t>
            </a:r>
            <a:endParaRPr sz="1400">
              <a:latin typeface="宋体"/>
              <a:cs typeface="宋体"/>
            </a:endParaRPr>
          </a:p>
        </p:txBody>
      </p:sp>
      <p:sp>
        <p:nvSpPr>
          <p:cNvPr id="10" name="object 10"/>
          <p:cNvSpPr txBox="1"/>
          <p:nvPr/>
        </p:nvSpPr>
        <p:spPr>
          <a:xfrm>
            <a:off x="5486375" y="4019564"/>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季节检查</a:t>
            </a:r>
            <a:endParaRPr sz="1200">
              <a:latin typeface="宋体"/>
              <a:cs typeface="宋体"/>
            </a:endParaRPr>
          </a:p>
        </p:txBody>
      </p:sp>
      <p:sp>
        <p:nvSpPr>
          <p:cNvPr id="11" name="object 11"/>
          <p:cNvSpPr txBox="1"/>
          <p:nvPr/>
        </p:nvSpPr>
        <p:spPr>
          <a:xfrm>
            <a:off x="6172294" y="4019564"/>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危重认定</a:t>
            </a:r>
            <a:endParaRPr sz="1200">
              <a:latin typeface="宋体"/>
              <a:cs typeface="宋体"/>
            </a:endParaRPr>
          </a:p>
        </p:txBody>
      </p:sp>
      <p:sp>
        <p:nvSpPr>
          <p:cNvPr id="12" name="object 12"/>
          <p:cNvSpPr txBox="1"/>
          <p:nvPr/>
        </p:nvSpPr>
        <p:spPr>
          <a:xfrm>
            <a:off x="6858210" y="4019564"/>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异常检查</a:t>
            </a:r>
            <a:endParaRPr sz="1200">
              <a:latin typeface="宋体"/>
              <a:cs typeface="宋体"/>
            </a:endParaRPr>
          </a:p>
        </p:txBody>
      </p:sp>
      <p:sp>
        <p:nvSpPr>
          <p:cNvPr id="13" name="object 13"/>
          <p:cNvSpPr txBox="1"/>
          <p:nvPr/>
        </p:nvSpPr>
        <p:spPr>
          <a:xfrm>
            <a:off x="7543524" y="3623321"/>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保电检查</a:t>
            </a:r>
            <a:endParaRPr sz="1200">
              <a:latin typeface="宋体"/>
              <a:cs typeface="宋体"/>
            </a:endParaRPr>
          </a:p>
        </p:txBody>
      </p:sp>
      <p:sp>
        <p:nvSpPr>
          <p:cNvPr id="14" name="object 14"/>
          <p:cNvSpPr txBox="1"/>
          <p:nvPr/>
        </p:nvSpPr>
        <p:spPr>
          <a:xfrm>
            <a:off x="8229442" y="3623321"/>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事故检查</a:t>
            </a:r>
            <a:endParaRPr sz="1200">
              <a:latin typeface="宋体"/>
              <a:cs typeface="宋体"/>
            </a:endParaRPr>
          </a:p>
        </p:txBody>
      </p:sp>
      <p:sp>
        <p:nvSpPr>
          <p:cNvPr id="15" name="object 15"/>
          <p:cNvSpPr txBox="1"/>
          <p:nvPr/>
        </p:nvSpPr>
        <p:spPr>
          <a:xfrm>
            <a:off x="4800458" y="4019564"/>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营业普查</a:t>
            </a:r>
            <a:endParaRPr sz="1200">
              <a:latin typeface="宋体"/>
              <a:cs typeface="宋体"/>
            </a:endParaRPr>
          </a:p>
        </p:txBody>
      </p:sp>
      <p:sp>
        <p:nvSpPr>
          <p:cNvPr id="16" name="object 16"/>
          <p:cNvSpPr txBox="1"/>
          <p:nvPr/>
        </p:nvSpPr>
        <p:spPr>
          <a:xfrm>
            <a:off x="4114541" y="3227078"/>
            <a:ext cx="3201035" cy="495934"/>
          </a:xfrm>
          <a:prstGeom prst="rect">
            <a:avLst/>
          </a:prstGeom>
          <a:solidFill>
            <a:srgbClr val="FFFFFF"/>
          </a:solidFill>
          <a:ln w="9525">
            <a:solidFill>
              <a:srgbClr val="000000"/>
            </a:solidFill>
          </a:ln>
        </p:spPr>
        <p:txBody>
          <a:bodyPr vert="horz" wrap="square" lIns="0" tIns="50800" rIns="0" bIns="0" rtlCol="0">
            <a:spAutoFit/>
          </a:bodyPr>
          <a:lstStyle/>
          <a:p>
            <a:pPr algn="ctr">
              <a:lnSpc>
                <a:spcPct val="100000"/>
              </a:lnSpc>
              <a:spcBef>
                <a:spcPts val="400"/>
              </a:spcBef>
            </a:pPr>
            <a:r>
              <a:rPr sz="1400" spc="-10">
                <a:latin typeface="宋体"/>
                <a:cs typeface="宋体"/>
              </a:rPr>
              <a:t>其他检查计划</a:t>
            </a:r>
            <a:endParaRPr sz="1400">
              <a:latin typeface="宋体"/>
              <a:cs typeface="宋体"/>
            </a:endParaRPr>
          </a:p>
        </p:txBody>
      </p:sp>
      <p:sp>
        <p:nvSpPr>
          <p:cNvPr id="17" name="object 17"/>
          <p:cNvSpPr txBox="1"/>
          <p:nvPr/>
        </p:nvSpPr>
        <p:spPr>
          <a:xfrm>
            <a:off x="1142835" y="3524411"/>
            <a:ext cx="1372235" cy="495300"/>
          </a:xfrm>
          <a:prstGeom prst="rect">
            <a:avLst/>
          </a:prstGeom>
          <a:solidFill>
            <a:srgbClr val="FFFFFF"/>
          </a:solidFill>
          <a:ln w="9525">
            <a:solidFill>
              <a:srgbClr val="000000"/>
            </a:solidFill>
          </a:ln>
        </p:spPr>
        <p:txBody>
          <a:bodyPr vert="horz" wrap="square" lIns="0" tIns="50800" rIns="0" bIns="0" rtlCol="0">
            <a:spAutoFit/>
          </a:bodyPr>
          <a:lstStyle/>
          <a:p>
            <a:pPr marL="152400">
              <a:lnSpc>
                <a:spcPct val="100000"/>
              </a:lnSpc>
              <a:spcBef>
                <a:spcPts val="400"/>
              </a:spcBef>
            </a:pPr>
            <a:r>
              <a:rPr sz="1400" spc="-10">
                <a:latin typeface="宋体"/>
                <a:cs typeface="宋体"/>
              </a:rPr>
              <a:t>检查周期定义</a:t>
            </a:r>
            <a:endParaRPr sz="1400">
              <a:latin typeface="宋体"/>
              <a:cs typeface="宋体"/>
            </a:endParaRPr>
          </a:p>
        </p:txBody>
      </p:sp>
      <p:sp>
        <p:nvSpPr>
          <p:cNvPr id="18" name="object 18"/>
          <p:cNvSpPr txBox="1"/>
          <p:nvPr/>
        </p:nvSpPr>
        <p:spPr>
          <a:xfrm>
            <a:off x="4114541" y="4019564"/>
            <a:ext cx="457834" cy="892175"/>
          </a:xfrm>
          <a:prstGeom prst="rect">
            <a:avLst/>
          </a:prstGeom>
          <a:solidFill>
            <a:srgbClr val="FFFFFF"/>
          </a:solidFill>
          <a:ln w="9525">
            <a:solidFill>
              <a:srgbClr val="000000"/>
            </a:solidFill>
          </a:ln>
        </p:spPr>
        <p:txBody>
          <a:bodyPr vert="horz" wrap="square" lIns="0" tIns="50165" rIns="0" bIns="0" rtlCol="0">
            <a:spAutoFit/>
          </a:bodyPr>
          <a:lstStyle/>
          <a:p>
            <a:pPr marL="152400" marR="144780" algn="just">
              <a:lnSpc>
                <a:spcPct val="100000"/>
              </a:lnSpc>
              <a:spcBef>
                <a:spcPts val="395"/>
              </a:spcBef>
            </a:pPr>
            <a:r>
              <a:rPr sz="1200" spc="-50">
                <a:latin typeface="宋体"/>
                <a:cs typeface="宋体"/>
              </a:rPr>
              <a:t>其他检查</a:t>
            </a:r>
            <a:endParaRPr sz="12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94012" y="501332"/>
            <a:ext cx="3378200" cy="695960"/>
          </a:xfrm>
          <a:prstGeom prst="rect">
            <a:avLst/>
          </a:prstGeom>
        </p:spPr>
        <p:txBody>
          <a:bodyPr vert="horz" wrap="square" lIns="0" tIns="12700" rIns="0" bIns="0" rtlCol="0">
            <a:spAutoFit/>
          </a:bodyPr>
          <a:lstStyle/>
          <a:p>
            <a:pPr marL="12700">
              <a:lnSpc>
                <a:spcPct val="100000"/>
              </a:lnSpc>
              <a:spcBef>
                <a:spcPts val="100"/>
              </a:spcBef>
            </a:pPr>
            <a:r>
              <a:rPr spc="-10"/>
              <a:t>二、安全用电</a:t>
            </a:r>
          </a:p>
        </p:txBody>
      </p:sp>
      <p:sp>
        <p:nvSpPr>
          <p:cNvPr id="3" name="object 3"/>
          <p:cNvSpPr txBox="1"/>
          <p:nvPr/>
        </p:nvSpPr>
        <p:spPr>
          <a:xfrm>
            <a:off x="535939" y="1575345"/>
            <a:ext cx="3987800" cy="3408679"/>
          </a:xfrm>
          <a:prstGeom prst="rect">
            <a:avLst/>
          </a:prstGeom>
        </p:spPr>
        <p:txBody>
          <a:bodyPr vert="horz" wrap="square" lIns="0" tIns="104140" rIns="0" bIns="0" rtlCol="0">
            <a:spAutoFit/>
          </a:bodyPr>
          <a:lstStyle/>
          <a:p>
            <a:pPr marL="354965" marR="5080" indent="-342265">
              <a:lnSpc>
                <a:spcPct val="80000"/>
              </a:lnSpc>
              <a:spcBef>
                <a:spcPts val="820"/>
              </a:spcBef>
              <a:buSzPct val="101666"/>
              <a:buFont typeface="Arial"/>
              <a:buChar char="•"/>
              <a:tabLst>
                <a:tab pos="354965"/>
                <a:tab pos="355600"/>
                <a:tab pos="1688464"/>
              </a:tabLst>
            </a:pPr>
            <a:r>
              <a:rPr sz="3000">
                <a:latin typeface="宋体"/>
                <a:cs typeface="宋体"/>
              </a:rPr>
              <a:t>电力是国民经济的</a:t>
            </a:r>
            <a:r>
              <a:rPr sz="3000" spc="-50">
                <a:latin typeface="宋体"/>
                <a:cs typeface="宋体"/>
              </a:rPr>
              <a:t>重</a:t>
            </a:r>
            <a:r>
              <a:rPr sz="3000">
                <a:latin typeface="宋体"/>
                <a:cs typeface="宋体"/>
              </a:rPr>
              <a:t>要能源，在现代家</a:t>
            </a:r>
            <a:r>
              <a:rPr sz="3000" spc="-50">
                <a:latin typeface="宋体"/>
                <a:cs typeface="宋体"/>
              </a:rPr>
              <a:t>庭</a:t>
            </a:r>
            <a:r>
              <a:rPr sz="3000">
                <a:latin typeface="宋体"/>
                <a:cs typeface="宋体"/>
              </a:rPr>
              <a:t>生活中也不可缺少</a:t>
            </a:r>
            <a:r>
              <a:rPr sz="3000" spc="-50">
                <a:latin typeface="宋体"/>
                <a:cs typeface="宋体"/>
              </a:rPr>
              <a:t>。</a:t>
            </a:r>
            <a:r>
              <a:rPr sz="3000">
                <a:latin typeface="宋体"/>
                <a:cs typeface="宋体"/>
              </a:rPr>
              <a:t>但是不懂得安全用</a:t>
            </a:r>
            <a:r>
              <a:rPr sz="3000" spc="-50">
                <a:latin typeface="宋体"/>
                <a:cs typeface="宋体"/>
              </a:rPr>
              <a:t>电</a:t>
            </a:r>
            <a:r>
              <a:rPr sz="3000">
                <a:latin typeface="宋体"/>
                <a:cs typeface="宋体"/>
              </a:rPr>
              <a:t>知识就容易造成触</a:t>
            </a:r>
            <a:r>
              <a:rPr sz="3000" spc="-50">
                <a:latin typeface="宋体"/>
                <a:cs typeface="宋体"/>
              </a:rPr>
              <a:t>电</a:t>
            </a:r>
            <a:r>
              <a:rPr sz="3000">
                <a:latin typeface="宋体"/>
                <a:cs typeface="宋体"/>
              </a:rPr>
              <a:t>身亡、电气火灾、</a:t>
            </a:r>
            <a:r>
              <a:rPr sz="3000" spc="-50">
                <a:latin typeface="宋体"/>
                <a:cs typeface="宋体"/>
              </a:rPr>
              <a:t>电</a:t>
            </a:r>
            <a:r>
              <a:rPr sz="3000">
                <a:latin typeface="宋体"/>
                <a:cs typeface="宋体"/>
              </a:rPr>
              <a:t>器损坏等意外事故</a:t>
            </a:r>
            <a:r>
              <a:rPr sz="3000" spc="-50">
                <a:latin typeface="宋体"/>
                <a:cs typeface="宋体"/>
              </a:rPr>
              <a:t>，</a:t>
            </a:r>
            <a:r>
              <a:rPr sz="3000">
                <a:latin typeface="宋体"/>
                <a:cs typeface="宋体"/>
              </a:rPr>
              <a:t>所以</a:t>
            </a:r>
            <a:r>
              <a:rPr sz="3000" spc="-50">
                <a:latin typeface="宋体"/>
                <a:cs typeface="宋体"/>
              </a:rPr>
              <a:t>，</a:t>
            </a:r>
            <a:r>
              <a:rPr sz="3000">
                <a:latin typeface="宋体"/>
                <a:cs typeface="宋体"/>
              </a:rPr>
              <a:t>	“安全用电</a:t>
            </a:r>
            <a:r>
              <a:rPr sz="3000" spc="-50">
                <a:latin typeface="宋体"/>
                <a:cs typeface="宋体"/>
              </a:rPr>
              <a:t>，</a:t>
            </a:r>
            <a:r>
              <a:rPr sz="3000">
                <a:latin typeface="宋体"/>
                <a:cs typeface="宋体"/>
              </a:rPr>
              <a:t>性命攸关”</a:t>
            </a:r>
            <a:r>
              <a:rPr sz="3000" spc="-50">
                <a:latin typeface="宋体"/>
                <a:cs typeface="宋体"/>
              </a:rPr>
              <a:t>。</a:t>
            </a:r>
            <a:endParaRPr sz="3000">
              <a:latin typeface="宋体"/>
              <a:cs typeface="宋体"/>
            </a:endParaRPr>
          </a:p>
        </p:txBody>
      </p:sp>
      <p:pic>
        <p:nvPicPr>
          <p:cNvPr id="4" name="object 4"/>
          <p:cNvPicPr/>
          <p:nvPr/>
        </p:nvPicPr>
        <p:blipFill>
          <a:blip r:embed="rId2"/>
          <a:stretch>
            <a:fillRect/>
          </a:stretch>
        </p:blipFill>
        <p:spPr>
          <a:xfrm>
            <a:off x="4927600" y="1282700"/>
            <a:ext cx="3590925" cy="517207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162300" y="515620"/>
            <a:ext cx="2819400" cy="695960"/>
          </a:xfrm>
          <a:prstGeom prst="rect">
            <a:avLst/>
          </a:prstGeom>
        </p:spPr>
        <p:txBody>
          <a:bodyPr vert="horz" wrap="square" lIns="0" tIns="12700" rIns="0" bIns="0" rtlCol="0">
            <a:spAutoFit/>
          </a:bodyPr>
          <a:lstStyle/>
          <a:p>
            <a:pPr marL="12700">
              <a:lnSpc>
                <a:spcPct val="100000"/>
              </a:lnSpc>
              <a:spcBef>
                <a:spcPts val="100"/>
              </a:spcBef>
            </a:pPr>
            <a:r>
              <a:rPr spc="-10"/>
              <a:t>火患猛于虎</a:t>
            </a:r>
          </a:p>
        </p:txBody>
      </p:sp>
      <p:sp>
        <p:nvSpPr>
          <p:cNvPr id="3" name="object 3"/>
          <p:cNvSpPr txBox="1"/>
          <p:nvPr/>
        </p:nvSpPr>
        <p:spPr>
          <a:xfrm>
            <a:off x="535940" y="1645920"/>
            <a:ext cx="3213100" cy="513080"/>
          </a:xfrm>
          <a:prstGeom prst="rect">
            <a:avLst/>
          </a:prstGeom>
        </p:spPr>
        <p:txBody>
          <a:bodyPr vert="horz" wrap="square" lIns="0" tIns="12700" rIns="0" bIns="0" rtlCol="0">
            <a:spAutoFit/>
          </a:bodyPr>
          <a:lstStyle/>
          <a:p>
            <a:pPr marL="354965" indent="-342265">
              <a:lnSpc>
                <a:spcPct val="100000"/>
              </a:lnSpc>
              <a:spcBef>
                <a:spcPts val="100"/>
              </a:spcBef>
              <a:buClr>
                <a:srgbClr val="000000"/>
              </a:buClr>
              <a:buSzPct val="101562"/>
              <a:buFont typeface="Arial"/>
              <a:buChar char="•"/>
              <a:tabLst>
                <a:tab pos="354965"/>
                <a:tab pos="355600"/>
              </a:tabLst>
            </a:pPr>
            <a:r>
              <a:rPr sz="3200" u="heavy">
                <a:solidFill>
                  <a:srgbClr val="0000FF"/>
                </a:solidFill>
                <a:uFill>
                  <a:solidFill>
                    <a:srgbClr val="0000FF"/>
                  </a:solidFill>
                </a:uFill>
                <a:latin typeface="宋体"/>
                <a:cs typeface="宋体"/>
              </a:rPr>
              <a:t>火患猛于虎</a:t>
            </a:r>
            <a:r>
              <a:rPr sz="3200" u="heavy" spc="-20">
                <a:solidFill>
                  <a:srgbClr val="0000FF"/>
                </a:solidFill>
                <a:uFill>
                  <a:solidFill>
                    <a:srgbClr val="0000FF"/>
                  </a:solidFill>
                </a:uFill>
                <a:latin typeface="宋体"/>
                <a:cs typeface="宋体"/>
              </a:rPr>
              <a:t>.flv</a:t>
            </a:r>
            <a:endParaRPr sz="32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93820" y="374631"/>
            <a:ext cx="5613400" cy="635000"/>
          </a:xfrm>
          <a:prstGeom prst="rect">
            <a:avLst/>
          </a:prstGeom>
        </p:spPr>
        <p:txBody>
          <a:bodyPr vert="horz" wrap="square" lIns="0" tIns="12700" rIns="0" bIns="0" rtlCol="0">
            <a:spAutoFit/>
          </a:bodyPr>
          <a:lstStyle/>
          <a:p>
            <a:pPr marL="12700">
              <a:lnSpc>
                <a:spcPct val="100000"/>
              </a:lnSpc>
              <a:spcBef>
                <a:spcPts val="100"/>
              </a:spcBef>
            </a:pPr>
            <a:r>
              <a:rPr sz="4000"/>
              <a:t>（一）</a:t>
            </a:r>
            <a:r>
              <a:rPr sz="4000" spc="-10"/>
              <a:t>家庭安全用电须知</a:t>
            </a:r>
            <a:endParaRPr sz="4000"/>
          </a:p>
        </p:txBody>
      </p:sp>
      <p:sp>
        <p:nvSpPr>
          <p:cNvPr id="3" name="object 3"/>
          <p:cNvSpPr txBox="1"/>
          <p:nvPr/>
        </p:nvSpPr>
        <p:spPr>
          <a:xfrm>
            <a:off x="535939" y="1560120"/>
            <a:ext cx="4178300" cy="1651000"/>
          </a:xfrm>
          <a:prstGeom prst="rect">
            <a:avLst/>
          </a:prstGeom>
        </p:spPr>
        <p:txBody>
          <a:bodyPr vert="horz" wrap="square" lIns="0" tIns="82550" rIns="0" bIns="0" rtlCol="0">
            <a:spAutoFit/>
          </a:bodyPr>
          <a:lstStyle/>
          <a:p>
            <a:pPr marL="355600" marR="5080" indent="-342900" algn="just">
              <a:lnSpc>
                <a:spcPct val="81600"/>
              </a:lnSpc>
              <a:spcBef>
                <a:spcPts val="650"/>
              </a:spcBef>
              <a:buSzPct val="102000"/>
              <a:buFont typeface="Arial"/>
              <a:buChar char="•"/>
              <a:tabLst>
                <a:tab pos="355600"/>
              </a:tabLst>
            </a:pPr>
            <a:r>
              <a:rPr sz="2500">
                <a:latin typeface="Calibri"/>
                <a:cs typeface="Calibri"/>
              </a:rPr>
              <a:t>1</a:t>
            </a:r>
            <a:r>
              <a:rPr sz="2500" spc="-55">
                <a:latin typeface="Calibri"/>
                <a:cs typeface="Calibri"/>
              </a:rPr>
              <a:t>. </a:t>
            </a:r>
            <a:r>
              <a:rPr sz="2500" spc="-5">
                <a:latin typeface="宋体"/>
                <a:cs typeface="宋体"/>
              </a:rPr>
              <a:t>不要超负荷用电，如用电负荷超过规定容量，应到供电部门申请增容；空调、烤箱等大容量用电设备应使用</a:t>
            </a:r>
            <a:r>
              <a:rPr sz="2500" spc="-10">
                <a:latin typeface="宋体"/>
                <a:cs typeface="宋体"/>
              </a:rPr>
              <a:t>专用线路。</a:t>
            </a:r>
            <a:endParaRPr sz="2500">
              <a:latin typeface="宋体"/>
              <a:cs typeface="宋体"/>
            </a:endParaRPr>
          </a:p>
        </p:txBody>
      </p:sp>
      <p:sp>
        <p:nvSpPr>
          <p:cNvPr id="4" name="object 4"/>
          <p:cNvSpPr txBox="1"/>
          <p:nvPr/>
        </p:nvSpPr>
        <p:spPr>
          <a:xfrm>
            <a:off x="535939" y="4150920"/>
            <a:ext cx="4371340" cy="1346200"/>
          </a:xfrm>
          <a:prstGeom prst="rect">
            <a:avLst/>
          </a:prstGeom>
        </p:spPr>
        <p:txBody>
          <a:bodyPr vert="horz" wrap="square" lIns="0" tIns="80645" rIns="0" bIns="0" rtlCol="0">
            <a:spAutoFit/>
          </a:bodyPr>
          <a:lstStyle/>
          <a:p>
            <a:pPr marL="354965" marR="5080" indent="-342265">
              <a:lnSpc>
                <a:spcPct val="82200"/>
              </a:lnSpc>
              <a:spcBef>
                <a:spcPts val="635"/>
              </a:spcBef>
              <a:buSzPct val="102000"/>
              <a:buFont typeface="Arial"/>
              <a:buChar char="•"/>
              <a:tabLst>
                <a:tab pos="354965"/>
                <a:tab pos="355600"/>
              </a:tabLst>
            </a:pPr>
            <a:r>
              <a:rPr sz="2500">
                <a:latin typeface="Calibri"/>
                <a:cs typeface="Calibri"/>
              </a:rPr>
              <a:t>2</a:t>
            </a:r>
            <a:r>
              <a:rPr sz="2500" spc="-5">
                <a:latin typeface="Calibri"/>
                <a:cs typeface="Calibri"/>
              </a:rPr>
              <a:t>. </a:t>
            </a:r>
            <a:r>
              <a:rPr sz="2500" spc="-5">
                <a:latin typeface="宋体"/>
                <a:cs typeface="宋体"/>
              </a:rPr>
              <a:t>要选用合格的电器，不要贪便宜购买使用假冒伪劣电</a:t>
            </a:r>
            <a:r>
              <a:rPr sz="2500">
                <a:latin typeface="宋体"/>
                <a:cs typeface="宋体"/>
              </a:rPr>
              <a:t>器、电线、线槽</a:t>
            </a:r>
            <a:r>
              <a:rPr sz="2500">
                <a:latin typeface="Calibri"/>
                <a:cs typeface="Calibri"/>
              </a:rPr>
              <a:t>(</a:t>
            </a:r>
            <a:r>
              <a:rPr sz="2500">
                <a:latin typeface="宋体"/>
                <a:cs typeface="宋体"/>
              </a:rPr>
              <a:t>管</a:t>
            </a:r>
            <a:r>
              <a:rPr sz="2500">
                <a:latin typeface="Calibri"/>
                <a:cs typeface="Calibri"/>
              </a:rPr>
              <a:t>)</a:t>
            </a:r>
            <a:r>
              <a:rPr sz="2500" spc="-15">
                <a:latin typeface="宋体"/>
                <a:cs typeface="宋体"/>
              </a:rPr>
              <a:t>、开关、</a:t>
            </a:r>
            <a:r>
              <a:rPr sz="2500" spc="-10">
                <a:latin typeface="宋体"/>
                <a:cs typeface="宋体"/>
              </a:rPr>
              <a:t>插头、插座等。</a:t>
            </a:r>
            <a:endParaRPr sz="2500">
              <a:latin typeface="宋体"/>
              <a:cs typeface="宋体"/>
            </a:endParaRPr>
          </a:p>
        </p:txBody>
      </p:sp>
      <p:pic>
        <p:nvPicPr>
          <p:cNvPr id="5" name="object 5"/>
          <p:cNvPicPr/>
          <p:nvPr/>
        </p:nvPicPr>
        <p:blipFill>
          <a:blip r:embed="rId2"/>
          <a:stretch>
            <a:fillRect/>
          </a:stretch>
        </p:blipFill>
        <p:spPr>
          <a:xfrm>
            <a:off x="5067300" y="1638300"/>
            <a:ext cx="3429000" cy="1714499"/>
          </a:xfrm>
          <a:prstGeom prst="rect">
            <a:avLst/>
          </a:prstGeom>
        </p:spPr>
      </p:pic>
      <p:pic>
        <p:nvPicPr>
          <p:cNvPr id="6" name="object 6"/>
          <p:cNvPicPr/>
          <p:nvPr/>
        </p:nvPicPr>
        <p:blipFill>
          <a:blip r:embed="rId3"/>
          <a:stretch>
            <a:fillRect/>
          </a:stretch>
        </p:blipFill>
        <p:spPr>
          <a:xfrm>
            <a:off x="5003800" y="4572000"/>
            <a:ext cx="3571875" cy="142875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45907"/>
            <a:ext cx="7886700" cy="392684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 pos="964565"/>
              </a:tabLst>
            </a:pPr>
            <a:r>
              <a:rPr sz="3200" spc="-25">
                <a:latin typeface="宋体"/>
                <a:cs typeface="宋体"/>
              </a:rPr>
              <a:t>3.</a:t>
            </a:r>
            <a:r>
              <a:rPr sz="3200">
                <a:latin typeface="宋体"/>
                <a:cs typeface="宋体"/>
              </a:rPr>
              <a:t>	</a:t>
            </a:r>
            <a:r>
              <a:rPr sz="3200" spc="-5">
                <a:latin typeface="宋体"/>
                <a:cs typeface="宋体"/>
              </a:rPr>
              <a:t>不要私自或请无资质的装修队及人员铺设电线和接装用电设备，安装、修理电器用具要找有资质的单位和人员。</a:t>
            </a:r>
            <a:endParaRPr sz="3200">
              <a:latin typeface="宋体"/>
              <a:cs typeface="宋体"/>
            </a:endParaRPr>
          </a:p>
          <a:p>
            <a:pPr>
              <a:lnSpc>
                <a:spcPct val="100000"/>
              </a:lnSpc>
              <a:spcBef>
                <a:spcPts val="60"/>
              </a:spcBef>
            </a:pPr>
            <a:endParaRPr sz="2950">
              <a:latin typeface="宋体"/>
              <a:cs typeface="宋体"/>
            </a:endParaRPr>
          </a:p>
          <a:p>
            <a:pPr marL="355600" marR="208915" indent="1422400" algn="just">
              <a:lnSpc>
                <a:spcPct val="100000"/>
              </a:lnSpc>
            </a:pPr>
            <a:r>
              <a:rPr sz="3200">
                <a:latin typeface="宋体"/>
                <a:cs typeface="宋体"/>
              </a:rPr>
              <a:t>4.</a:t>
            </a:r>
            <a:r>
              <a:rPr sz="3200" spc="-35">
                <a:latin typeface="宋体"/>
                <a:cs typeface="宋体"/>
              </a:rPr>
              <a:t> 对规定使用接地的用电器具的</a:t>
            </a:r>
            <a:r>
              <a:rPr sz="3200" spc="-5">
                <a:latin typeface="宋体"/>
                <a:cs typeface="宋体"/>
              </a:rPr>
              <a:t>金属外壳要做好接地保护，不要忘记给三眼插座、插座盒安装接地线；不要随意将三眼插头改为两眼插头。</a:t>
            </a:r>
            <a:endParaRPr sz="32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588219"/>
            <a:ext cx="7988300" cy="1243965"/>
          </a:xfrm>
          <a:prstGeom prst="rect">
            <a:avLst/>
          </a:prstGeom>
        </p:spPr>
        <p:txBody>
          <a:bodyPr vert="horz" wrap="square" lIns="0" tIns="88900" rIns="0" bIns="0" rtlCol="0">
            <a:spAutoFit/>
          </a:bodyPr>
          <a:lstStyle/>
          <a:p>
            <a:pPr marL="355600" marR="5080" indent="-342900" algn="just">
              <a:lnSpc>
                <a:spcPct val="83300"/>
              </a:lnSpc>
              <a:spcBef>
                <a:spcPts val="700"/>
              </a:spcBef>
              <a:buSzPct val="101666"/>
              <a:buFont typeface="Arial"/>
              <a:buChar char="•"/>
              <a:tabLst>
                <a:tab pos="355600"/>
              </a:tabLst>
            </a:pPr>
            <a:r>
              <a:rPr sz="3000">
                <a:latin typeface="Calibri"/>
                <a:cs typeface="Calibri"/>
              </a:rPr>
              <a:t>5</a:t>
            </a:r>
            <a:r>
              <a:rPr sz="3000" spc="-50">
                <a:latin typeface="Calibri"/>
                <a:cs typeface="Calibri"/>
              </a:rPr>
              <a:t>. </a:t>
            </a:r>
            <a:r>
              <a:rPr sz="3000" spc="-5">
                <a:latin typeface="宋体"/>
                <a:cs typeface="宋体"/>
              </a:rPr>
              <a:t>要选用与电线负荷相适应的熔断丝，不要任意加粗熔断丝，严禁用铜丝、铁丝、铝丝代替</a:t>
            </a:r>
            <a:r>
              <a:rPr sz="3000" spc="-15">
                <a:latin typeface="宋体"/>
                <a:cs typeface="宋体"/>
              </a:rPr>
              <a:t>熔断丝。</a:t>
            </a:r>
            <a:endParaRPr sz="3000">
              <a:latin typeface="宋体"/>
              <a:cs typeface="宋体"/>
            </a:endParaRPr>
          </a:p>
        </p:txBody>
      </p:sp>
      <p:pic>
        <p:nvPicPr>
          <p:cNvPr id="3" name="object 3"/>
          <p:cNvPicPr/>
          <p:nvPr/>
        </p:nvPicPr>
        <p:blipFill>
          <a:blip r:embed="rId2"/>
          <a:stretch>
            <a:fillRect/>
          </a:stretch>
        </p:blipFill>
        <p:spPr>
          <a:xfrm>
            <a:off x="3276600" y="2425700"/>
            <a:ext cx="5473700" cy="411162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72545"/>
            <a:ext cx="7983220" cy="1012825"/>
          </a:xfrm>
          <a:prstGeom prst="rect">
            <a:avLst/>
          </a:prstGeom>
        </p:spPr>
        <p:txBody>
          <a:bodyPr vert="horz" wrap="square" lIns="0" tIns="12700" rIns="0" bIns="0" rtlCol="0">
            <a:spAutoFit/>
          </a:bodyPr>
          <a:lstStyle/>
          <a:p>
            <a:pPr marL="354965" marR="5080" indent="-342265">
              <a:lnSpc>
                <a:spcPct val="107900"/>
              </a:lnSpc>
              <a:spcBef>
                <a:spcPts val="100"/>
              </a:spcBef>
              <a:buSzPct val="101666"/>
              <a:buFont typeface="Arial"/>
              <a:buChar char="•"/>
              <a:tabLst>
                <a:tab pos="354965"/>
                <a:tab pos="355600"/>
              </a:tabLst>
            </a:pPr>
            <a:r>
              <a:rPr sz="3000">
                <a:latin typeface="Calibri"/>
                <a:cs typeface="Calibri"/>
              </a:rPr>
              <a:t>6</a:t>
            </a:r>
            <a:r>
              <a:rPr sz="3000" spc="-70">
                <a:latin typeface="Calibri"/>
                <a:cs typeface="Calibri"/>
              </a:rPr>
              <a:t>. </a:t>
            </a:r>
            <a:r>
              <a:rPr sz="3000" spc="-5">
                <a:latin typeface="宋体"/>
                <a:cs typeface="宋体"/>
              </a:rPr>
              <a:t>不用湿手、湿布擦带电的灯头、开关和插座</a:t>
            </a:r>
            <a:r>
              <a:rPr sz="3000" spc="-25">
                <a:latin typeface="宋体"/>
                <a:cs typeface="宋体"/>
              </a:rPr>
              <a:t>等。</a:t>
            </a:r>
            <a:endParaRPr sz="3000">
              <a:latin typeface="宋体"/>
              <a:cs typeface="宋体"/>
            </a:endParaRPr>
          </a:p>
        </p:txBody>
      </p:sp>
      <p:pic>
        <p:nvPicPr>
          <p:cNvPr id="3" name="object 3"/>
          <p:cNvPicPr/>
          <p:nvPr/>
        </p:nvPicPr>
        <p:blipFill>
          <a:blip r:embed="rId2"/>
          <a:stretch>
            <a:fillRect/>
          </a:stretch>
        </p:blipFill>
        <p:spPr>
          <a:xfrm>
            <a:off x="2336800" y="2781300"/>
            <a:ext cx="5111750" cy="40767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72545"/>
            <a:ext cx="7988300" cy="1470025"/>
          </a:xfrm>
          <a:prstGeom prst="rect">
            <a:avLst/>
          </a:prstGeom>
        </p:spPr>
        <p:txBody>
          <a:bodyPr vert="horz" wrap="square" lIns="0" tIns="30480" rIns="0" bIns="0" rtlCol="0">
            <a:spAutoFit/>
          </a:bodyPr>
          <a:lstStyle/>
          <a:p>
            <a:pPr marL="355600" marR="5080" indent="-342900" algn="just">
              <a:lnSpc>
                <a:spcPct val="104000"/>
              </a:lnSpc>
              <a:spcBef>
                <a:spcPts val="240"/>
              </a:spcBef>
              <a:buSzPct val="101666"/>
              <a:buFont typeface="Arial"/>
              <a:buChar char="•"/>
              <a:tabLst>
                <a:tab pos="355600"/>
              </a:tabLst>
            </a:pPr>
            <a:r>
              <a:rPr sz="3000">
                <a:latin typeface="Calibri"/>
                <a:cs typeface="Calibri"/>
              </a:rPr>
              <a:t>7</a:t>
            </a:r>
            <a:r>
              <a:rPr sz="3000" spc="-50">
                <a:latin typeface="Calibri"/>
                <a:cs typeface="Calibri"/>
              </a:rPr>
              <a:t>. </a:t>
            </a:r>
            <a:r>
              <a:rPr sz="3000" spc="-5">
                <a:latin typeface="宋体"/>
                <a:cs typeface="宋体"/>
              </a:rPr>
              <a:t>漏电保护开关应安装在无腐蚀性气体、无爆炸危险品的场所，要定期对漏电保护开关进行</a:t>
            </a:r>
            <a:r>
              <a:rPr sz="3000" spc="-10">
                <a:latin typeface="宋体"/>
                <a:cs typeface="宋体"/>
              </a:rPr>
              <a:t>灵敏性检验。</a:t>
            </a:r>
            <a:endParaRPr sz="30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72545"/>
            <a:ext cx="7983220" cy="1562735"/>
          </a:xfrm>
          <a:prstGeom prst="rect">
            <a:avLst/>
          </a:prstGeom>
        </p:spPr>
        <p:txBody>
          <a:bodyPr vert="horz" wrap="square" lIns="0" tIns="12700" rIns="0" bIns="0" rtlCol="0">
            <a:spAutoFit/>
          </a:bodyPr>
          <a:lstStyle/>
          <a:p>
            <a:pPr marL="355600" marR="5080" indent="-342900">
              <a:lnSpc>
                <a:spcPct val="107900"/>
              </a:lnSpc>
              <a:spcBef>
                <a:spcPts val="100"/>
              </a:spcBef>
              <a:buSzPct val="101666"/>
              <a:buFont typeface="Arial"/>
              <a:buChar char="•"/>
              <a:tabLst>
                <a:tab pos="735965"/>
                <a:tab pos="736600"/>
              </a:tabLst>
            </a:pPr>
            <a:r>
              <a:rPr/>
              <a:t>	</a:t>
            </a:r>
            <a:r>
              <a:rPr sz="3000">
                <a:latin typeface="Calibri"/>
                <a:cs typeface="Calibri"/>
              </a:rPr>
              <a:t>8</a:t>
            </a:r>
            <a:r>
              <a:rPr sz="3000" spc="-70">
                <a:latin typeface="Calibri"/>
                <a:cs typeface="Calibri"/>
              </a:rPr>
              <a:t>. </a:t>
            </a:r>
            <a:r>
              <a:rPr sz="3000" spc="-5">
                <a:latin typeface="宋体"/>
                <a:cs typeface="宋体"/>
              </a:rPr>
              <a:t>晒衣架要与电力线保持安全距离，不要将</a:t>
            </a:r>
            <a:r>
              <a:rPr sz="3000" spc="-10">
                <a:latin typeface="宋体"/>
                <a:cs typeface="宋体"/>
              </a:rPr>
              <a:t>晒衣竿搁在电线上。</a:t>
            </a:r>
            <a:endParaRPr sz="3000">
              <a:latin typeface="宋体"/>
              <a:cs typeface="宋体"/>
            </a:endParaRPr>
          </a:p>
          <a:p>
            <a:pPr marL="12700">
              <a:lnSpc>
                <a:spcPct val="100000"/>
              </a:lnSpc>
              <a:spcBef>
                <a:spcPts val="670"/>
              </a:spcBef>
            </a:pPr>
            <a:r>
              <a:rPr sz="3050">
                <a:latin typeface="Arial"/>
                <a:cs typeface="Arial"/>
              </a:rPr>
              <a:t>•</a:t>
            </a:r>
            <a:endParaRPr sz="3050">
              <a:latin typeface="Arial"/>
              <a:cs typeface="Arial"/>
            </a:endParaRPr>
          </a:p>
        </p:txBody>
      </p:sp>
      <p:pic>
        <p:nvPicPr>
          <p:cNvPr id="3" name="object 3"/>
          <p:cNvPicPr/>
          <p:nvPr/>
        </p:nvPicPr>
        <p:blipFill>
          <a:blip r:embed="rId2"/>
          <a:stretch>
            <a:fillRect/>
          </a:stretch>
        </p:blipFill>
        <p:spPr>
          <a:xfrm>
            <a:off x="2057400" y="2781300"/>
            <a:ext cx="5616575" cy="40767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645920"/>
            <a:ext cx="7886700" cy="246380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 pos="964565"/>
              </a:tabLst>
            </a:pPr>
            <a:r>
              <a:rPr sz="3200" spc="-25">
                <a:latin typeface="宋体"/>
                <a:cs typeface="宋体"/>
              </a:rPr>
              <a:t>9.</a:t>
            </a:r>
            <a:r>
              <a:rPr sz="3200">
                <a:latin typeface="宋体"/>
                <a:cs typeface="宋体"/>
              </a:rPr>
              <a:t>	</a:t>
            </a:r>
            <a:r>
              <a:rPr sz="3200" spc="-5">
                <a:latin typeface="宋体"/>
                <a:cs typeface="宋体"/>
              </a:rPr>
              <a:t>要将电视机室外天线安装得牢固可靠，不要高出附近的避雷针或靠近高压线。</a:t>
            </a:r>
            <a:endParaRPr sz="3200">
              <a:latin typeface="宋体"/>
              <a:cs typeface="宋体"/>
            </a:endParaRPr>
          </a:p>
          <a:p>
            <a:pPr>
              <a:lnSpc>
                <a:spcPct val="100000"/>
              </a:lnSpc>
              <a:spcBef>
                <a:spcPts val="60"/>
              </a:spcBef>
            </a:pPr>
            <a:endParaRPr sz="2950">
              <a:latin typeface="宋体"/>
              <a:cs typeface="宋体"/>
            </a:endParaRPr>
          </a:p>
          <a:p>
            <a:pPr marL="355600" marR="208279" indent="1422400">
              <a:lnSpc>
                <a:spcPct val="100000"/>
              </a:lnSpc>
            </a:pPr>
            <a:r>
              <a:rPr sz="3200">
                <a:latin typeface="宋体"/>
                <a:cs typeface="宋体"/>
              </a:rPr>
              <a:t>10.</a:t>
            </a:r>
            <a:r>
              <a:rPr sz="3200" spc="-5">
                <a:latin typeface="宋体"/>
                <a:cs typeface="宋体"/>
              </a:rPr>
              <a:t>严禁私设电网防盗、狩猎、捕</a:t>
            </a:r>
            <a:r>
              <a:rPr sz="3200" spc="-10">
                <a:latin typeface="宋体"/>
                <a:cs typeface="宋体"/>
              </a:rPr>
              <a:t>鼠和用电捕鱼。</a:t>
            </a:r>
            <a:endParaRPr sz="32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82659" y="111929"/>
            <a:ext cx="5922010" cy="635000"/>
          </a:xfrm>
          <a:prstGeom prst="rect">
            <a:avLst/>
          </a:prstGeom>
        </p:spPr>
        <p:txBody>
          <a:bodyPr vert="horz" wrap="square" lIns="0" tIns="12700" rIns="0" bIns="0" rtlCol="0">
            <a:spAutoFit/>
          </a:bodyPr>
          <a:lstStyle/>
          <a:p>
            <a:pPr marL="12700">
              <a:lnSpc>
                <a:spcPct val="100000"/>
              </a:lnSpc>
              <a:spcBef>
                <a:spcPts val="100"/>
              </a:spcBef>
            </a:pPr>
            <a:r>
              <a:rPr sz="4000">
                <a:latin typeface="Calibri"/>
                <a:cs typeface="Calibri"/>
              </a:rPr>
              <a:t>(</a:t>
            </a:r>
            <a:r>
              <a:rPr sz="4000"/>
              <a:t>二</a:t>
            </a:r>
            <a:r>
              <a:rPr sz="4000">
                <a:latin typeface="Calibri"/>
                <a:cs typeface="Calibri"/>
              </a:rPr>
              <a:t>)</a:t>
            </a:r>
            <a:r>
              <a:rPr sz="4000" spc="-5"/>
              <a:t>怎样预防常见用电事故</a:t>
            </a:r>
            <a:endParaRPr sz="4000">
              <a:latin typeface="Calibri"/>
              <a:cs typeface="Calibri"/>
            </a:endParaRPr>
          </a:p>
        </p:txBody>
      </p:sp>
      <p:sp>
        <p:nvSpPr>
          <p:cNvPr id="3" name="object 3"/>
          <p:cNvSpPr txBox="1"/>
          <p:nvPr/>
        </p:nvSpPr>
        <p:spPr>
          <a:xfrm>
            <a:off x="878840" y="1568892"/>
            <a:ext cx="7705090" cy="4138295"/>
          </a:xfrm>
          <a:prstGeom prst="rect">
            <a:avLst/>
          </a:prstGeom>
        </p:spPr>
        <p:txBody>
          <a:bodyPr vert="horz" wrap="square" lIns="0" tIns="12700" rIns="0" bIns="0" rtlCol="0">
            <a:spAutoFit/>
          </a:bodyPr>
          <a:lstStyle/>
          <a:p>
            <a:pPr marL="513080" indent="-276225">
              <a:lnSpc>
                <a:spcPct val="100000"/>
              </a:lnSpc>
              <a:spcBef>
                <a:spcPts val="100"/>
              </a:spcBef>
              <a:buFont typeface="Calibri"/>
              <a:buAutoNum type="arabicPeriod"/>
              <a:tabLst>
                <a:tab pos="513715"/>
              </a:tabLst>
            </a:pPr>
            <a:r>
              <a:rPr sz="2200" spc="-10">
                <a:latin typeface="宋体"/>
                <a:cs typeface="宋体"/>
              </a:rPr>
              <a:t>不要乱拉乱接电线。</a:t>
            </a:r>
            <a:endParaRPr sz="2200">
              <a:latin typeface="宋体"/>
              <a:cs typeface="宋体"/>
            </a:endParaRPr>
          </a:p>
          <a:p>
            <a:pPr marL="12700" marR="5080" indent="1253490">
              <a:lnSpc>
                <a:spcPts val="2280"/>
              </a:lnSpc>
              <a:spcBef>
                <a:spcPts val="1960"/>
              </a:spcBef>
              <a:buFont typeface="Calibri"/>
              <a:buAutoNum type="arabicPeriod"/>
              <a:tabLst>
                <a:tab pos="1266190"/>
              </a:tabLst>
            </a:pPr>
            <a:r>
              <a:rPr sz="2200" spc="-5">
                <a:latin typeface="宋体"/>
                <a:cs typeface="宋体"/>
              </a:rPr>
              <a:t>在更换熔断丝、拆修电器或移动电器设备时必须切断电源，不要冒险带电操作。</a:t>
            </a:r>
            <a:endParaRPr sz="2200">
              <a:latin typeface="宋体"/>
              <a:cs typeface="宋体"/>
            </a:endParaRPr>
          </a:p>
          <a:p>
            <a:pPr marL="989965">
              <a:lnSpc>
                <a:spcPts val="2460"/>
              </a:lnSpc>
              <a:spcBef>
                <a:spcPts val="1400"/>
              </a:spcBef>
            </a:pPr>
            <a:r>
              <a:rPr sz="2200">
                <a:latin typeface="Calibri"/>
                <a:cs typeface="Calibri"/>
              </a:rPr>
              <a:t>5</a:t>
            </a:r>
            <a:r>
              <a:rPr sz="2200" spc="-5">
                <a:latin typeface="Calibri"/>
                <a:cs typeface="Calibri"/>
              </a:rPr>
              <a:t>. </a:t>
            </a:r>
            <a:r>
              <a:rPr sz="2200" spc="-5">
                <a:latin typeface="宋体"/>
                <a:cs typeface="宋体"/>
              </a:rPr>
              <a:t>使用电熨斗、电吹风、电炉等家用电热器时，人不要</a:t>
            </a:r>
            <a:endParaRPr sz="2200">
              <a:latin typeface="宋体"/>
              <a:cs typeface="宋体"/>
            </a:endParaRPr>
          </a:p>
          <a:p>
            <a:pPr marL="12700">
              <a:lnSpc>
                <a:spcPts val="2460"/>
              </a:lnSpc>
            </a:pPr>
            <a:r>
              <a:rPr sz="2200" spc="-20">
                <a:latin typeface="宋体"/>
                <a:cs typeface="宋体"/>
              </a:rPr>
              <a:t>离开。</a:t>
            </a:r>
            <a:endParaRPr sz="2200">
              <a:latin typeface="宋体"/>
              <a:cs typeface="宋体"/>
            </a:endParaRPr>
          </a:p>
          <a:p>
            <a:pPr marL="12700" marR="5080" indent="1253490">
              <a:lnSpc>
                <a:spcPts val="2280"/>
              </a:lnSpc>
              <a:spcBef>
                <a:spcPts val="1785"/>
              </a:spcBef>
              <a:buFont typeface="Calibri"/>
              <a:buAutoNum type="arabicPeriod" startAt="4"/>
              <a:tabLst>
                <a:tab pos="1266190"/>
              </a:tabLst>
            </a:pPr>
            <a:r>
              <a:rPr sz="2200" spc="-5">
                <a:latin typeface="宋体"/>
                <a:cs typeface="宋体"/>
              </a:rPr>
              <a:t>发现电器设备冒烟或闻到异味时，要迅速切断电源进</a:t>
            </a:r>
            <a:r>
              <a:rPr sz="2200" spc="-15">
                <a:latin typeface="宋体"/>
                <a:cs typeface="宋体"/>
              </a:rPr>
              <a:t>行检查。</a:t>
            </a:r>
            <a:endParaRPr sz="2200">
              <a:latin typeface="宋体"/>
              <a:cs typeface="宋体"/>
            </a:endParaRPr>
          </a:p>
          <a:p>
            <a:pPr marL="1265555" indent="-276225">
              <a:lnSpc>
                <a:spcPct val="100000"/>
              </a:lnSpc>
              <a:spcBef>
                <a:spcPts val="1400"/>
              </a:spcBef>
              <a:buFont typeface="Calibri"/>
              <a:buAutoNum type="arabicPeriod" startAt="4"/>
              <a:tabLst>
                <a:tab pos="1266190"/>
              </a:tabLst>
            </a:pPr>
            <a:r>
              <a:rPr sz="2200" spc="-5">
                <a:latin typeface="宋体"/>
                <a:cs typeface="宋体"/>
              </a:rPr>
              <a:t>电加热设备上不能烘烤衣物。</a:t>
            </a:r>
            <a:endParaRPr sz="2200">
              <a:latin typeface="宋体"/>
              <a:cs typeface="宋体"/>
            </a:endParaRPr>
          </a:p>
          <a:p>
            <a:pPr marL="12700" marR="5080" indent="1253490">
              <a:lnSpc>
                <a:spcPts val="2280"/>
              </a:lnSpc>
              <a:spcBef>
                <a:spcPts val="1960"/>
              </a:spcBef>
              <a:buFont typeface="Calibri"/>
              <a:buAutoNum type="arabicPeriod" startAt="4"/>
              <a:tabLst>
                <a:tab pos="1266190"/>
              </a:tabLst>
            </a:pPr>
            <a:r>
              <a:rPr sz="2200" spc="-5">
                <a:latin typeface="宋体"/>
                <a:cs typeface="宋体"/>
              </a:rPr>
              <a:t>要爱护电力设施，不要在架空电线和配电变压器附近</a:t>
            </a:r>
            <a:r>
              <a:rPr sz="2200" spc="-15">
                <a:latin typeface="宋体"/>
                <a:cs typeface="宋体"/>
              </a:rPr>
              <a:t>放风筝。</a:t>
            </a:r>
            <a:endParaRPr sz="22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06500" y="515620"/>
            <a:ext cx="6731000" cy="695960"/>
          </a:xfrm>
          <a:prstGeom prst="rect">
            <a:avLst/>
          </a:prstGeom>
        </p:spPr>
        <p:txBody>
          <a:bodyPr vert="horz" wrap="square" lIns="0" tIns="12700" rIns="0" bIns="0" rtlCol="0">
            <a:spAutoFit/>
          </a:bodyPr>
          <a:lstStyle/>
          <a:p>
            <a:pPr marL="12700">
              <a:lnSpc>
                <a:spcPct val="100000"/>
              </a:lnSpc>
              <a:spcBef>
                <a:spcPts val="100"/>
              </a:spcBef>
            </a:pPr>
            <a:r>
              <a:rPr spc="-5"/>
              <a:t>(三)如何应急处置触电事故</a:t>
            </a:r>
          </a:p>
        </p:txBody>
      </p:sp>
      <p:sp>
        <p:nvSpPr>
          <p:cNvPr id="3" name="object 3"/>
          <p:cNvSpPr txBox="1"/>
          <p:nvPr/>
        </p:nvSpPr>
        <p:spPr>
          <a:xfrm>
            <a:off x="535940" y="1339598"/>
            <a:ext cx="7962900" cy="5407025"/>
          </a:xfrm>
          <a:prstGeom prst="rect">
            <a:avLst/>
          </a:prstGeom>
        </p:spPr>
        <p:txBody>
          <a:bodyPr vert="horz" wrap="square" lIns="0" tIns="12700" rIns="0" bIns="0" rtlCol="0">
            <a:spAutoFit/>
          </a:bodyPr>
          <a:lstStyle/>
          <a:p>
            <a:pPr marL="12700">
              <a:lnSpc>
                <a:spcPct val="100000"/>
              </a:lnSpc>
              <a:spcBef>
                <a:spcPts val="100"/>
              </a:spcBef>
            </a:pPr>
            <a:r>
              <a:rPr sz="2350">
                <a:latin typeface="Arial"/>
                <a:cs typeface="Arial"/>
              </a:rPr>
              <a:t>•</a:t>
            </a:r>
            <a:endParaRPr sz="2350">
              <a:latin typeface="Arial"/>
              <a:cs typeface="Arial"/>
            </a:endParaRPr>
          </a:p>
          <a:p>
            <a:pPr marL="355600" marR="5080" indent="1022350">
              <a:lnSpc>
                <a:spcPts val="2210"/>
              </a:lnSpc>
              <a:spcBef>
                <a:spcPts val="2175"/>
              </a:spcBef>
            </a:pPr>
            <a:r>
              <a:rPr sz="2300" spc="-5">
                <a:latin typeface="宋体"/>
                <a:cs typeface="宋体"/>
              </a:rPr>
              <a:t>电流对人体的损伤主要是电热所致的灼伤和强烈的肌肉痉挛，这会影响到呼吸中枢及心脏，引起呼吸抑制或心跳骤停，严重电击伤可致残，甚至直接危及生命。</a:t>
            </a:r>
            <a:endParaRPr sz="2300">
              <a:latin typeface="宋体"/>
              <a:cs typeface="宋体"/>
            </a:endParaRPr>
          </a:p>
          <a:p>
            <a:pPr marL="355600" marR="81915" indent="1310640" algn="just">
              <a:lnSpc>
                <a:spcPct val="83300"/>
              </a:lnSpc>
              <a:spcBef>
                <a:spcPts val="1950"/>
              </a:spcBef>
              <a:buFont typeface="Calibri"/>
              <a:buAutoNum type="arabicPeriod"/>
              <a:tabLst>
                <a:tab pos="1666239"/>
              </a:tabLst>
            </a:pPr>
            <a:r>
              <a:rPr sz="2300">
                <a:latin typeface="宋体"/>
                <a:cs typeface="宋体"/>
              </a:rPr>
              <a:t>要使触电者迅速脱离电源</a:t>
            </a:r>
            <a:r>
              <a:rPr sz="2300">
                <a:latin typeface="Calibri"/>
                <a:cs typeface="Calibri"/>
              </a:rPr>
              <a:t>,</a:t>
            </a:r>
            <a:r>
              <a:rPr sz="2300" spc="-5">
                <a:latin typeface="宋体"/>
                <a:cs typeface="宋体"/>
              </a:rPr>
              <a:t>应立即拉下电源开关或</a:t>
            </a:r>
            <a:r>
              <a:rPr sz="2300">
                <a:latin typeface="宋体"/>
                <a:cs typeface="宋体"/>
              </a:rPr>
              <a:t>拔掉电源插头</a:t>
            </a:r>
            <a:r>
              <a:rPr sz="2300">
                <a:latin typeface="Calibri"/>
                <a:cs typeface="Calibri"/>
              </a:rPr>
              <a:t>,</a:t>
            </a:r>
            <a:r>
              <a:rPr sz="2300">
                <a:latin typeface="宋体"/>
                <a:cs typeface="宋体"/>
              </a:rPr>
              <a:t>若无法及时找到或断开电源时</a:t>
            </a:r>
            <a:r>
              <a:rPr sz="2300">
                <a:latin typeface="Calibri"/>
                <a:cs typeface="Calibri"/>
              </a:rPr>
              <a:t>,</a:t>
            </a:r>
            <a:r>
              <a:rPr sz="2300" spc="-10">
                <a:latin typeface="宋体"/>
                <a:cs typeface="宋体"/>
              </a:rPr>
              <a:t>可用干燥的竹</a:t>
            </a:r>
            <a:r>
              <a:rPr sz="2300" spc="-5">
                <a:latin typeface="宋体"/>
                <a:cs typeface="宋体"/>
              </a:rPr>
              <a:t>竿、木棒等绝缘物挑开电线。</a:t>
            </a:r>
            <a:endParaRPr sz="2300">
              <a:latin typeface="宋体"/>
              <a:cs typeface="宋体"/>
            </a:endParaRPr>
          </a:p>
          <a:p>
            <a:pPr marL="355600" marR="5080" indent="1310640">
              <a:lnSpc>
                <a:spcPct val="83300"/>
              </a:lnSpc>
              <a:spcBef>
                <a:spcPts val="1939"/>
              </a:spcBef>
              <a:buFont typeface="Calibri"/>
              <a:buAutoNum type="arabicPeriod"/>
              <a:tabLst>
                <a:tab pos="1666239"/>
              </a:tabLst>
            </a:pPr>
            <a:r>
              <a:rPr sz="2300" spc="-5">
                <a:latin typeface="宋体"/>
                <a:cs typeface="宋体"/>
              </a:rPr>
              <a:t>将脱离电源的触电者迅速移至通风干燥处仰卧，将其上衣和裤带放松，观察触电者有无呼吸，摸一摸颈动脉</a:t>
            </a:r>
            <a:r>
              <a:rPr sz="2300" spc="-10">
                <a:latin typeface="宋体"/>
                <a:cs typeface="宋体"/>
              </a:rPr>
              <a:t>有无搏动。</a:t>
            </a:r>
            <a:endParaRPr sz="2300">
              <a:latin typeface="宋体"/>
              <a:cs typeface="宋体"/>
            </a:endParaRPr>
          </a:p>
          <a:p>
            <a:pPr marL="355600" marR="5080" indent="1310640">
              <a:lnSpc>
                <a:spcPct val="83300"/>
              </a:lnSpc>
              <a:spcBef>
                <a:spcPts val="1935"/>
              </a:spcBef>
              <a:buFont typeface="Calibri"/>
              <a:buAutoNum type="arabicPeriod"/>
              <a:tabLst>
                <a:tab pos="1666239"/>
              </a:tabLst>
            </a:pPr>
            <a:r>
              <a:rPr sz="2300" spc="-5">
                <a:latin typeface="宋体"/>
                <a:cs typeface="宋体"/>
              </a:rPr>
              <a:t>施行急救。若触电者呼吸及心跳均停止时，应在做人工呼吸的同时实施心肺复苏抢救，另要及时打电话呼叫</a:t>
            </a:r>
            <a:r>
              <a:rPr sz="2300" spc="-15">
                <a:latin typeface="宋体"/>
                <a:cs typeface="宋体"/>
              </a:rPr>
              <a:t>救护车。</a:t>
            </a:r>
            <a:endParaRPr sz="2300">
              <a:latin typeface="宋体"/>
              <a:cs typeface="宋体"/>
            </a:endParaRPr>
          </a:p>
          <a:p>
            <a:pPr marL="1665605" indent="-288925">
              <a:lnSpc>
                <a:spcPct val="100000"/>
              </a:lnSpc>
              <a:spcBef>
                <a:spcPts val="1475"/>
              </a:spcBef>
              <a:buFont typeface="Calibri"/>
              <a:buAutoNum type="arabicPeriod"/>
              <a:tabLst>
                <a:tab pos="1666239"/>
              </a:tabLst>
            </a:pPr>
            <a:r>
              <a:rPr sz="2300" spc="-5">
                <a:latin typeface="宋体"/>
                <a:cs typeface="宋体"/>
              </a:rPr>
              <a:t>尽快送往医院，途中应继续施救。</a:t>
            </a:r>
            <a:endParaRPr sz="23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https://d.book118.com/878004062124006024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宋体</vt:lpstr>
      <vt:lpstr>Microsoft JhengHei</vt:lpstr>
      <vt:lpstr>Office Theme</vt:lpstr>
      <vt:lpstr>安全知识教育培训</vt:lpstr>
      <vt:lpstr>一、用电检查</vt:lpstr>
      <vt:lpstr>用电检查的内容</vt:lpstr>
      <vt:lpstr>用电检查的内容</vt:lpstr>
      <vt:lpstr>PowerPoint Presentation</vt:lpstr>
      <vt:lpstr>用电检查的范围</vt:lpstr>
      <vt:lpstr>检查计划管理工作图</vt:lpstr>
      <vt:lpstr>二、安全用电</vt:lpstr>
      <vt:lpstr>火患猛于虎</vt:lpstr>
      <vt:lpstr>（一）家庭安全用电须知</vt:lpstr>
      <vt:lpstr>PowerPoint Presentation</vt:lpstr>
      <vt:lpstr>PowerPoint Presentation</vt:lpstr>
      <vt:lpstr>PowerPoint Presentation</vt:lpstr>
      <vt:lpstr>PowerPoint Presentation</vt:lpstr>
      <vt:lpstr>PowerPoint Presentation</vt:lpstr>
      <vt:lpstr>PowerPoint Presentation</vt:lpstr>
      <vt:lpstr>(二)怎样预防常见用电事故</vt:lpstr>
      <vt:lpstr>(三)如何应急处置触电事故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2024-09-01T04:03:43.854</cp:lastPrinted>
  <dcterms:created xsi:type="dcterms:W3CDTF">2024-08-31T20:03:43Z</dcterms:created>
  <dcterms:modified xsi:type="dcterms:W3CDTF">2024-08-31T20:03:45Z</dcterms:modified>
</cp:coreProperties>
</file>