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328150" cy="71374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B3F4E-FADD-4CB1-AA19-5A5BBEFA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A43CD-50A3-46E4-B8F5-EEFDEB42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AABCB-C969-4DCD-B86B-46E0B060C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20639-9298-4F86-87A3-4F402864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F7F3C-BA04-4371-B276-B5BE22C2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7934E-26D8-4D5C-9847-8A08BA68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1D5D5-3348-4E49-85E2-D4ED5403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5E5E0-DD08-4F98-8672-E46045BC4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57F5E-A0AD-4703-8BAE-86BE22E61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B0EE3-B94C-4539-8220-375EE441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AE226-308D-4C30-A169-7E3A9FD9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4107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328150" cy="71374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473920" y="3003553"/>
            <a:ext cx="7149465" cy="2600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90"/>
              </a:lnSpc>
            </a:pPr>
            <a:endParaRPr lang="Arial" altLang="Arial" sz="100"/>
          </a:p>
          <a:p>
            <a:pPr marL="1714500" algn="l" rtl="0" eaLnBrk="0">
              <a:lnSpc>
                <a:spcPct val="95000"/>
              </a:lnSpc>
            </a:pPr>
            <a:r>
              <a:rPr sz="3900" b="1" kern="0" spc="10">
                <a:solidFill>
                  <a:srgbClr val="5F00C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电子商务安全</a:t>
            </a:r>
            <a:endParaRPr lang="SimSun" altLang="SimSun" sz="3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1178"/>
              </a:spcBef>
            </a:pPr>
            <a:r>
              <a:rPr sz="3900" b="1" kern="0" spc="220">
                <a:solidFill>
                  <a:srgbClr val="92165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第8章电于周务安全案例及分析</a:t>
            </a:r>
            <a:endParaRPr lang="SimHei" altLang="SimHei" sz="3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3395979" algn="l" rtl="0" eaLnBrk="0">
              <a:lnSpc>
                <a:spcPct val="77000"/>
              </a:lnSpc>
              <a:spcBef>
                <a:spcPts val="2"/>
              </a:spcBef>
            </a:pPr>
            <a:r>
              <a:rPr sz="1000" i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i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nIN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1109173" y="1866127"/>
            <a:ext cx="2366645" cy="2265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3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b="1" kern="0" spc="130">
                <a:solidFill>
                  <a:srgbClr val="002E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(1)背景知识</a:t>
            </a:r>
            <a:endParaRPr lang="SimHei" altLang="SimHei" sz="2300"/>
          </a:p>
          <a:p>
            <a:pPr marL="12700" algn="l" rtl="0" eaLnBrk="0">
              <a:lnSpc>
                <a:spcPts val="7425"/>
              </a:lnSpc>
            </a:pPr>
            <a:r>
              <a:rPr sz="2300" b="1" kern="0" spc="130">
                <a:solidFill>
                  <a:srgbClr val="002E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(2)安全需求</a:t>
            </a:r>
            <a:endParaRPr lang="SimHei" altLang="SimHei" sz="2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2700" algn="l" rtl="0" eaLnBrk="0">
              <a:lnSpc>
                <a:spcPct val="97000"/>
              </a:lnSpc>
              <a:spcBef>
                <a:spcPts val="6"/>
              </a:spcBef>
            </a:pPr>
            <a:r>
              <a:rPr sz="2300" b="1" kern="0" spc="110">
                <a:solidFill>
                  <a:srgbClr val="002E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(3)安全解决方案</a:t>
            </a:r>
            <a:endParaRPr lang="SimHei" altLang="SimHei" sz="2300"/>
          </a:p>
        </p:txBody>
      </p:sp>
      <p:sp>
        <p:nvSpPr>
          <p:cNvPr id="8" name="textbox 8"/>
          <p:cNvSpPr/>
          <p:nvPr/>
        </p:nvSpPr>
        <p:spPr>
          <a:xfrm>
            <a:off x="773727" y="1022689"/>
            <a:ext cx="5779770" cy="525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1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60">
                <a:solidFill>
                  <a:srgbClr val="002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8.1</a:t>
            </a:r>
            <a:r>
              <a:rPr sz="3400" kern="0" spc="60">
                <a:solidFill>
                  <a:srgbClr val="002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400" b="1" kern="0" spc="60">
                <a:solidFill>
                  <a:srgbClr val="002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网上银行系统案例及</a:t>
            </a:r>
            <a:r>
              <a:rPr sz="3400" b="1" kern="0" spc="50">
                <a:solidFill>
                  <a:srgbClr val="002F9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分析</a:t>
            </a:r>
            <a:endParaRPr lang="SimSun" altLang="SimSun" sz="34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8187" y="380994"/>
            <a:ext cx="2108162" cy="673127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08961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textbox 14"/>
          <p:cNvSpPr/>
          <p:nvPr/>
        </p:nvSpPr>
        <p:spPr>
          <a:xfrm>
            <a:off x="908081" y="1851127"/>
            <a:ext cx="7654925" cy="3237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273"/>
              </a:lnSpc>
            </a:pPr>
            <a:endParaRPr lang="Arial" altLang="Arial" sz="100"/>
          </a:p>
          <a:p>
            <a:pPr marL="349250" indent="-336550" algn="l" rtl="0" eaLnBrk="0">
              <a:lnSpc>
                <a:spcPct val="101000"/>
              </a:lnSpc>
            </a:pPr>
            <a:r>
              <a:rPr sz="2300" kern="0" spc="10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■网络硬件的安全缺陷：如可靠性差、电磁辐射、电磁泄</a:t>
            </a:r>
            <a:r>
              <a:rPr sz="2300" kern="0" spc="5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3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漏等。</a:t>
            </a:r>
            <a:endParaRPr lang="SimHei" altLang="SimHei" sz="2300"/>
          </a:p>
          <a:p>
            <a:pPr marL="12700" algn="l" rtl="0" eaLnBrk="0">
              <a:lnSpc>
                <a:spcPct val="95000"/>
              </a:lnSpc>
              <a:spcBef>
                <a:spcPts val="1024"/>
              </a:spcBef>
            </a:pPr>
            <a:r>
              <a:rPr sz="2300" kern="0" spc="4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■通信链路的安全缺陷：如电磁辐射、电磁泄漏、搭线</a:t>
            </a:r>
            <a:r>
              <a:rPr sz="2300" kern="0" spc="3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</a:t>
            </a:r>
            <a:endParaRPr lang="SimHei" altLang="SimHei" sz="2300"/>
          </a:p>
          <a:p>
            <a:pPr marL="349250" algn="l" rtl="0" eaLnBrk="0">
              <a:lnSpc>
                <a:spcPct val="100000"/>
              </a:lnSpc>
              <a:spcBef>
                <a:spcPts val="285"/>
              </a:spcBef>
            </a:pPr>
            <a:r>
              <a:rPr sz="2200" kern="0" spc="-140">
                <a:solidFill>
                  <a:srgbClr val="0022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串音等。</a:t>
            </a:r>
            <a:endParaRPr lang="SimHei" altLang="SimHei" sz="2200"/>
          </a:p>
          <a:p>
            <a:pPr marL="349250" indent="-336550" algn="l" rtl="0" eaLnBrk="0">
              <a:lnSpc>
                <a:spcPct val="94000"/>
              </a:lnSpc>
              <a:spcBef>
                <a:spcPts val="1176"/>
              </a:spcBef>
            </a:pPr>
            <a:r>
              <a:rPr sz="2300" kern="0" spc="6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■技术被动引起的网络安全缺陷：</a:t>
            </a:r>
            <a:r>
              <a:rPr sz="2300" kern="0" spc="5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计算机的核心芯片多依</a:t>
            </a:r>
            <a:r>
              <a:rPr sz="2300" kern="0" spc="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6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赖于进口，不少关键网络设备也依赖于进口。</a:t>
            </a:r>
            <a:endParaRPr lang="SimHei" altLang="SimHei" sz="2300"/>
          </a:p>
          <a:p>
            <a:pPr algn="l" rtl="0" eaLnBrk="0">
              <a:lnSpc>
                <a:spcPct val="101000"/>
              </a:lnSpc>
            </a:pPr>
            <a:endParaRPr lang="Arial" altLang="Arial" sz="1100"/>
          </a:p>
          <a:p>
            <a:pPr marL="349250" indent="-336550" algn="l" rtl="0" eaLnBrk="0">
              <a:lnSpc>
                <a:spcPct val="99000"/>
              </a:lnSpc>
              <a:spcBef>
                <a:spcPts val="3"/>
              </a:spcBef>
            </a:pPr>
            <a:r>
              <a:rPr sz="2300" kern="0" spc="10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■缺乏系统的安全标准引起</a:t>
            </a:r>
            <a:r>
              <a:rPr sz="2300" kern="0" spc="9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的安全缺陷：中国虽然已经有</a:t>
            </a:r>
            <a:r>
              <a:rPr sz="2300" kern="0" spc="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6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了一些网络安全标准</a:t>
            </a:r>
            <a:r>
              <a:rPr sz="2300" kern="0" spc="50">
                <a:solidFill>
                  <a:srgbClr val="0030A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，但还是很不完善。</a:t>
            </a:r>
            <a:endParaRPr lang="SimHei" altLang="SimHei" sz="2300"/>
          </a:p>
        </p:txBody>
      </p:sp>
      <p:sp>
        <p:nvSpPr>
          <p:cNvPr id="16" name="textbox 16"/>
          <p:cNvSpPr/>
          <p:nvPr/>
        </p:nvSpPr>
        <p:spPr>
          <a:xfrm>
            <a:off x="2952641" y="968803"/>
            <a:ext cx="411543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160">
                <a:solidFill>
                  <a:srgbClr val="6200D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信息传递的安全隐患</a:t>
            </a:r>
            <a:endParaRPr lang="SimSun" altLang="SimSun" sz="3400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8187" y="380995"/>
            <a:ext cx="2101818" cy="647718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08961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328150" cy="713740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812841" y="1578010"/>
            <a:ext cx="5314950" cy="4046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12"/>
              </a:lnSpc>
            </a:pPr>
            <a:endParaRPr lang="Arial" altLang="Arial" sz="100"/>
          </a:p>
          <a:p>
            <a:pPr marL="355600" algn="l" rtl="0" eaLnBrk="0">
              <a:lnSpc>
                <a:spcPct val="94000"/>
              </a:lnSpc>
            </a:pPr>
            <a:r>
              <a:rPr sz="24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TCSA</a:t>
            </a:r>
            <a:r>
              <a:rPr sz="24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统计，来目计算机系统内部</a:t>
            </a:r>
            <a:endParaRPr lang="SimHei" altLang="SimHei" sz="2400"/>
          </a:p>
          <a:p>
            <a:pPr marL="355600" algn="l" rtl="0" eaLnBrk="0">
              <a:lnSpc>
                <a:spcPct val="98000"/>
              </a:lnSpc>
              <a:spcBef>
                <a:spcPts val="541"/>
              </a:spcBef>
            </a:pPr>
            <a:r>
              <a:rPr sz="2400" kern="0" spc="26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的安全威胁高达60%</a:t>
            </a:r>
            <a:endParaRPr lang="SimHei" altLang="SimHei" sz="2400"/>
          </a:p>
          <a:p>
            <a:pPr marL="355600" indent="-342900" algn="l" rtl="0" eaLnBrk="0">
              <a:lnSpc>
                <a:spcPct val="102000"/>
              </a:lnSpc>
              <a:spcBef>
                <a:spcPts val="1171"/>
              </a:spcBef>
            </a:pPr>
            <a:r>
              <a:rPr sz="2400" kern="0" spc="20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■非法用户进入系统及合法</a:t>
            </a:r>
            <a:r>
              <a:rPr sz="2400" kern="0" spc="19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用户对系</a:t>
            </a:r>
            <a:r>
              <a:rPr sz="2400" kern="0" spc="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19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统资源的非法使用</a:t>
            </a:r>
            <a:endParaRPr lang="SimHei" altLang="SimHei" sz="2400"/>
          </a:p>
          <a:p>
            <a:pPr marL="12700" algn="l" rtl="0" eaLnBrk="0">
              <a:lnSpc>
                <a:spcPct val="97000"/>
              </a:lnSpc>
              <a:spcBef>
                <a:spcPts val="1437"/>
              </a:spcBef>
            </a:pPr>
            <a:r>
              <a:rPr sz="2400" kern="0" spc="21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■被非法用户截获敏感数据</a:t>
            </a:r>
            <a:endParaRPr lang="SimHei" altLang="SimHei" sz="2400"/>
          </a:p>
          <a:p>
            <a:pPr marL="355600" indent="-342900" algn="l" rtl="0" eaLnBrk="0">
              <a:lnSpc>
                <a:spcPct val="105000"/>
              </a:lnSpc>
              <a:spcBef>
                <a:spcPts val="1191"/>
              </a:spcBef>
            </a:pPr>
            <a:r>
              <a:rPr sz="2400" kern="0" spc="20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■非法用户对业务数据进行恶意的修</a:t>
            </a:r>
            <a:r>
              <a:rPr sz="2400" kern="0" spc="1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21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改或插入</a:t>
            </a:r>
            <a:endParaRPr lang="SimHei" altLang="Sim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55600" indent="-342900" algn="l" rtl="0" eaLnBrk="0">
              <a:lnSpc>
                <a:spcPct val="102000"/>
              </a:lnSpc>
              <a:spcBef>
                <a:spcPts val="6"/>
              </a:spcBef>
            </a:pPr>
            <a:r>
              <a:rPr sz="2400" kern="0" spc="20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■数据发送方在发出数据后加以否认</a:t>
            </a:r>
            <a:r>
              <a:rPr sz="2400" kern="0" spc="3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18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或接收方在收到数据后篡改数据</a:t>
            </a:r>
            <a:endParaRPr lang="SimHei" altLang="SimHei" sz="2400"/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07132" y="1581148"/>
            <a:ext cx="2559084" cy="4025922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794531" y="380995"/>
            <a:ext cx="2095475" cy="666775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2946207" y="982657"/>
            <a:ext cx="4121150" cy="516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2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400" b="1" kern="0" spc="160">
                <a:solidFill>
                  <a:srgbClr val="5D00C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业务系统的安全隐患</a:t>
            </a:r>
            <a:endParaRPr lang="SimSun" altLang="SimSun" sz="3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textbox 32"/>
          <p:cNvSpPr/>
          <p:nvPr/>
        </p:nvSpPr>
        <p:spPr>
          <a:xfrm>
            <a:off x="1028694" y="1870328"/>
            <a:ext cx="7371080" cy="4462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168"/>
              </a:lnSpc>
            </a:pPr>
            <a:endParaRPr lang="Arial" altLang="Arial" sz="100"/>
          </a:p>
          <a:p>
            <a:pPr marL="349250" algn="l" rtl="0" eaLnBrk="0">
              <a:lnSpc>
                <a:spcPct val="100000"/>
              </a:lnSpc>
            </a:pPr>
            <a:r>
              <a:rPr sz="2300" kern="0" spc="10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对于物理层，主要通过制定物理层</a:t>
            </a:r>
            <a:r>
              <a:rPr sz="2300" kern="0" spc="9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面的管理规范和措</a:t>
            </a:r>
            <a:r>
              <a:rPr sz="2300" kern="0" spc="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7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施来提供安全解决方案</a:t>
            </a:r>
            <a:endParaRPr lang="SimHei" altLang="SimHei" sz="2300"/>
          </a:p>
          <a:p>
            <a:pPr marL="349250" algn="l" rtl="0" eaLnBrk="0">
              <a:lnSpc>
                <a:spcPct val="100000"/>
              </a:lnSpc>
              <a:spcBef>
                <a:spcPts val="1084"/>
              </a:spcBef>
            </a:pPr>
            <a:r>
              <a:rPr sz="2300" kern="0" spc="10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对于网络接口层，主要通过线路</a:t>
            </a:r>
            <a:r>
              <a:rPr sz="2300" kern="0" spc="9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加密机对数据加密保</a:t>
            </a:r>
            <a:r>
              <a:rPr sz="2300" kern="0" spc="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8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护。它对所有用户数据一起加密，加密后的数据通过 通信线路送到另一节点后解密</a:t>
            </a:r>
            <a:endParaRPr lang="SimHei" altLang="SimHei" sz="2300"/>
          </a:p>
          <a:p>
            <a:pPr marL="349250" indent="-336550" algn="l" rtl="0" eaLnBrk="0">
              <a:lnSpc>
                <a:spcPct val="101000"/>
              </a:lnSpc>
              <a:spcBef>
                <a:spcPts val="1180"/>
              </a:spcBef>
            </a:pPr>
            <a:r>
              <a:rPr sz="2300" kern="0" spc="100">
                <a:solidFill>
                  <a:srgbClr val="0032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2300" kern="0" spc="450">
                <a:solidFill>
                  <a:srgbClr val="0032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10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对于网际层，主要通</a:t>
            </a:r>
            <a:r>
              <a:rPr sz="2300" kern="0" spc="9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</a:t>
            </a:r>
            <a:r>
              <a:rPr sz="2300" kern="0" spc="0">
                <a:solidFill>
                  <a:srgbClr val="0032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IP</a:t>
            </a:r>
            <a:r>
              <a:rPr sz="2300" kern="0" spc="9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密码机来保证网络层数据传</a:t>
            </a:r>
            <a:r>
              <a:rPr sz="2300" kern="0" spc="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8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输的安全性</a:t>
            </a:r>
            <a:endParaRPr lang="SimHei" altLang="SimHei" sz="2300"/>
          </a:p>
          <a:p>
            <a:pPr marL="349250" algn="l" rtl="0" eaLnBrk="0">
              <a:lnSpc>
                <a:spcPct val="85000"/>
              </a:lnSpc>
              <a:spcBef>
                <a:spcPts val="1086"/>
              </a:spcBef>
            </a:pPr>
            <a:r>
              <a:rPr sz="2300" kern="0" spc="11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对于传输层，主要通过</a:t>
            </a:r>
            <a:r>
              <a:rPr sz="2300" kern="0" spc="0">
                <a:solidFill>
                  <a:srgbClr val="0032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2300" kern="0" spc="11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协议和</a:t>
            </a:r>
            <a:r>
              <a:rPr sz="2300" kern="0" spc="0">
                <a:solidFill>
                  <a:srgbClr val="0032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VPN</a:t>
            </a:r>
            <a:r>
              <a:rPr sz="2300" kern="0" spc="11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技术来保证传输</a:t>
            </a:r>
            <a:endParaRPr lang="SimHei" altLang="SimHei" sz="2300"/>
          </a:p>
          <a:p>
            <a:pPr marL="349250" algn="l" rtl="0" eaLnBrk="0">
              <a:lnSpc>
                <a:spcPts val="3348"/>
              </a:lnSpc>
            </a:pPr>
            <a:r>
              <a:rPr sz="2300" kern="0" spc="4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层安全</a:t>
            </a:r>
            <a:endParaRPr lang="SimHei" altLang="SimHei" sz="2300"/>
          </a:p>
          <a:p>
            <a:pPr marL="12700" algn="l" rtl="0" eaLnBrk="0">
              <a:lnSpc>
                <a:spcPct val="92000"/>
              </a:lnSpc>
              <a:spcBef>
                <a:spcPts val="814"/>
              </a:spcBef>
            </a:pPr>
            <a:r>
              <a:rPr sz="2300" kern="0" spc="90">
                <a:solidFill>
                  <a:srgbClr val="0032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2300" kern="0" spc="450">
                <a:solidFill>
                  <a:srgbClr val="0032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9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对于应用层，可以采用节点式密码机来保证应用</a:t>
            </a:r>
            <a:r>
              <a:rPr sz="2300" kern="0" spc="80">
                <a:solidFill>
                  <a:srgbClr val="0032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</a:t>
            </a:r>
            <a:endParaRPr lang="SimHei" altLang="SimHei" sz="2300"/>
          </a:p>
          <a:p>
            <a:pPr marL="349250" algn="l" rtl="0" eaLnBrk="0">
              <a:lnSpc>
                <a:spcPct val="95000"/>
              </a:lnSpc>
              <a:spcBef>
                <a:spcPts val="526"/>
              </a:spcBef>
            </a:pPr>
            <a:r>
              <a:rPr sz="2300" kern="0" spc="60">
                <a:solidFill>
                  <a:srgbClr val="0033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的保密性</a:t>
            </a:r>
            <a:endParaRPr lang="SimHei" altLang="SimHei" sz="2300"/>
          </a:p>
        </p:txBody>
      </p:sp>
      <p:sp>
        <p:nvSpPr>
          <p:cNvPr id="34" name="textbox 34"/>
          <p:cNvSpPr/>
          <p:nvPr/>
        </p:nvSpPr>
        <p:spPr>
          <a:xfrm>
            <a:off x="2767867" y="1031301"/>
            <a:ext cx="4479925" cy="471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4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100" b="1" kern="0" spc="70">
                <a:solidFill>
                  <a:srgbClr val="6400D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信息传递的安全解决方案</a:t>
            </a:r>
            <a:endParaRPr lang="SimSun" altLang="SimSun" sz="31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1844" y="387346"/>
            <a:ext cx="2101818" cy="660423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08961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4835" y="1562091"/>
            <a:ext cx="8140676" cy="5276893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2495468" y="981508"/>
            <a:ext cx="5013959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150">
                <a:solidFill>
                  <a:srgbClr val="6000C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信息传递的安全解决方案</a:t>
            </a:r>
            <a:endParaRPr lang="SimSun" altLang="SimSun" sz="3400"/>
          </a:p>
        </p:txBody>
      </p:sp>
      <p:sp>
        <p:nvSpPr>
          <p:cNvPr id="44" name="textbox 44"/>
          <p:cNvSpPr/>
          <p:nvPr/>
        </p:nvSpPr>
        <p:spPr>
          <a:xfrm>
            <a:off x="2533605" y="5354563"/>
            <a:ext cx="1671320" cy="1230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86"/>
              </a:lnSpc>
            </a:pPr>
            <a:endParaRPr lang="Arial" altLang="Arial" sz="100"/>
          </a:p>
          <a:p>
            <a:pPr marL="1327150" algn="l" rtl="0" eaLnBrk="0">
              <a:lnSpc>
                <a:spcPct val="850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SDN</a:t>
            </a:r>
            <a:endParaRPr lang="Arial" altLang="Arial" sz="8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r" rtl="0" eaLnBrk="0">
              <a:lnSpc>
                <a:spcPct val="99000"/>
              </a:lnSpc>
              <a:spcBef>
                <a:spcPts val="340"/>
              </a:spcBef>
            </a:pPr>
            <a:r>
              <a:rPr sz="11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储蓄所</a:t>
            </a:r>
            <a:endParaRPr lang="SimHei" altLang="SimHei" sz="1100"/>
          </a:p>
          <a:p>
            <a:pPr marL="863600" algn="l" rtl="0" eaLnBrk="0">
              <a:lnSpc>
                <a:spcPts val="1004"/>
              </a:lnSpc>
              <a:spcBef>
                <a:spcPts val="185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卫</a:t>
            </a:r>
            <a:endParaRPr lang="SimHei" altLang="SimHei" sz="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12700" algn="l" rtl="0" eaLnBrk="0">
              <a:lnSpc>
                <a:spcPct val="99000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节点加密机</a:t>
            </a:r>
            <a:endParaRPr lang="SimHei" altLang="SimHei" sz="1100"/>
          </a:p>
        </p:txBody>
      </p:sp>
      <p:sp>
        <p:nvSpPr>
          <p:cNvPr id="46" name="textbox 46"/>
          <p:cNvSpPr/>
          <p:nvPr/>
        </p:nvSpPr>
        <p:spPr>
          <a:xfrm>
            <a:off x="4275673" y="2238521"/>
            <a:ext cx="1158875" cy="149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某银行总行</a:t>
            </a:r>
            <a:endParaRPr lang="SimHei" altLang="SimHei" sz="11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marL="143510" algn="l" rtl="0" eaLnBrk="0">
              <a:lnSpc>
                <a:spcPct val="78000"/>
              </a:lnSpc>
              <a:spcBef>
                <a:spcPts val="330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交操机、</a:t>
            </a:r>
            <a:endParaRPr lang="LiSu" altLang="LiSu" sz="11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3"/>
              </a:spcBef>
            </a:pPr>
            <a:r>
              <a:rPr sz="1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线路加密机</a:t>
            </a:r>
            <a:endParaRPr lang="SimHei" altLang="SimHei" sz="1100"/>
          </a:p>
          <a:p>
            <a:pPr algn="l" rtl="0" eaLnBrk="0">
              <a:lnSpc>
                <a:spcPct val="110000"/>
              </a:lnSpc>
            </a:pPr>
            <a:endParaRPr lang="Arial" altLang="Arial" sz="400"/>
          </a:p>
          <a:p>
            <a:pPr algn="r" rtl="0" eaLnBrk="0">
              <a:lnSpc>
                <a:spcPts val="1332"/>
              </a:lnSpc>
            </a:pPr>
            <a:r>
              <a:rPr sz="1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路由器</a:t>
            </a:r>
            <a:endParaRPr lang="SimHei" altLang="SimHei" sz="1100"/>
          </a:p>
        </p:txBody>
      </p:sp>
      <p:sp>
        <p:nvSpPr>
          <p:cNvPr id="48" name="textbox 48"/>
          <p:cNvSpPr/>
          <p:nvPr/>
        </p:nvSpPr>
        <p:spPr>
          <a:xfrm>
            <a:off x="5422906" y="5530979"/>
            <a:ext cx="1526539" cy="975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1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Noreu</a:t>
            </a:r>
            <a:endParaRPr lang="Arial" altLang="Arial" sz="11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76554" algn="l" rtl="0" eaLnBrk="0">
              <a:lnSpc>
                <a:spcPct val="100000"/>
              </a:lnSpc>
              <a:spcBef>
                <a:spcPts val="335"/>
              </a:spcBef>
            </a:pPr>
            <a:r>
              <a:rPr sz="11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移动用户</a:t>
            </a:r>
            <a:endParaRPr lang="SimHei" altLang="SimHei" sz="11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algn="r" rtl="0" eaLnBrk="0">
              <a:lnSpc>
                <a:spcPct val="84000"/>
              </a:lnSpc>
              <a:spcBef>
                <a:spcPts val="2"/>
              </a:spcBef>
            </a:pP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eKey</a:t>
            </a:r>
            <a:endParaRPr lang="Arial" altLang="Arial" sz="11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69065" y="380994"/>
            <a:ext cx="2089225" cy="635014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4389943" y="4517550"/>
            <a:ext cx="1577339" cy="638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电信网络</a:t>
            </a:r>
            <a:endParaRPr lang="SimHei" altLang="SimHei" sz="1100"/>
          </a:p>
          <a:p>
            <a:pPr algn="r" rtl="0" eaLnBrk="0">
              <a:lnSpc>
                <a:spcPct val="84000"/>
              </a:lnSpc>
              <a:spcBef>
                <a:spcPts val="556"/>
              </a:spcBef>
            </a:pP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npsU</a:t>
            </a:r>
            <a:endParaRPr lang="Arial" altLang="Arial" sz="11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842010" algn="l" rtl="0" eaLnBrk="0">
              <a:lnSpc>
                <a:spcPts val="973"/>
              </a:lnSpc>
              <a:spcBef>
                <a:spcPts val="1"/>
              </a:spcBef>
            </a:pP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VPN</a:t>
            </a:r>
            <a:r>
              <a:rPr sz="8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8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接</a:t>
            </a:r>
            <a:r>
              <a:rPr sz="8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入</a:t>
            </a:r>
            <a:endParaRPr lang="SimHei" altLang="SimHei" sz="800"/>
          </a:p>
        </p:txBody>
      </p:sp>
      <p:sp>
        <p:nvSpPr>
          <p:cNvPr id="54" name="textbox 54"/>
          <p:cNvSpPr/>
          <p:nvPr/>
        </p:nvSpPr>
        <p:spPr>
          <a:xfrm>
            <a:off x="1888039" y="4228161"/>
            <a:ext cx="1239519" cy="669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3"/>
              </a:lnSpc>
            </a:pPr>
            <a:endParaRPr lang="Arial" altLang="Arial" sz="100"/>
          </a:p>
          <a:p>
            <a:pPr marL="175260" algn="l" rtl="0" eaLnBrk="0">
              <a:lnSpc>
                <a:spcPct val="100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省、地</a:t>
            </a:r>
            <a:r>
              <a:rPr sz="1100" kern="0" spc="80">
                <a:solidFill>
                  <a:srgbClr val="E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分行</a:t>
            </a:r>
            <a:endParaRPr lang="SimHei" altLang="SimHei" sz="110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12700" algn="l" rtl="0" eaLnBrk="0">
              <a:lnSpc>
                <a:spcPct val="99000"/>
              </a:lnSpc>
              <a:spcBef>
                <a:spcPts val="2"/>
              </a:spcBef>
            </a:pPr>
            <a:r>
              <a:rPr sz="11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交换机线路加密机</a:t>
            </a:r>
            <a:endParaRPr lang="SimHei" altLang="SimHei" sz="1100"/>
          </a:p>
        </p:txBody>
      </p:sp>
      <p:sp>
        <p:nvSpPr>
          <p:cNvPr id="56" name="textbox 56"/>
          <p:cNvSpPr/>
          <p:nvPr/>
        </p:nvSpPr>
        <p:spPr>
          <a:xfrm>
            <a:off x="3196126" y="4293134"/>
            <a:ext cx="882650" cy="701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39"/>
              </a:lnSpc>
            </a:pPr>
            <a:endParaRPr lang="Arial" altLang="Arial" sz="100"/>
          </a:p>
          <a:p>
            <a:pPr algn="r" rtl="0" eaLnBrk="0">
              <a:lnSpc>
                <a:spcPct val="81000"/>
              </a:lnSpc>
            </a:pPr>
            <a:r>
              <a:rPr sz="8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ATM/</a:t>
            </a:r>
            <a:endParaRPr lang="Times New Roman" altLang="Times New Roman" sz="800"/>
          </a:p>
          <a:p>
            <a:pPr marL="619759" algn="l" rtl="0" eaLnBrk="0">
              <a:lnSpc>
                <a:spcPct val="84000"/>
              </a:lnSpc>
              <a:spcBef>
                <a:spcPts val="706"/>
              </a:spcBef>
            </a:pP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DDN</a:t>
            </a:r>
            <a:endParaRPr lang="Arial" altLang="Arial" sz="8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12700" algn="l" rtl="0" eaLnBrk="0">
              <a:lnSpc>
                <a:spcPts val="1332"/>
              </a:lnSpc>
              <a:spcBef>
                <a:spcPts val="2"/>
              </a:spcBef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路由器</a:t>
            </a:r>
            <a:endParaRPr lang="SimHei" altLang="SimHei" sz="1100"/>
          </a:p>
        </p:txBody>
      </p:sp>
      <p:sp>
        <p:nvSpPr>
          <p:cNvPr id="58" name="textbox 58"/>
          <p:cNvSpPr/>
          <p:nvPr/>
        </p:nvSpPr>
        <p:spPr>
          <a:xfrm>
            <a:off x="6203952" y="4682710"/>
            <a:ext cx="1146175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块</a:t>
            </a:r>
            <a:r>
              <a:rPr sz="1100" b="1" kern="0" spc="150">
                <a:solidFill>
                  <a:srgbClr val="E4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</a:t>
            </a:r>
            <a:r>
              <a:rPr sz="11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码机交换机</a:t>
            </a:r>
            <a:endParaRPr lang="SimHei" altLang="SimHei" sz="1100"/>
          </a:p>
        </p:txBody>
      </p:sp>
      <p:sp>
        <p:nvSpPr>
          <p:cNvPr id="60" name="textbox 60"/>
          <p:cNvSpPr/>
          <p:nvPr/>
        </p:nvSpPr>
        <p:spPr>
          <a:xfrm>
            <a:off x="7437915" y="3850845"/>
            <a:ext cx="600075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县级支行</a:t>
            </a:r>
            <a:endParaRPr lang="SimHei" altLang="SimHei" sz="1100"/>
          </a:p>
        </p:txBody>
      </p:sp>
      <p:sp>
        <p:nvSpPr>
          <p:cNvPr id="62" name="textbox 62"/>
          <p:cNvSpPr/>
          <p:nvPr/>
        </p:nvSpPr>
        <p:spPr>
          <a:xfrm>
            <a:off x="4940267" y="3899435"/>
            <a:ext cx="306704" cy="297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3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ATM/</a:t>
            </a:r>
            <a:endParaRPr lang="Times New Roman" altLang="Times New Roman" sz="800"/>
          </a:p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44450" algn="l" rtl="0" eaLnBrk="0">
              <a:lnSpc>
                <a:spcPct val="84000"/>
              </a:lnSpc>
              <a:spcBef>
                <a:spcPts val="4"/>
              </a:spcBef>
            </a:pP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DDN</a:t>
            </a:r>
            <a:endParaRPr lang="Arial" altLang="Arial" sz="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819184" y="1940203"/>
            <a:ext cx="7684134" cy="4096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2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Arial"/>
                <a:ea typeface="Arial"/>
                <a:cs typeface="Arial"/>
              </a:rPr>
              <a:t>a  </a:t>
            </a: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对于使用</a:t>
            </a: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Arial"/>
                <a:ea typeface="Arial"/>
                <a:cs typeface="Arial"/>
              </a:rPr>
              <a:t>ATM</a:t>
            </a: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2300" kern="0" spc="-20">
                <a:solidFill>
                  <a:srgbClr val="002BA2">
                    <a:alpha val="100000"/>
                  </a:srgbClr>
                </a:solidFill>
                <a:latin typeface="Arial"/>
                <a:ea typeface="Arial"/>
                <a:cs typeface="Arial"/>
              </a:rPr>
              <a:t>DN</a:t>
            </a:r>
            <a:r>
              <a:rPr sz="2300" kern="0" spc="-2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等方式的主干连接，如在银行总行和</a:t>
            </a:r>
            <a:endParaRPr lang="SimHei" altLang="SimHei" sz="2300"/>
          </a:p>
          <a:p>
            <a:pPr marL="378459" algn="l" rtl="0" eaLnBrk="0">
              <a:lnSpc>
                <a:spcPct val="98000"/>
              </a:lnSpc>
              <a:spcBef>
                <a:spcPts val="258"/>
              </a:spcBef>
            </a:pPr>
            <a:r>
              <a:rPr sz="2300" b="1" kern="0" spc="8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省、地市分行之间的连接，建议</a:t>
            </a:r>
            <a:r>
              <a:rPr sz="2300" b="1" kern="0" spc="7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采用与连接方式对应的</a:t>
            </a: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8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线路加密机进行加密</a:t>
            </a:r>
            <a:r>
              <a:rPr sz="2300" b="1" kern="0" spc="7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保护，加密机对线路中所传送的所</a:t>
            </a:r>
            <a:endParaRPr lang="SimHei" altLang="SimHei" sz="2300"/>
          </a:p>
          <a:p>
            <a:pPr marL="374015" algn="l" rtl="0" eaLnBrk="0">
              <a:lnSpc>
                <a:spcPct val="98000"/>
              </a:lnSpc>
              <a:spcBef>
                <a:spcPts val="324"/>
              </a:spcBef>
            </a:pPr>
            <a:r>
              <a:rPr sz="2300" kern="0" spc="9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有数据进行加密，而与协议无关。同时还有专门用</a:t>
            </a:r>
            <a:r>
              <a:rPr sz="2300" kern="0" spc="8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于加</a:t>
            </a: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5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密电话网的线路加密机可</a:t>
            </a:r>
            <a:r>
              <a:rPr sz="2300" kern="0" spc="4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供配套使用；</a:t>
            </a:r>
            <a:endParaRPr lang="SimHei" altLang="SimHei" sz="2300"/>
          </a:p>
          <a:p>
            <a:pPr marL="374015" indent="-361315" algn="l" rtl="0" eaLnBrk="0">
              <a:lnSpc>
                <a:spcPct val="100000"/>
              </a:lnSpc>
              <a:spcBef>
                <a:spcPts val="1411"/>
              </a:spcBef>
            </a:pPr>
            <a:r>
              <a:rPr sz="2300" kern="0" spc="9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2300" kern="0" spc="45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9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对于连接方式比较复杂的情况，如县级支行和</a:t>
            </a:r>
            <a:r>
              <a:rPr sz="2300" kern="0" spc="8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省、地市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7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以及总行之间的数据传输，可</a:t>
            </a:r>
            <a:r>
              <a:rPr sz="2300" kern="0" spc="6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能采用包括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ADSL</a:t>
            </a:r>
            <a:r>
              <a:rPr sz="2300" kern="0" spc="6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ISDN</a:t>
            </a:r>
            <a:r>
              <a:rPr sz="2300" kern="0" spc="-59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6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9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者直接拨号上网等的多种连接方式，建议采用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IP</a:t>
            </a:r>
            <a:r>
              <a:rPr sz="2300" kern="0" spc="9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密码机</a:t>
            </a:r>
            <a:r>
              <a:rPr sz="2300" kern="0" spc="-1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10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进行加密保护，对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TCP</a:t>
            </a:r>
            <a:r>
              <a:rPr sz="2300" kern="0" spc="100">
                <a:solidFill>
                  <a:srgbClr val="002BA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IP</a:t>
            </a:r>
            <a:r>
              <a:rPr sz="2300" kern="0" spc="-110">
                <a:solidFill>
                  <a:srgbClr val="002BA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300" kern="0" spc="10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协议中</a:t>
            </a:r>
            <a:r>
              <a:rPr sz="2300" kern="0" spc="9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2300" kern="0" spc="0">
                <a:solidFill>
                  <a:srgbClr val="002BA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IP</a:t>
            </a:r>
            <a:r>
              <a:rPr sz="2300" kern="0" spc="9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数据包内容进行加</a:t>
            </a:r>
            <a:endParaRPr lang="SimHei" altLang="SimHei" sz="2300"/>
          </a:p>
          <a:p>
            <a:pPr marL="378459" algn="l" rtl="0" eaLnBrk="0">
              <a:lnSpc>
                <a:spcPct val="98000"/>
              </a:lnSpc>
              <a:spcBef>
                <a:spcPts val="258"/>
              </a:spcBef>
            </a:pPr>
            <a:r>
              <a:rPr sz="2300" b="1" kern="0" spc="6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密，能够灵活适应多种的网络连接方式，对基于</a:t>
            </a:r>
            <a:r>
              <a:rPr sz="2300" b="1" kern="0" spc="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TCP</a:t>
            </a:r>
            <a:r>
              <a:rPr sz="2300" b="1" kern="0" spc="6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</a:t>
            </a:r>
            <a:r>
              <a:rPr sz="2300" b="1" kern="0" spc="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IP</a:t>
            </a:r>
            <a:r>
              <a:rPr sz="2300" kern="0" spc="60">
                <a:solidFill>
                  <a:srgbClr val="002BA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30">
                <a:solidFill>
                  <a:srgbClr val="002B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协议的应用透明；</a:t>
            </a:r>
            <a:endParaRPr lang="SimHei" altLang="SimHei" sz="2300"/>
          </a:p>
        </p:txBody>
      </p:sp>
      <p:sp>
        <p:nvSpPr>
          <p:cNvPr id="66" name="textbox 66"/>
          <p:cNvSpPr/>
          <p:nvPr/>
        </p:nvSpPr>
        <p:spPr>
          <a:xfrm>
            <a:off x="2767867" y="1031301"/>
            <a:ext cx="4479925" cy="471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4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100" b="1" kern="0" spc="70">
                <a:solidFill>
                  <a:srgbClr val="6400D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信息传递的安全解决方案</a:t>
            </a:r>
            <a:endParaRPr lang="SimSun" altLang="SimSun" sz="31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8187" y="380995"/>
            <a:ext cx="2095475" cy="666775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15303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textbox 72"/>
          <p:cNvSpPr/>
          <p:nvPr/>
        </p:nvSpPr>
        <p:spPr>
          <a:xfrm>
            <a:off x="1028694" y="2079882"/>
            <a:ext cx="7531100" cy="3384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100"/>
          </a:p>
          <a:p>
            <a:pPr marL="386715" indent="-31115" algn="l" rtl="0" eaLnBrk="0">
              <a:lnSpc>
                <a:spcPct val="100000"/>
              </a:lnSpc>
            </a:pPr>
            <a:r>
              <a:rPr sz="2300" kern="0" spc="10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对于传输敏感数据比较少的连接，如在储蓄所或小</a:t>
            </a:r>
            <a:r>
              <a:rPr sz="2300" kern="0" spc="9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9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的银行之间的数据传输</a:t>
            </a:r>
            <a:r>
              <a:rPr sz="2300" kern="0" spc="8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，建议采用节点加密机进行加</a:t>
            </a:r>
            <a:r>
              <a:rPr sz="2300" kern="0" spc="-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9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密保护，敏感信息加</a:t>
            </a:r>
            <a:r>
              <a:rPr sz="2300" kern="0" spc="8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密后，连同普通信息一起通过电</a:t>
            </a:r>
            <a:r>
              <a:rPr sz="2300" kern="0" spc="-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2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信公网传输到目的地</a:t>
            </a:r>
            <a:r>
              <a:rPr sz="2300" kern="0" spc="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；</a:t>
            </a:r>
            <a:endParaRPr lang="SimHei" altLang="SimHei" sz="2300"/>
          </a:p>
          <a:p>
            <a:pPr marL="386715" indent="-374015" algn="l" rtl="0" eaLnBrk="0">
              <a:lnSpc>
                <a:spcPct val="98000"/>
              </a:lnSpc>
              <a:spcBef>
                <a:spcPts val="1291"/>
              </a:spcBef>
            </a:pPr>
            <a:r>
              <a:rPr sz="2300" kern="0" spc="90">
                <a:solidFill>
                  <a:srgbClr val="00289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2300" kern="0" spc="280">
                <a:solidFill>
                  <a:srgbClr val="00289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300" kern="0" spc="9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对于需要远程接入的情况，如出差在外的银行工作</a:t>
            </a:r>
            <a:r>
              <a:rPr sz="2300" kern="0" spc="8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-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员，建议采用基于</a:t>
            </a:r>
            <a:r>
              <a:rPr sz="2300" kern="0" spc="-10">
                <a:solidFill>
                  <a:srgbClr val="002899">
                    <a:alpha val="100000"/>
                  </a:srgbClr>
                </a:solidFill>
                <a:latin typeface="Arial"/>
                <a:ea typeface="Arial"/>
                <a:cs typeface="Arial"/>
              </a:rPr>
              <a:t>PKI</a:t>
            </a:r>
            <a:r>
              <a:rPr sz="2300" kern="0" spc="-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体系的</a:t>
            </a:r>
            <a:r>
              <a:rPr sz="2300" kern="0" spc="-10">
                <a:solidFill>
                  <a:srgbClr val="002899">
                    <a:alpha val="100000"/>
                  </a:srgbClr>
                </a:solidFill>
                <a:latin typeface="Arial"/>
                <a:ea typeface="Arial"/>
                <a:cs typeface="Arial"/>
              </a:rPr>
              <a:t>VPN</a:t>
            </a:r>
            <a:r>
              <a:rPr sz="2300" kern="0" spc="-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系统进行加密保护，</a:t>
            </a:r>
            <a:endParaRPr lang="SimHei" altLang="SimHei" sz="2300"/>
          </a:p>
          <a:p>
            <a:pPr marL="424815" indent="-38100" algn="l" rtl="0" eaLnBrk="0">
              <a:lnSpc>
                <a:spcPct val="98000"/>
              </a:lnSpc>
              <a:spcBef>
                <a:spcPts val="291"/>
              </a:spcBef>
            </a:pPr>
            <a:r>
              <a:rPr sz="2300" kern="0" spc="10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远程接入方首先连入电</a:t>
            </a:r>
            <a:r>
              <a:rPr sz="2300" kern="0" spc="9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信网络，然后通过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VPN</a:t>
            </a:r>
            <a:r>
              <a:rPr sz="2300" kern="0" spc="9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系统接入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12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,此时传送的数据受数字证书加密保护，同时客户端</a:t>
            </a:r>
            <a:endParaRPr lang="SimHei" altLang="SimHei" sz="2300"/>
          </a:p>
          <a:p>
            <a:pPr marL="391159" algn="l" rtl="0" eaLnBrk="0">
              <a:lnSpc>
                <a:spcPct val="94000"/>
              </a:lnSpc>
              <a:spcBef>
                <a:spcPts val="366"/>
              </a:spcBef>
            </a:pPr>
            <a:r>
              <a:rPr sz="2300" b="1" kern="0" spc="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数字证书采用</a:t>
            </a:r>
            <a:r>
              <a:rPr sz="2300" b="1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IC</a:t>
            </a:r>
            <a:r>
              <a:rPr sz="2300" b="1" kern="0" spc="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卡或</a:t>
            </a:r>
            <a:r>
              <a:rPr sz="2300" b="1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US</a:t>
            </a:r>
            <a:r>
              <a:rPr sz="2300" b="1" kern="0" spc="-1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</a:t>
            </a:r>
            <a:r>
              <a:rPr sz="2300" b="1" kern="0" spc="-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电子令牌进行保护。</a:t>
            </a:r>
            <a:endParaRPr lang="SimHei" altLang="SimHei" sz="2300"/>
          </a:p>
        </p:txBody>
      </p:sp>
      <p:sp>
        <p:nvSpPr>
          <p:cNvPr id="74" name="textbox 74"/>
          <p:cNvSpPr/>
          <p:nvPr/>
        </p:nvSpPr>
        <p:spPr>
          <a:xfrm>
            <a:off x="2767867" y="1031301"/>
            <a:ext cx="4479925" cy="471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4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100" b="1" kern="0" spc="70">
                <a:solidFill>
                  <a:srgbClr val="6400D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信息传递的安全解决方案</a:t>
            </a:r>
            <a:endParaRPr lang="SimSun" altLang="SimSun" sz="31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8187" y="380995"/>
            <a:ext cx="2095475" cy="666775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08961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extbox 80"/>
          <p:cNvSpPr/>
          <p:nvPr/>
        </p:nvSpPr>
        <p:spPr>
          <a:xfrm>
            <a:off x="1054067" y="2024612"/>
            <a:ext cx="7501890" cy="2976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6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kern="0" spc="5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性能指标</a:t>
            </a:r>
            <a:endParaRPr lang="SimHei" altLang="SimHei" sz="2300"/>
          </a:p>
          <a:p>
            <a:pPr marL="323850" indent="-311150" algn="l" rtl="0" eaLnBrk="0">
              <a:lnSpc>
                <a:spcPct val="100000"/>
              </a:lnSpc>
              <a:spcBef>
                <a:spcPts val="997"/>
              </a:spcBef>
            </a:pPr>
            <a:r>
              <a:rPr sz="2300" kern="0" spc="1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■网络协议严格按照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ITU</a:t>
            </a:r>
            <a:r>
              <a:rPr sz="2300" kern="0" spc="11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-T</a:t>
            </a:r>
            <a:r>
              <a:rPr sz="2300" kern="0" spc="1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IETF</a:t>
            </a:r>
            <a:r>
              <a:rPr sz="2300" kern="0" spc="11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的相关技术标准，其本</a:t>
            </a:r>
            <a:r>
              <a:rPr sz="2300" kern="0" spc="8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5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身不占用网络资源</a:t>
            </a:r>
            <a:endParaRPr lang="SimHei" altLang="SimHei" sz="2300"/>
          </a:p>
          <a:p>
            <a:pPr marL="12700" algn="l" rtl="0" eaLnBrk="0">
              <a:lnSpc>
                <a:spcPct val="94000"/>
              </a:lnSpc>
              <a:spcBef>
                <a:spcPts val="1115"/>
              </a:spcBef>
            </a:pPr>
            <a:r>
              <a:rPr sz="2300" kern="0" spc="10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■加/解密处理的最高速率为全双工2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Mbps</a:t>
            </a:r>
            <a:endParaRPr lang="SimSun" altLang="SimSun" sz="2300"/>
          </a:p>
          <a:p>
            <a:pPr marL="327659" indent="-314959" algn="l" rtl="0" eaLnBrk="0">
              <a:lnSpc>
                <a:spcPct val="100000"/>
              </a:lnSpc>
              <a:spcBef>
                <a:spcPts val="1088"/>
              </a:spcBef>
            </a:pPr>
            <a:r>
              <a:rPr sz="2300" kern="0" spc="20">
                <a:solidFill>
                  <a:srgbClr val="0065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330">
                <a:solidFill>
                  <a:srgbClr val="0065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2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当线路传输速率为2</a:t>
            </a:r>
            <a:r>
              <a:rPr sz="2300" b="1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Mbps</a:t>
            </a:r>
            <a:r>
              <a:rPr sz="2300" b="1" kern="0" spc="2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时，密码设备的延时小于3</a:t>
            </a:r>
            <a:r>
              <a:rPr sz="2300" b="1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ms</a:t>
            </a:r>
            <a:r>
              <a:rPr sz="2300" b="1" kern="0" spc="2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2300" kern="0" spc="0">
                <a:solidFill>
                  <a:srgbClr val="0028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6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设备的加入几乎不影响网络的性能</a:t>
            </a:r>
            <a:endParaRPr lang="SimHei" altLang="SimHei" sz="2300"/>
          </a:p>
          <a:p>
            <a:pPr algn="l" rtl="0" eaLnBrk="0">
              <a:lnSpc>
                <a:spcPct val="104000"/>
              </a:lnSpc>
            </a:pPr>
            <a:endParaRPr lang="Arial" altLang="Arial" sz="9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2300" kern="0" spc="-40">
                <a:solidFill>
                  <a:srgbClr val="0065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330">
                <a:solidFill>
                  <a:srgbClr val="0065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40">
                <a:solidFill>
                  <a:srgbClr val="0028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最大并发用户数为4096个</a:t>
            </a:r>
            <a:endParaRPr lang="SimHei" altLang="SimHei" sz="2300"/>
          </a:p>
        </p:txBody>
      </p:sp>
      <p:sp>
        <p:nvSpPr>
          <p:cNvPr id="82" name="textbox 82"/>
          <p:cNvSpPr/>
          <p:nvPr/>
        </p:nvSpPr>
        <p:spPr>
          <a:xfrm>
            <a:off x="1930353" y="1012391"/>
            <a:ext cx="6019165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7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0">
                <a:solidFill>
                  <a:srgbClr val="6D00D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DDN</a:t>
            </a:r>
            <a:r>
              <a:rPr sz="3100" b="1" kern="0" spc="230">
                <a:solidFill>
                  <a:srgbClr val="6D00D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线路加密机的技术指标(一)</a:t>
            </a:r>
            <a:endParaRPr lang="SimSun" altLang="SimSun" sz="31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62722" y="380995"/>
            <a:ext cx="2114598" cy="666775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08961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textbox 88"/>
          <p:cNvSpPr/>
          <p:nvPr/>
        </p:nvSpPr>
        <p:spPr>
          <a:xfrm>
            <a:off x="1041380" y="1942953"/>
            <a:ext cx="7282180" cy="2527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24765" algn="l" rtl="0" eaLnBrk="0">
              <a:lnSpc>
                <a:spcPct val="95000"/>
              </a:lnSpc>
            </a:pPr>
            <a:r>
              <a:rPr sz="3000" kern="0" spc="-6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密码算法</a:t>
            </a:r>
            <a:endParaRPr lang="SimHei" altLang="SimHei" sz="3000"/>
          </a:p>
          <a:p>
            <a:pPr marL="24765" algn="l" rtl="0" eaLnBrk="0">
              <a:lnSpc>
                <a:spcPct val="97000"/>
              </a:lnSpc>
              <a:spcBef>
                <a:spcPts val="1352"/>
              </a:spcBef>
            </a:pPr>
            <a:r>
              <a:rPr sz="2400" kern="0" spc="190">
                <a:solidFill>
                  <a:srgbClr val="003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■支持对称密码算法和非对称密码算法</a:t>
            </a:r>
            <a:endParaRPr lang="SimHei" altLang="SimHei" sz="2400"/>
          </a:p>
          <a:p>
            <a:pPr marL="24765" indent="-12064" algn="l" rtl="0" eaLnBrk="0">
              <a:lnSpc>
                <a:spcPct val="121000"/>
              </a:lnSpc>
              <a:spcBef>
                <a:spcPts val="1031"/>
              </a:spcBef>
            </a:pPr>
            <a:r>
              <a:rPr sz="2400" kern="0" spc="90">
                <a:solidFill>
                  <a:srgbClr val="0062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 </a:t>
            </a:r>
            <a:r>
              <a:rPr sz="2400" b="1" kern="0" spc="90">
                <a:solidFill>
                  <a:srgbClr val="003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对称密码算法密钥长度为128位，支持</a:t>
            </a:r>
            <a:r>
              <a:rPr sz="2400" b="1" kern="0" spc="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SSF</a:t>
            </a:r>
            <a:r>
              <a:rPr sz="2400" b="1" kern="0" spc="9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09</a:t>
            </a:r>
            <a:r>
              <a:rPr sz="2400" kern="0" spc="-55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90">
                <a:solidFill>
                  <a:srgbClr val="003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算法</a:t>
            </a:r>
            <a:r>
              <a:rPr sz="2400" kern="0" spc="0">
                <a:solidFill>
                  <a:srgbClr val="003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12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400" kern="0" spc="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RSA</a:t>
            </a:r>
            <a:r>
              <a:rPr sz="2400" kern="0" spc="-48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120">
                <a:solidFill>
                  <a:srgbClr val="003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算法密钥长度1024</a:t>
            </a:r>
            <a:r>
              <a:rPr sz="2400" kern="0" spc="110">
                <a:solidFill>
                  <a:srgbClr val="003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</a:t>
            </a:r>
            <a:endParaRPr lang="SimHei" altLang="SimHei" sz="24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24765" algn="l" rtl="0" eaLnBrk="0">
              <a:lnSpc>
                <a:spcPct val="98000"/>
              </a:lnSpc>
              <a:spcBef>
                <a:spcPts val="2"/>
              </a:spcBef>
            </a:pPr>
            <a:r>
              <a:rPr sz="2400" kern="0" spc="7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2400" kern="0" spc="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HASH</a:t>
            </a:r>
            <a:r>
              <a:rPr sz="2400" kern="0" spc="-41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70">
                <a:solidFill>
                  <a:srgbClr val="003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算法为</a:t>
            </a:r>
            <a:r>
              <a:rPr sz="2400" kern="0" spc="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MD</a:t>
            </a:r>
            <a:r>
              <a:rPr sz="2400" kern="0" spc="70">
                <a:solidFill>
                  <a:srgbClr val="003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2400"/>
          </a:p>
        </p:txBody>
      </p:sp>
      <p:sp>
        <p:nvSpPr>
          <p:cNvPr id="90" name="textbox 90"/>
          <p:cNvSpPr/>
          <p:nvPr/>
        </p:nvSpPr>
        <p:spPr>
          <a:xfrm>
            <a:off x="1930353" y="1031008"/>
            <a:ext cx="6015354" cy="457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38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000" b="1" kern="0" spc="0">
                <a:solidFill>
                  <a:srgbClr val="6D00D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DDN</a:t>
            </a:r>
            <a:r>
              <a:rPr sz="3000" b="1" kern="0" spc="340">
                <a:solidFill>
                  <a:srgbClr val="6D00D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线路加密机的技术指标(二)</a:t>
            </a:r>
            <a:endParaRPr lang="SimSun" altLang="SimSun" sz="30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1844" y="380995"/>
            <a:ext cx="2101818" cy="654070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08961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328150" cy="7137400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1009665" y="1606525"/>
            <a:ext cx="3572509" cy="4610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kern="0" spc="-100">
                <a:solidFill>
                  <a:srgbClr val="0029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2700" kern="0" spc="70">
                <a:solidFill>
                  <a:srgbClr val="0029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2700" kern="0" spc="-10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数字证书登录</a:t>
            </a:r>
            <a:endParaRPr lang="SimHei" altLang="SimHei" sz="27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817"/>
              </a:spcBef>
            </a:pPr>
            <a:r>
              <a:rPr sz="2700" kern="0" spc="30">
                <a:solidFill>
                  <a:srgbClr val="0029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2700" kern="0" spc="210">
                <a:solidFill>
                  <a:srgbClr val="00299B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700" kern="0" spc="3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表单域签名加密</a:t>
            </a:r>
            <a:endParaRPr lang="SimHei" altLang="SimHei" sz="2700"/>
          </a:p>
          <a:p>
            <a:pPr marL="12700" algn="l" rtl="0" eaLnBrk="0">
              <a:lnSpc>
                <a:spcPts val="5599"/>
              </a:lnSpc>
            </a:pPr>
            <a:r>
              <a:rPr sz="2700" kern="0" spc="70">
                <a:solidFill>
                  <a:srgbClr val="0029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 </a:t>
            </a:r>
            <a:r>
              <a:rPr sz="2700" kern="0" spc="7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数字时间戳服务</a:t>
            </a:r>
            <a:endParaRPr lang="SimHei" altLang="SimHei" sz="27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818"/>
              </a:spcBef>
            </a:pPr>
            <a:r>
              <a:rPr sz="2700" kern="0" spc="9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■文档电子签名与加密</a:t>
            </a:r>
            <a:endParaRPr lang="SimHei" altLang="SimHei" sz="2700"/>
          </a:p>
          <a:p>
            <a:pPr marL="12700" algn="l" rtl="0" eaLnBrk="0">
              <a:lnSpc>
                <a:spcPts val="5461"/>
              </a:lnSpc>
            </a:pPr>
            <a:r>
              <a:rPr sz="2700" kern="0" spc="70">
                <a:solidFill>
                  <a:srgbClr val="0029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2700" kern="0" spc="220">
                <a:solidFill>
                  <a:srgbClr val="0029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7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安全电子邮件</a:t>
            </a:r>
            <a:endParaRPr lang="SimHei" altLang="SimHei" sz="27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819"/>
              </a:spcBef>
            </a:pPr>
            <a:r>
              <a:rPr sz="2700" kern="0" spc="60">
                <a:solidFill>
                  <a:srgbClr val="0029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 </a:t>
            </a:r>
            <a:r>
              <a:rPr sz="2700" kern="0" spc="6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可信站点认证服</a:t>
            </a:r>
            <a:r>
              <a:rPr sz="2700" kern="0" spc="5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</a:t>
            </a:r>
            <a:endParaRPr lang="SimHei" altLang="SimHei" sz="2700"/>
          </a:p>
          <a:p>
            <a:pPr marL="367665" algn="l" rtl="0" eaLnBrk="0">
              <a:lnSpc>
                <a:spcPts val="5519"/>
              </a:lnSpc>
            </a:pPr>
            <a:r>
              <a:rPr sz="2700" kern="0" spc="100">
                <a:solidFill>
                  <a:srgbClr val="0029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软件代码签名</a:t>
            </a:r>
            <a:endParaRPr lang="SimHei" altLang="SimHei" sz="27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24503" y="1720827"/>
            <a:ext cx="2730536" cy="4038626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781844" y="380994"/>
            <a:ext cx="2101818" cy="660424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2495468" y="976470"/>
            <a:ext cx="5020309" cy="523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5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160">
                <a:solidFill>
                  <a:srgbClr val="5B00C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业务系统的安全解决方</a:t>
            </a:r>
            <a:r>
              <a:rPr sz="3400" b="1" kern="0" spc="150">
                <a:solidFill>
                  <a:srgbClr val="5B00C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endParaRPr lang="SimSun" altLang="SimSun" sz="3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extbox 106"/>
          <p:cNvSpPr/>
          <p:nvPr/>
        </p:nvSpPr>
        <p:spPr>
          <a:xfrm>
            <a:off x="1028694" y="1779781"/>
            <a:ext cx="6644005" cy="4516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81"/>
              </a:lnSpc>
            </a:pPr>
            <a:endParaRPr lang="Arial" altLang="Arial" sz="100"/>
          </a:p>
          <a:p>
            <a:pPr marL="17145" algn="l" rtl="0" eaLnBrk="0">
              <a:lnSpc>
                <a:spcPct val="100000"/>
              </a:lnSpc>
            </a:pPr>
            <a:r>
              <a:rPr sz="2400" b="1" kern="0" spc="-24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功能：</a:t>
            </a:r>
            <a:endParaRPr lang="SimHei" altLang="SimHei" sz="2400"/>
          </a:p>
          <a:p>
            <a:pPr marL="12700" algn="l" rtl="0" eaLnBrk="0">
              <a:lnSpc>
                <a:spcPct val="92000"/>
              </a:lnSpc>
              <a:spcBef>
                <a:spcPts val="1038"/>
              </a:spcBef>
            </a:pPr>
            <a:r>
              <a:rPr sz="2500" kern="0" spc="11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■先进的密码技术，保证登录用户的合法</a:t>
            </a:r>
            <a:r>
              <a:rPr sz="2500" kern="0" spc="10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</a:t>
            </a:r>
            <a:endParaRPr lang="SimHei" altLang="SimHei" sz="2500"/>
          </a:p>
          <a:p>
            <a:pPr marL="12700" algn="l" rtl="0" eaLnBrk="0">
              <a:lnSpc>
                <a:spcPct val="92000"/>
              </a:lnSpc>
              <a:spcBef>
                <a:spcPts val="1140"/>
              </a:spcBef>
            </a:pPr>
            <a:r>
              <a:rPr sz="2500" kern="0" spc="9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■登录过程对用户透明</a:t>
            </a:r>
            <a:r>
              <a:rPr sz="2500" kern="0" spc="8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，无需记忆口令</a:t>
            </a:r>
            <a:endParaRPr lang="SimHei" altLang="SimHei" sz="2500"/>
          </a:p>
          <a:p>
            <a:pPr marL="12700" algn="l" rtl="0" eaLnBrk="0">
              <a:lnSpc>
                <a:spcPct val="95000"/>
              </a:lnSpc>
              <a:spcBef>
                <a:spcPts val="1516"/>
              </a:spcBef>
            </a:pPr>
            <a:r>
              <a:rPr sz="2500" kern="0" spc="11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■通过数字证书确认用户身份的合法性</a:t>
            </a:r>
            <a:endParaRPr lang="SimHei" altLang="SimHei" sz="2500"/>
          </a:p>
          <a:p>
            <a:pPr marL="12700" algn="l" rtl="0" eaLnBrk="0">
              <a:lnSpc>
                <a:spcPct val="95000"/>
              </a:lnSpc>
              <a:spcBef>
                <a:spcPts val="1250"/>
              </a:spcBef>
            </a:pPr>
            <a:r>
              <a:rPr sz="2500" kern="0" spc="9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■数字签名技术有效防止用户抵赖行为</a:t>
            </a:r>
            <a:endParaRPr lang="SimHei" altLang="SimHei" sz="2500"/>
          </a:p>
          <a:p>
            <a:pPr marL="12700" algn="l" rtl="0" eaLnBrk="0">
              <a:lnSpc>
                <a:spcPct val="92000"/>
              </a:lnSpc>
              <a:spcBef>
                <a:spcPts val="926"/>
              </a:spcBef>
            </a:pPr>
            <a:r>
              <a:rPr sz="2500" kern="0" spc="11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■采用加密通信协议，</a:t>
            </a:r>
            <a:r>
              <a:rPr sz="2500" kern="0" spc="100">
                <a:solidFill>
                  <a:srgbClr val="002F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保护机密信息不被泄漏</a:t>
            </a:r>
            <a:endParaRPr lang="SimHei" altLang="SimHei" sz="2500"/>
          </a:p>
          <a:p>
            <a:pPr marL="12700" algn="l" rtl="0" eaLnBrk="0">
              <a:lnSpc>
                <a:spcPct val="97000"/>
              </a:lnSpc>
              <a:spcBef>
                <a:spcPts val="1610"/>
              </a:spcBef>
            </a:pPr>
            <a:r>
              <a:rPr sz="2700" kern="0" spc="-24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应用场景：</a:t>
            </a:r>
            <a:endParaRPr lang="SimHei" altLang="SimHei" sz="2700"/>
          </a:p>
          <a:p>
            <a:pPr marL="374015" algn="l" rtl="0" eaLnBrk="0">
              <a:lnSpc>
                <a:spcPct val="85000"/>
              </a:lnSpc>
              <a:spcBef>
                <a:spcPts val="1245"/>
              </a:spcBef>
            </a:pPr>
            <a:r>
              <a:rPr sz="2500" kern="0" spc="90">
                <a:solidFill>
                  <a:srgbClr val="3A6EE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银行客户安全登录银行网</a:t>
            </a:r>
            <a:r>
              <a:rPr sz="2500" kern="0" spc="80">
                <a:solidFill>
                  <a:srgbClr val="3A6EE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站</a:t>
            </a:r>
            <a:endParaRPr lang="SimHei" altLang="SimHei" sz="2500"/>
          </a:p>
          <a:p>
            <a:pPr marL="361315" algn="l" rtl="0" eaLnBrk="0">
              <a:lnSpc>
                <a:spcPts val="4089"/>
              </a:lnSpc>
            </a:pPr>
            <a:r>
              <a:rPr sz="2500" kern="0" spc="80">
                <a:solidFill>
                  <a:srgbClr val="3A6EE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银行员工登录管理系统</a:t>
            </a:r>
            <a:endParaRPr lang="SimHei" altLang="SimHei" sz="2500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1844" y="380994"/>
            <a:ext cx="2108162" cy="673127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3619508" y="1007064"/>
            <a:ext cx="2751454" cy="529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72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500" b="1" kern="0" spc="60">
                <a:solidFill>
                  <a:srgbClr val="6600C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数字证书登录</a:t>
            </a:r>
            <a:endParaRPr lang="SimSun" altLang="SimSun" sz="35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4834" y="1625614"/>
            <a:ext cx="8115303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textbox 114"/>
          <p:cNvSpPr/>
          <p:nvPr/>
        </p:nvSpPr>
        <p:spPr>
          <a:xfrm>
            <a:off x="1047724" y="1843469"/>
            <a:ext cx="4960620" cy="4577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7145" algn="l" rtl="0" eaLnBrk="0">
              <a:lnSpc>
                <a:spcPts val="2920"/>
              </a:lnSpc>
            </a:pPr>
            <a:r>
              <a:rPr sz="2400" b="1" kern="0" spc="-20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功能：</a:t>
            </a:r>
            <a:endParaRPr lang="SimHei" altLang="SimHei" sz="2400"/>
          </a:p>
          <a:p>
            <a:pPr marL="12700" algn="l" rtl="0" eaLnBrk="0">
              <a:lnSpc>
                <a:spcPct val="97000"/>
              </a:lnSpc>
              <a:spcBef>
                <a:spcPts val="1003"/>
              </a:spcBef>
            </a:pPr>
            <a:r>
              <a:rPr sz="2500" kern="0" spc="70">
                <a:solidFill>
                  <a:srgbClr val="0031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■确认填写人身份</a:t>
            </a:r>
            <a:endParaRPr lang="SimHei" altLang="SimHei" sz="2500"/>
          </a:p>
          <a:p>
            <a:pPr marL="12700" algn="l" rtl="0" eaLnBrk="0">
              <a:lnSpc>
                <a:spcPct val="97000"/>
              </a:lnSpc>
              <a:spcBef>
                <a:spcPts val="1210"/>
              </a:spcBef>
            </a:pPr>
            <a:r>
              <a:rPr sz="2500" kern="0" spc="90">
                <a:solidFill>
                  <a:srgbClr val="0031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■确保网页表单内容真实性</a:t>
            </a:r>
            <a:endParaRPr lang="SimHei" altLang="SimHei" sz="2500"/>
          </a:p>
          <a:p>
            <a:pPr marL="12700" algn="l" rtl="0" eaLnBrk="0">
              <a:lnSpc>
                <a:spcPct val="97000"/>
              </a:lnSpc>
              <a:spcBef>
                <a:spcPts val="1120"/>
              </a:spcBef>
            </a:pPr>
            <a:r>
              <a:rPr sz="2500" kern="0" spc="90">
                <a:solidFill>
                  <a:srgbClr val="0031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■确保网页表单内容完整性</a:t>
            </a:r>
            <a:endParaRPr lang="SimHei" altLang="SimHei" sz="2500"/>
          </a:p>
          <a:p>
            <a:pPr marL="12700" algn="l" rtl="0" eaLnBrk="0">
              <a:lnSpc>
                <a:spcPct val="97000"/>
              </a:lnSpc>
              <a:spcBef>
                <a:spcPts val="1141"/>
              </a:spcBef>
            </a:pPr>
            <a:r>
              <a:rPr sz="2500" kern="0" spc="100">
                <a:solidFill>
                  <a:srgbClr val="0031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■确保网页表单内容机密性</a:t>
            </a:r>
            <a:endParaRPr lang="SimHei" altLang="SimHei" sz="2500"/>
          </a:p>
          <a:p>
            <a:pPr marL="12700" algn="l" rtl="0" eaLnBrk="0">
              <a:lnSpc>
                <a:spcPct val="97000"/>
              </a:lnSpc>
              <a:spcBef>
                <a:spcPts val="1160"/>
              </a:spcBef>
            </a:pPr>
            <a:r>
              <a:rPr sz="2500" kern="0" spc="80">
                <a:solidFill>
                  <a:srgbClr val="0031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■确保网页表单内容不可抵赖</a:t>
            </a:r>
            <a:endParaRPr lang="SimHei" altLang="SimHei" sz="2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757"/>
              </a:spcBef>
            </a:pPr>
            <a:r>
              <a:rPr sz="2500" kern="0" spc="-120">
                <a:solidFill>
                  <a:srgbClr val="F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应用场景：</a:t>
            </a:r>
            <a:endParaRPr lang="SimHei" altLang="SimHei" sz="25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algn="l" rtl="0" eaLnBrk="0">
              <a:lnSpc>
                <a:spcPct val="785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500" kern="0" spc="8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银行客户在线支付、在线</a:t>
            </a:r>
            <a:r>
              <a:rPr sz="2500" kern="0" spc="70">
                <a:solidFill>
                  <a:srgbClr val="002E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转账等</a:t>
            </a:r>
            <a:endParaRPr lang="SimHei" altLang="SimHei" sz="25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81844" y="380994"/>
            <a:ext cx="2108162" cy="673127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3580632" y="1033867"/>
            <a:ext cx="2839085" cy="466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5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140">
                <a:solidFill>
                  <a:srgbClr val="5C00C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表单域签名加密</a:t>
            </a:r>
            <a:endParaRPr lang="SimSun" altLang="SimSun" sz="30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864" y="1631966"/>
            <a:ext cx="8108961" cy="12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058150" cy="5867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https://d.book118.com/878004107120006042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SimSun</vt:lpstr>
      <vt:lpstr>SimHei</vt:lpstr>
      <vt:lpstr>Times New Roman</vt:lpstr>
      <vt:lpstr>LiSu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2024-09-22T01:07:35.560</cp:lastPrinted>
  <dcterms:created xsi:type="dcterms:W3CDTF">2024-09-21T17:07:35Z</dcterms:created>
  <dcterms:modified xsi:type="dcterms:W3CDTF">2024-09-21T17:07:36Z</dcterms:modified>
</cp:coreProperties>
</file>