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517177E-8053-4060-ABC1-311563266B8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A58E7C6-FA18-4719-8ED6-380ABE20AAA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21BD99B-5D26-4D48-BA4A-D7F4AA1B6E4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C768D3A-F5A1-4104-935B-18B54AEEA8B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3952435-B27A-48CE-9D07-9163AF354EC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FAB282D-6B14-4473-A6B0-AA925278A2B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8AC0DD1-E276-4FAB-91F1-5DB0987128A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94333DB-20D3-43D3-B552-50A223524B2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F456C67-6866-4A36-97B8-1DC7982E2FE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B5E1992-A946-484D-A812-67DF6CF9432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7FE3DF2-B3E2-440D-9909-5AA6F7646D4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 Id="rId4" Type="http://schemas.openxmlformats.org/officeDocument/2006/relationships/image" Target="../media/image4.jpeg" /><Relationship Id="rId5"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78014051044006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3" name="TextBox 3"/>
          <p:cNvSpPr txBox="1"/>
          <p:nvPr/>
        </p:nvSpPr>
        <p:spPr>
          <a:xfrm>
            <a:off x="1040840" y="3516888"/>
            <a:ext cx="10110320"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rgbClr val="FFFFFF">
                    <a:alpha val="100000"/>
                  </a:srgbClr>
                </a:solidFill>
                <a:latin typeface="Microsoft Yahei"/>
                <a:ea typeface="Microsoft Yahei"/>
                <a:cs typeface="Microsoft Yahei"/>
              </a:rPr>
              <a:t>植物原生体融合技术应用</a:t>
            </a:r>
          </a:p>
        </p:txBody>
      </p:sp>
      <p:grpSp>
        <p:nvGrpSpPr>
          <p:cNvPr id="5" name="Group 5"/>
          <p:cNvGrpSpPr/>
          <p:nvPr/>
        </p:nvGrpSpPr>
        <p:grpSpPr>
          <a:xfrm>
            <a:off x="5059558" y="1161765"/>
            <a:ext cx="2072884" cy="2072884"/>
            <a:chOff x="5059558" y="1161765"/>
            <a:chExt cx="2072884" cy="2072884"/>
          </a:xfrm>
        </p:grpSpPr>
        <p:sp>
          <p:nvSpPr>
            <p:cNvPr id="6" name="AutoShape 6"/>
            <p:cNvSpPr/>
            <p:nvPr/>
          </p:nvSpPr>
          <p:spPr>
            <a:xfrm>
              <a:off x="5059558" y="1161765"/>
              <a:ext cx="2072884" cy="2072884"/>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5116739" y="1218945"/>
            <a:ext cx="1958523" cy="1958523"/>
            <a:chOff x="5116739" y="1218945"/>
            <a:chExt cx="1958523" cy="1958523"/>
          </a:xfrm>
        </p:grpSpPr>
        <p:sp>
          <p:nvSpPr>
            <p:cNvPr id="8" name="Freeform 8"/>
            <p:cNvSpPr/>
            <p:nvPr/>
          </p:nvSpPr>
          <p:spPr>
            <a:xfrm>
              <a:off x="5116739" y="1218945"/>
              <a:ext cx="1958523" cy="1958523"/>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116739" y="1218945"/>
              <a:ext cx="1958523" cy="1958523"/>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253411" y="1355617"/>
              <a:ext cx="1685300" cy="1685300"/>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5441229" y="1902429"/>
            <a:ext cx="1309543" cy="896478"/>
            <a:chOff x="5441229" y="1902429"/>
            <a:chExt cx="1309543" cy="896478"/>
          </a:xfrm>
        </p:grpSpPr>
        <p:sp>
          <p:nvSpPr>
            <p:cNvPr id="12" name="Freeform 12"/>
            <p:cNvSpPr/>
            <p:nvPr/>
          </p:nvSpPr>
          <p:spPr>
            <a:xfrm>
              <a:off x="5441229" y="1902429"/>
              <a:ext cx="1309543" cy="896478"/>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AutoShape 13"/>
          <p:cNvSpPr/>
          <p:nvPr/>
        </p:nvSpPr>
        <p:spPr>
          <a:xfrm rot="-5400000">
            <a:off x="10070592" y="3499876"/>
            <a:ext cx="585216" cy="3657600"/>
          </a:xfrm>
          <a:prstGeom prst="round2Same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5400000" flipV="1">
            <a:off x="1536192" y="3499876"/>
            <a:ext cx="585216" cy="3657600"/>
          </a:xfrm>
          <a:prstGeom prst="round2Same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51200" y="495117"/>
            <a:ext cx="757489" cy="757489"/>
            <a:chOff x="551200" y="495117"/>
            <a:chExt cx="757489" cy="757489"/>
          </a:xfrm>
        </p:grpSpPr>
        <p:sp>
          <p:nvSpPr>
            <p:cNvPr id="3" name="AutoShape 3"/>
            <p:cNvSpPr/>
            <p:nvPr/>
          </p:nvSpPr>
          <p:spPr>
            <a:xfrm>
              <a:off x="551200" y="495117"/>
              <a:ext cx="757489" cy="757489"/>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 name="Group 4"/>
          <p:cNvGrpSpPr/>
          <p:nvPr/>
        </p:nvGrpSpPr>
        <p:grpSpPr>
          <a:xfrm>
            <a:off x="572171" y="516087"/>
            <a:ext cx="715670" cy="715670"/>
            <a:chOff x="572171" y="516087"/>
            <a:chExt cx="715670" cy="715670"/>
          </a:xfrm>
        </p:grpSpPr>
        <p:sp>
          <p:nvSpPr>
            <p:cNvPr id="5" name="Freeform 5"/>
            <p:cNvSpPr/>
            <p:nvPr/>
          </p:nvSpPr>
          <p:spPr>
            <a:xfrm>
              <a:off x="572171" y="516087"/>
              <a:ext cx="715670" cy="715670"/>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2171" y="516087"/>
              <a:ext cx="715670" cy="715670"/>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22036" y="565953"/>
              <a:ext cx="615696" cy="615696"/>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8" name="AutoShape 8"/>
          <p:cNvSpPr/>
          <p:nvPr/>
        </p:nvSpPr>
        <p:spPr>
          <a:xfrm>
            <a:off x="1490568" y="1247584"/>
            <a:ext cx="1681506" cy="766756"/>
          </a:xfrm>
          <a:prstGeom prst="rect">
            <a:avLst/>
          </a:prstGeom>
          <a:noFill/>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0"/>
              </a:spcBef>
              <a:defRPr/>
            </a:pPr>
            <a:r>
              <a:rPr lang="en-US" sz="4425" b="1">
                <a:solidFill>
                  <a:srgbClr val="FFFFFF">
                    <a:alpha val="100000"/>
                  </a:srgbClr>
                </a:solidFill>
                <a:latin typeface="黑体"/>
                <a:ea typeface="黑体"/>
                <a:cs typeface="黑体"/>
              </a:rPr>
              <a:t>目录</a:t>
            </a:r>
            <a:endParaRPr lang="en-US" sz="1100"/>
          </a:p>
        </p:txBody>
      </p:sp>
      <p:cxnSp>
        <p:nvCxnSpPr>
          <p:cNvPr id="9" name="Connector 9"/>
          <p:cNvCxnSpPr/>
          <p:nvPr/>
        </p:nvCxnSpPr>
        <p:spPr>
          <a:xfrm>
            <a:off x="4573574" y="1614170"/>
            <a:ext cx="5237390" cy="0"/>
          </a:xfrm>
          <a:prstGeom prst="line">
            <a:avLst/>
          </a:prstGeom>
          <a:ln w="9525">
            <a:solidFill>
              <a:srgbClr val="FFFFFF">
                <a:alpha val="100000"/>
              </a:srgbClr>
            </a:solidFill>
            <a:prstDash val="solid"/>
            <a:headEnd type="oval"/>
            <a:tailEnd type="none"/>
          </a:ln>
        </p:spPr>
      </p:cxnSp>
      <p:sp>
        <p:nvSpPr>
          <p:cNvPr id="10" name="TextBox 10"/>
          <p:cNvSpPr txBox="1"/>
          <p:nvPr/>
        </p:nvSpPr>
        <p:spPr>
          <a:xfrm>
            <a:off x="4596480" y="1789458"/>
            <a:ext cx="6562725"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引言</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植物原生体融合技术基本原理</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植物原生体融合技术方法</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植物原生体融合技术应用领域</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植物原生体融合技术挑战与前景</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实验设计与数据分析方法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01</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引言</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1097052" y="1098977"/>
            <a:ext cx="1335306" cy="1335306"/>
            <a:chOff x="1097052" y="1098977"/>
            <a:chExt cx="1335306" cy="1335306"/>
          </a:xfrm>
        </p:grpSpPr>
        <p:sp>
          <p:nvSpPr>
            <p:cNvPr id="10" name="AutoShape 10"/>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133886" y="1135811"/>
            <a:ext cx="1261638" cy="1261638"/>
            <a:chOff x="1133886" y="1135811"/>
            <a:chExt cx="1261638" cy="1261638"/>
          </a:xfrm>
        </p:grpSpPr>
        <p:sp>
          <p:nvSpPr>
            <p:cNvPr id="12" name="Freeform 12"/>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3886" y="1135811"/>
              <a:ext cx="1261638" cy="1261638"/>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221928" y="1223852"/>
              <a:ext cx="1085633" cy="1085633"/>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1342916" y="1576096"/>
            <a:ext cx="843579" cy="577491"/>
            <a:chOff x="1342916" y="1576096"/>
            <a:chExt cx="843579" cy="577491"/>
          </a:xfrm>
        </p:grpSpPr>
        <p:sp>
          <p:nvSpPr>
            <p:cNvPr id="16" name="Freeform 16"/>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6499" b="16499"/>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6974" b="16974"/>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l="19846" r="1984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克服远缘杂交不亲和性</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通过原生体融合技术，可以克服不同物种或品种间由于遗传差异导致的远缘杂交不亲和性，实现基因交流和优良性状整合。</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创制新种质</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原生体融合可以创制具有双亲优良性状的新种质，为作物育种提供新的遗传资源和选择空间。</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促进细胞工程育种发展</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原生体融合技术作为细胞工程育种的重要手段，可以促进该领域的发展和进步，为农业生产提供更多优质、高产、抗逆的新品种。</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28883" y="1711764"/>
            <a:ext cx="4242156" cy="1454089"/>
          </a:xfrm>
          <a:prstGeom prst="roundRect">
            <a:avLst>
              <a:gd name="adj" fmla="val 2049"/>
            </a:avLst>
          </a:prstGeom>
          <a:solidFill>
            <a:schemeClr val="accent1">
              <a:alpha val="100000"/>
            </a:schemeClr>
          </a:solidFill>
          <a:ln w="25432">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996316" y="1711764"/>
            <a:ext cx="4092216" cy="1454089"/>
          </a:xfrm>
          <a:prstGeom prst="roundRect">
            <a:avLst>
              <a:gd name="adj" fmla="val 2049"/>
            </a:avLst>
          </a:prstGeom>
          <a:solidFill>
            <a:schemeClr val="accent2">
              <a:alpha val="100000"/>
            </a:schemeClr>
          </a:solidFill>
          <a:ln w="25432">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6096000" y="3660226"/>
            <a:ext cx="0" cy="2439937"/>
          </a:xfrm>
          <a:prstGeom prst="line">
            <a:avLst/>
          </a:prstGeom>
          <a:ln w="9525">
            <a:solidFill>
              <a:srgbClr val="FFFFFF">
                <a:alpha val="100000"/>
              </a:srgbClr>
            </a:solidFill>
            <a:prstDash val="solid"/>
            <a:headEnd type="none"/>
            <a:tailEnd type="none"/>
          </a:ln>
        </p:spPr>
      </p:cxnSp>
      <p:sp>
        <p:nvSpPr>
          <p:cNvPr id="5" name="AutoShape 5"/>
          <p:cNvSpPr/>
          <p:nvPr/>
        </p:nvSpPr>
        <p:spPr>
          <a:xfrm>
            <a:off x="1128883" y="3468001"/>
            <a:ext cx="4382762" cy="2756521"/>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rgbClr val="FFFFFF">
                    <a:alpha val="100000"/>
                  </a:srgbClr>
                </a:solidFill>
                <a:latin typeface="Microsoft Yahei"/>
                <a:ea typeface="Microsoft Yahei"/>
                <a:cs typeface="Microsoft Yahei"/>
              </a:rPr>
              <a:t>原生体融合技术是指通过人工方法将两个或多个来自不同物种或品种的原生质体融合形成一个杂种细胞，再经过培养、筛选和鉴定，最终获得具有双亲优良性状的新个体的技术。</a:t>
            </a:r>
            <a:endParaRPr lang="en-US" sz="1100"/>
          </a:p>
        </p:txBody>
      </p:sp>
      <p:sp>
        <p:nvSpPr>
          <p:cNvPr id="6" name="AutoShape 6"/>
          <p:cNvSpPr/>
          <p:nvPr/>
        </p:nvSpPr>
        <p:spPr>
          <a:xfrm>
            <a:off x="6851043" y="3468001"/>
            <a:ext cx="4382762" cy="2756521"/>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rgbClr val="FFFFFF">
                    <a:alpha val="100000"/>
                  </a:srgbClr>
                </a:solidFill>
                <a:latin typeface="Microsoft Yahei"/>
                <a:ea typeface="Microsoft Yahei"/>
                <a:cs typeface="Microsoft Yahei"/>
              </a:rPr>
              <a:t>原生体融合技术打破了有性杂交的种间障碍，实现了远缘基因的直接交流和重组，为作物育种提供了新的途径和手段。同时，该技术还可以用于创制新种质、选育新品种、研究基因功能和表达调控等方面，具有广泛的应用前景和重要的科学价值。</a:t>
            </a:r>
            <a:endParaRPr lang="en-US" sz="1100"/>
          </a:p>
        </p:txBody>
      </p:sp>
      <p:sp>
        <p:nvSpPr>
          <p:cNvPr id="7" name="AutoShape 7"/>
          <p:cNvSpPr/>
          <p:nvPr/>
        </p:nvSpPr>
        <p:spPr>
          <a:xfrm>
            <a:off x="1128883" y="2489009"/>
            <a:ext cx="4242156" cy="439617"/>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alpha val="100000"/>
                  </a:srgbClr>
                </a:solidFill>
                <a:latin typeface="Microsoft Yahei"/>
                <a:ea typeface="Microsoft Yahei"/>
                <a:cs typeface="Microsoft Yahei"/>
              </a:rPr>
              <a:t>定义</a:t>
            </a:r>
            <a:endParaRPr lang="en-US" sz="1100"/>
          </a:p>
        </p:txBody>
      </p:sp>
      <p:sp>
        <p:nvSpPr>
          <p:cNvPr id="8" name="AutoShape 8"/>
          <p:cNvSpPr/>
          <p:nvPr/>
        </p:nvSpPr>
        <p:spPr>
          <a:xfrm>
            <a:off x="6996316" y="2489009"/>
            <a:ext cx="4092216" cy="439617"/>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alpha val="100000"/>
                  </a:srgbClr>
                </a:solidFill>
                <a:latin typeface="Microsoft Yahei"/>
                <a:ea typeface="Microsoft Yahei"/>
                <a:cs typeface="Microsoft Yahei"/>
              </a:rPr>
              <a:t>意义</a:t>
            </a:r>
            <a:endParaRPr lang="en-US" sz="1100"/>
          </a:p>
        </p:txBody>
      </p:sp>
      <p:sp>
        <p:nvSpPr>
          <p:cNvPr id="9" name="Freeform 9"/>
          <p:cNvSpPr/>
          <p:nvPr/>
        </p:nvSpPr>
        <p:spPr>
          <a:xfrm>
            <a:off x="3032529" y="2003945"/>
            <a:ext cx="434864" cy="434864"/>
          </a:xfrm>
          <a:custGeom>
            <a:rect l="l" t="t" r="r" b="b"/>
            <a:pathLst>
              <a:path w="9753600" h="9753600">
                <a:moveTo>
                  <a:pt x="8367503" y="4412961"/>
                </a:moveTo>
                <a:cubicBezTo>
                  <a:pt x="8156175" y="3938286"/>
                  <a:pt x="7853813" y="3517798"/>
                  <a:pt x="7469088" y="3164500"/>
                </a:cubicBezTo>
                <a:lnTo>
                  <a:pt x="7153722" y="2875143"/>
                </a:lnTo>
                <a:cubicBezTo>
                  <a:pt x="7107121" y="2833961"/>
                  <a:pt x="7033428" y="2852385"/>
                  <a:pt x="7012836" y="2910906"/>
                </a:cubicBezTo>
                <a:lnTo>
                  <a:pt x="6871951" y="3315139"/>
                </a:lnTo>
                <a:cubicBezTo>
                  <a:pt x="6784169" y="3568732"/>
                  <a:pt x="6622692" y="3827745"/>
                  <a:pt x="6394025" y="4082422"/>
                </a:cubicBezTo>
                <a:cubicBezTo>
                  <a:pt x="6378853" y="4098678"/>
                  <a:pt x="6361513" y="4103013"/>
                  <a:pt x="6349592" y="4104097"/>
                </a:cubicBezTo>
                <a:cubicBezTo>
                  <a:pt x="6337671" y="4105181"/>
                  <a:pt x="6319247" y="4103013"/>
                  <a:pt x="6302991" y="4087841"/>
                </a:cubicBezTo>
                <a:cubicBezTo>
                  <a:pt x="6287819" y="4074836"/>
                  <a:pt x="6280233" y="4055329"/>
                  <a:pt x="6281317" y="4035822"/>
                </a:cubicBezTo>
                <a:cubicBezTo>
                  <a:pt x="6321415" y="3383415"/>
                  <a:pt x="6126343" y="2647563"/>
                  <a:pt x="5699351" y="1846682"/>
                </a:cubicBezTo>
                <a:cubicBezTo>
                  <a:pt x="5346059" y="1181271"/>
                  <a:pt x="4855121" y="662161"/>
                  <a:pt x="4241730" y="300194"/>
                </a:cubicBezTo>
                <a:lnTo>
                  <a:pt x="3794148" y="36847"/>
                </a:lnTo>
                <a:cubicBezTo>
                  <a:pt x="3735627" y="2167"/>
                  <a:pt x="3660849" y="47684"/>
                  <a:pt x="3664101" y="115959"/>
                </a:cubicBezTo>
                <a:lnTo>
                  <a:pt x="3687943" y="636151"/>
                </a:lnTo>
                <a:cubicBezTo>
                  <a:pt x="3704199" y="991615"/>
                  <a:pt x="3663017" y="1305898"/>
                  <a:pt x="3565481" y="1567078"/>
                </a:cubicBezTo>
                <a:cubicBezTo>
                  <a:pt x="3446270" y="1886778"/>
                  <a:pt x="3275041" y="2183722"/>
                  <a:pt x="3056126" y="2450320"/>
                </a:cubicBezTo>
                <a:cubicBezTo>
                  <a:pt x="2902236" y="2636723"/>
                  <a:pt x="2729922" y="2804701"/>
                  <a:pt x="2541353" y="2949922"/>
                </a:cubicBezTo>
                <a:cubicBezTo>
                  <a:pt x="2085102" y="3299967"/>
                  <a:pt x="1709046" y="3756220"/>
                  <a:pt x="1454369" y="4266658"/>
                </a:cubicBezTo>
                <a:cubicBezTo>
                  <a:pt x="1197521" y="4782512"/>
                  <a:pt x="1062057" y="5360146"/>
                  <a:pt x="1062057" y="5938857"/>
                </a:cubicBezTo>
                <a:cubicBezTo>
                  <a:pt x="1062057" y="6450379"/>
                  <a:pt x="1162843" y="6945649"/>
                  <a:pt x="1362250" y="7412736"/>
                </a:cubicBezTo>
                <a:cubicBezTo>
                  <a:pt x="1555154" y="7862486"/>
                  <a:pt x="1830423" y="8267802"/>
                  <a:pt x="2180469" y="8614601"/>
                </a:cubicBezTo>
                <a:cubicBezTo>
                  <a:pt x="2531598" y="8961395"/>
                  <a:pt x="2939082" y="9234496"/>
                  <a:pt x="3393163" y="9424149"/>
                </a:cubicBezTo>
                <a:cubicBezTo>
                  <a:pt x="3863511" y="9621393"/>
                  <a:pt x="4362031" y="9721120"/>
                  <a:pt x="4876800" y="9721120"/>
                </a:cubicBezTo>
                <a:cubicBezTo>
                  <a:pt x="5391569" y="9721120"/>
                  <a:pt x="5890089" y="9621416"/>
                  <a:pt x="6360433" y="9425261"/>
                </a:cubicBezTo>
                <a:cubicBezTo>
                  <a:pt x="6814517" y="9235608"/>
                  <a:pt x="7223085" y="8963591"/>
                  <a:pt x="7573127" y="8615712"/>
                </a:cubicBezTo>
                <a:cubicBezTo>
                  <a:pt x="7924257" y="8268917"/>
                  <a:pt x="8199526" y="7863601"/>
                  <a:pt x="8391346" y="7413848"/>
                </a:cubicBezTo>
                <a:cubicBezTo>
                  <a:pt x="8590753" y="6946759"/>
                  <a:pt x="8691540" y="6451489"/>
                  <a:pt x="8691540" y="5939968"/>
                </a:cubicBezTo>
                <a:cubicBezTo>
                  <a:pt x="8691540" y="5411106"/>
                  <a:pt x="8583166" y="4897419"/>
                  <a:pt x="8367503" y="441298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8832836" y="2019632"/>
            <a:ext cx="419176" cy="419176"/>
          </a:xfrm>
          <a:custGeom>
            <a:rect l="l" t="t" r="r" b="b"/>
            <a:pathLst>
              <a:path w="9753600" h="9753600">
                <a:moveTo>
                  <a:pt x="9713690" y="5376882"/>
                </a:moveTo>
                <a:lnTo>
                  <a:pt x="8390668" y="876176"/>
                </a:lnTo>
                <a:cubicBezTo>
                  <a:pt x="8308131" y="628565"/>
                  <a:pt x="8110284" y="462277"/>
                  <a:pt x="7845680" y="462277"/>
                </a:cubicBezTo>
                <a:cubicBezTo>
                  <a:pt x="7581075" y="462277"/>
                  <a:pt x="7366236" y="611572"/>
                  <a:pt x="7283699" y="859184"/>
                </a:cubicBezTo>
                <a:lnTo>
                  <a:pt x="6407348" y="3473672"/>
                </a:lnTo>
                <a:lnTo>
                  <a:pt x="3349866" y="3473672"/>
                </a:lnTo>
                <a:lnTo>
                  <a:pt x="2473509" y="860398"/>
                </a:lnTo>
                <a:cubicBezTo>
                  <a:pt x="2390972" y="612787"/>
                  <a:pt x="2176133" y="463491"/>
                  <a:pt x="1911528" y="463491"/>
                </a:cubicBezTo>
                <a:cubicBezTo>
                  <a:pt x="1646924" y="463491"/>
                  <a:pt x="1432085" y="628565"/>
                  <a:pt x="1366540" y="877391"/>
                </a:cubicBezTo>
                <a:lnTo>
                  <a:pt x="44737" y="5376882"/>
                </a:lnTo>
                <a:cubicBezTo>
                  <a:pt x="-5029" y="5541956"/>
                  <a:pt x="61730" y="5724023"/>
                  <a:pt x="194031" y="5823553"/>
                </a:cubicBezTo>
                <a:lnTo>
                  <a:pt x="4871949" y="9331382"/>
                </a:lnTo>
                <a:lnTo>
                  <a:pt x="9565641" y="5823553"/>
                </a:lnTo>
                <a:cubicBezTo>
                  <a:pt x="9696730" y="5725237"/>
                  <a:pt x="9763487" y="5543169"/>
                  <a:pt x="9713722" y="5376882"/>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融合技术的定义和意义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02</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植物原生体融合技术基本原理</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1097052" y="1098977"/>
            <a:ext cx="1335306" cy="1335306"/>
            <a:chOff x="1097052" y="1098977"/>
            <a:chExt cx="1335306" cy="1335306"/>
          </a:xfrm>
        </p:grpSpPr>
        <p:sp>
          <p:nvSpPr>
            <p:cNvPr id="10" name="AutoShape 10"/>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133886" y="1135811"/>
            <a:ext cx="1261638" cy="1261638"/>
            <a:chOff x="1133886" y="1135811"/>
            <a:chExt cx="1261638" cy="1261638"/>
          </a:xfrm>
        </p:grpSpPr>
        <p:sp>
          <p:nvSpPr>
            <p:cNvPr id="12" name="Freeform 12"/>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3886" y="1135811"/>
              <a:ext cx="1261638" cy="1261638"/>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221928" y="1223852"/>
              <a:ext cx="1085633" cy="1085633"/>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1342916" y="1576096"/>
            <a:ext cx="843579" cy="577491"/>
            <a:chOff x="1342916" y="1576096"/>
            <a:chExt cx="843579" cy="577491"/>
          </a:xfrm>
        </p:grpSpPr>
        <p:sp>
          <p:nvSpPr>
            <p:cNvPr id="16" name="Freeform 16"/>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8231" b="1823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原生质体是去除细胞壁的植物细胞，具有全能性，可以再生出完整的植株。</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高度可塑性、易于培养和操作、遗传物质易于交流和重组。</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原生质体概念及特点</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特点</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原生质体定义</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30958" r="30958"/>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融合机制</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原生质体融合涉及细胞膜和细胞质的融合，包括膜接触、膜融合和核融合等步骤。</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融合前准备</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选择适宜的植物材料，诱导原生质体形成，并对原生质体进行预处理。</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融合过程</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将两个或多个原生质体混合，通过物理或化学方法诱导原生质体融合，形成异源多倍体或重组体。</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融合过程与机制</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植物种类和基因型、原生质体制备和处理方法、融合条件和诱导剂等。</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影响因素</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选择合适的植物材料和基因型，优化原生质体制备和处理方法，调整融合条件和诱导剂浓度，提高融合效率和重组体的稳定性。</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优化策略</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影响因素及优化策略</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03</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植物原生体融合技术方法</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1097052" y="1098977"/>
            <a:ext cx="1335306" cy="1335306"/>
            <a:chOff x="1097052" y="1098977"/>
            <a:chExt cx="1335306" cy="1335306"/>
          </a:xfrm>
        </p:grpSpPr>
        <p:sp>
          <p:nvSpPr>
            <p:cNvPr id="10" name="AutoShape 10"/>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133886" y="1135811"/>
            <a:ext cx="1261638" cy="1261638"/>
            <a:chOff x="1133886" y="1135811"/>
            <a:chExt cx="1261638" cy="1261638"/>
          </a:xfrm>
        </p:grpSpPr>
        <p:sp>
          <p:nvSpPr>
            <p:cNvPr id="12" name="Freeform 12"/>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3886" y="1135811"/>
              <a:ext cx="1261638" cy="1261638"/>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221928" y="1223852"/>
              <a:ext cx="1085633" cy="1085633"/>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1342916" y="1576096"/>
            <a:ext cx="843579" cy="577491"/>
            <a:chOff x="1342916" y="1576096"/>
            <a:chExt cx="843579" cy="577491"/>
          </a:xfrm>
        </p:grpSpPr>
        <p:sp>
          <p:nvSpPr>
            <p:cNvPr id="16" name="Freeform 16"/>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聚乙二醇（PEG）法</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利用PEG引起细胞膜表面电荷紊乱，促使细胞间发生融合。该方法操作简便，融合频率较高，适用于多种植物原生质体。</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高钙高pH法</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通过提高外部钙离子浓度和pH值，使原生质体发生可逆性凝聚，进而实现融合。该方法对细胞伤害较小，但融合效率相对较低。</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1875" r="21875"/>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化学法诱导融合</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8906" r="28906"/>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高压电脉冲法</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利用高压电脉冲瞬间击穿细胞膜，使两个或多个原生质体发生融合。该方法融合效率高，但需要专业设备且操作技术要求较高。</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电场诱导法</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通过施加交变电场，使原生质体在电场作用下发生极化并相互靠近，最终实现融合。该方法对细胞伤害较小，但融合效率相对较低。</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电激法诱导融合</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https://d.book118.com/878014051044006043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2A26"/>
      </a:lt1>
      <a:dk2>
        <a:srgbClr val="D9FFFA"/>
      </a:dk2>
      <a:lt2>
        <a:srgbClr val="000000"/>
      </a:lt2>
      <a:accent1>
        <a:srgbClr val="00BEA8"/>
      </a:accent1>
      <a:accent2>
        <a:srgbClr val="00A5B2"/>
      </a:accent2>
      <a:accent3>
        <a:srgbClr val="00657D"/>
      </a:accent3>
      <a:accent4>
        <a:srgbClr val="05DD68"/>
      </a:accent4>
      <a:accent5>
        <a:srgbClr val="5DE88C"/>
      </a:accent5>
      <a:accent6>
        <a:srgbClr val="6BAFF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61</Paragraphs>
  <Slides>13</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13</vt:i4>
      </vt:variant>
    </vt:vector>
  </HeadingPairs>
  <TitlesOfParts>
    <vt:vector baseType="lpstr" size="18">
      <vt:lpstr>Arial</vt:lpstr>
      <vt:lpstr>Calibri</vt:lpstr>
      <vt:lpstr>Microsoft Yahei</vt:lpstr>
      <vt:lpstr>黑体</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2024-09-22T19:53:18.672</cp:lastPrinted>
  <dcterms:created xsi:type="dcterms:W3CDTF">2024-09-22T11:53:18Z</dcterms:created>
  <dcterms:modified xsi:type="dcterms:W3CDTF">2024-09-22T11:53:20Z</dcterms:modified>
</cp:coreProperties>
</file>